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464" r:id="rId1"/>
    <p:sldMasterId id="2147485466" r:id="rId2"/>
    <p:sldMasterId id="2147485469" r:id="rId3"/>
  </p:sldMasterIdLst>
  <p:notesMasterIdLst>
    <p:notesMasterId r:id="rId11"/>
  </p:notesMasterIdLst>
  <p:sldIdLst>
    <p:sldId id="347" r:id="rId4"/>
    <p:sldId id="352" r:id="rId5"/>
    <p:sldId id="384" r:id="rId6"/>
    <p:sldId id="382" r:id="rId7"/>
    <p:sldId id="379" r:id="rId8"/>
    <p:sldId id="371" r:id="rId9"/>
    <p:sldId id="353" r:id="rId10"/>
  </p:sldIdLst>
  <p:sldSz cx="9144000" cy="6858000" type="screen4x3"/>
  <p:notesSz cx="6794500" cy="9918700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E0F4"/>
    <a:srgbClr val="0000FF"/>
    <a:srgbClr val="FFFF89"/>
    <a:srgbClr val="95CFD3"/>
    <a:srgbClr val="A6A6A6"/>
    <a:srgbClr val="51B0B7"/>
    <a:srgbClr val="275B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011" autoAdjust="0"/>
    <p:restoredTop sz="95355" autoAdjust="0"/>
  </p:normalViewPr>
  <p:slideViewPr>
    <p:cSldViewPr snapToGrid="0">
      <p:cViewPr varScale="1">
        <p:scale>
          <a:sx n="88" d="100"/>
          <a:sy n="88" d="100"/>
        </p:scale>
        <p:origin x="1406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48100" y="0"/>
            <a:ext cx="2944813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FBAF0AD6-43D3-4047-A587-78CB6A5E5BB0}" type="datetimeFigureOut">
              <a:rPr lang="ja-JP" altLang="en-US"/>
              <a:pPr>
                <a:defRPr/>
              </a:pPr>
              <a:t>2025/7/11</a:t>
            </a:fld>
            <a:endParaRPr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4050" cy="33480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9450" y="4773613"/>
            <a:ext cx="5435600" cy="39052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48100" y="9421813"/>
            <a:ext cx="2944813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9225EA3F-3551-40E8-94C4-6B22D5311D8A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7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9490198-D107-42D5-8A26-63146F007A61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E00FAE6-42BD-43E6-9929-8CDAADD33731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758608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3205148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スライド イメージ プレースホルダー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3" name="ノート プレースホルダー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68856F8-B19D-4563-BFF7-1F80AE208614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57988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B253D0-1B26-420D-8F7F-64908B44CB68}" type="datetimeFigureOut">
              <a:rPr lang="ja-JP" altLang="en-US"/>
              <a:pPr>
                <a:defRPr/>
              </a:pPr>
              <a:t>2025/7/11</a:t>
            </a:fld>
            <a:endParaRPr lang="ja-JP" altLang="en-US"/>
          </a:p>
        </p:txBody>
      </p:sp>
      <p:sp>
        <p:nvSpPr>
          <p:cNvPr id="3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6BD706-2F8D-4674-9BE7-BD81FA201F73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19807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EAC210-8725-4A65-81DA-40CBFD5C00ED}" type="datetimeFigureOut">
              <a:rPr lang="ja-JP" altLang="en-US"/>
              <a:pPr>
                <a:defRPr/>
              </a:pPr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5ACE0-FBEE-4191-B790-C8AEAB781400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235387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D4E1FA0-60B2-4261-B346-5D9622453F5B}" type="datetimeFigureOut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ＭＳ Ｐゴシック" panose="020B0600070205080204" pitchFamily="50" charset="-128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2025/7/11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B1478F02-EC1E-494C-BF82-8A8C2D45DED2}" type="slidenum">
              <a:rPr kumimoji="1" lang="ja-JP" altLang="en-US" sz="1200" b="0" i="0" u="none" strike="noStrike" kern="1200" cap="none" spc="0" normalizeH="0" baseline="0" noProof="0">
                <a:ln>
                  <a:noFill/>
                </a:ln>
                <a:solidFill>
                  <a:srgbClr val="898989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srgbClr val="898989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2193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015CA24B-B216-4025-BA41-B583E91EF520}" type="datetimeFigureOut">
              <a:rPr lang="ja-JP" altLang="en-US"/>
              <a:pPr>
                <a:defRPr/>
              </a:pPr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3079F3AA-21C2-4EC2-B6EF-95F515F50228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7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09E7A33-F82D-4CDE-8D08-4193045EF093}" type="datetimeFigureOut">
              <a:rPr lang="ja-JP" altLang="en-US"/>
              <a:pPr>
                <a:defRPr/>
              </a:pPr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C0DE88D6-281C-4950-8362-A6A03715CB85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468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タイトル プレースホルダー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2051" name="テキスト プレースホルダー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68C304A-68D9-4FDD-BBF2-07991E8A0924}" type="datetimeFigureOut">
              <a:rPr lang="ja-JP" altLang="en-US"/>
              <a:pPr>
                <a:defRPr/>
              </a:pPr>
              <a:t>2025/7/11</a:t>
            </a:fld>
            <a:endParaRPr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D6F7847-D42B-4C0F-850A-ED805A9757B4}" type="slidenum">
              <a:rPr lang="ja-JP" altLang="en-US"/>
              <a:pPr>
                <a:defRPr/>
              </a:pPr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4948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5470" r:id="rId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テキスト ボックス 2"/>
          <p:cNvSpPr txBox="1">
            <a:spLocks noChangeArrowheads="1"/>
          </p:cNvSpPr>
          <p:nvPr/>
        </p:nvSpPr>
        <p:spPr bwMode="auto">
          <a:xfrm>
            <a:off x="3482757" y="1866900"/>
            <a:ext cx="214674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Jul-16-2025</a:t>
            </a:r>
          </a:p>
        </p:txBody>
      </p:sp>
      <p:sp>
        <p:nvSpPr>
          <p:cNvPr id="4099" name="テキスト ボックス 3"/>
          <p:cNvSpPr txBox="1">
            <a:spLocks noChangeArrowheads="1"/>
          </p:cNvSpPr>
          <p:nvPr/>
        </p:nvSpPr>
        <p:spPr bwMode="auto">
          <a:xfrm>
            <a:off x="5176838" y="5459413"/>
            <a:ext cx="3541712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Presented by Yuichi Oyama</a:t>
            </a:r>
            <a:endParaRPr lang="ja-JP" altLang="en-US" sz="2000" b="1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0" name="テキスト ボックス 1"/>
          <p:cNvSpPr txBox="1">
            <a:spLocks noChangeArrowheads="1"/>
          </p:cNvSpPr>
          <p:nvPr/>
        </p:nvSpPr>
        <p:spPr bwMode="auto">
          <a:xfrm>
            <a:off x="365125" y="2524170"/>
            <a:ext cx="8424863" cy="2554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Yuichi Oyama		(KEK/J-PARC)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Makoto Miura		(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Observatory, ICRR, Univ. of Tokyo)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Atsumu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Suzuki	(Kobe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Tsuyoshi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Nakaya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Son Cao 		(IFIRSE)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Nguyen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Hong Van	(IOP-VAST) 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Ngoc Tran		(Kyoto Univ.)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Jean Tran Thanh Van	(Rencontres du Vietnam)</a:t>
            </a:r>
            <a:endParaRPr lang="ja-JP" alt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101" name="テキスト ボックス 2"/>
          <p:cNvSpPr txBox="1">
            <a:spLocks noChangeArrowheads="1"/>
          </p:cNvSpPr>
          <p:nvPr/>
        </p:nvSpPr>
        <p:spPr bwMode="auto">
          <a:xfrm>
            <a:off x="100013" y="841375"/>
            <a:ext cx="8921750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“Vietnam School on Neutrino”!</a:t>
            </a:r>
          </a:p>
        </p:txBody>
      </p:sp>
      <p:sp>
        <p:nvSpPr>
          <p:cNvPr id="4102" name="テキスト ボックス 1"/>
          <p:cNvSpPr txBox="1">
            <a:spLocks noChangeArrowheads="1"/>
          </p:cNvSpPr>
          <p:nvPr/>
        </p:nvSpPr>
        <p:spPr bwMode="auto">
          <a:xfrm>
            <a:off x="406400" y="5888038"/>
            <a:ext cx="86153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Let me present the background</a:t>
            </a:r>
            <a:r>
              <a:rPr lang="ja-JP" altLang="en-US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400" b="1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the program of this neutrino school.</a:t>
            </a:r>
            <a:endParaRPr lang="ja-JP" altLang="en-US" sz="2400" b="1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992724A4-95E2-4FF0-8823-82FAD581A644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テキスト ボックス 3"/>
          <p:cNvSpPr txBox="1">
            <a:spLocks noChangeArrowheads="1"/>
          </p:cNvSpPr>
          <p:nvPr/>
        </p:nvSpPr>
        <p:spPr bwMode="auto">
          <a:xfrm>
            <a:off x="9525" y="528638"/>
            <a:ext cx="9048750" cy="57861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 experimental neutrino group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was created in ICISE, Quy Nhon on July 17, 2017.</a:t>
            </a:r>
          </a:p>
          <a:p>
            <a:pPr marL="0" indent="0" eaLnBrk="1" hangingPunct="1">
              <a:spcBef>
                <a:spcPct val="0"/>
              </a:spcBef>
              <a:buFont typeface="Arial" panose="020B0604020202020204" pitchFamily="34" charset="0"/>
              <a:buNone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project was proceeded with a strong leadership of Prof. Jean Tran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Thanh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Van, who is the president of Rencontres du Vietnam.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Since no high energy experimental group existed in Vietnam at that time, Japanese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physicists working in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Super- 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and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T2K helped the formation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of the group.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endParaRPr lang="en-US" altLang="ja-JP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Char char="l"/>
              <a:defRPr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Vietnam neutrino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group successfully joined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the T2K collaboration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October 2017 and the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Super-</a:t>
            </a:r>
            <a:r>
              <a:rPr lang="en-US" altLang="ja-JP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collaboration in June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2021.</a:t>
            </a:r>
          </a:p>
        </p:txBody>
      </p:sp>
      <p:sp>
        <p:nvSpPr>
          <p:cNvPr id="5123" name="テキスト ボックス 2"/>
          <p:cNvSpPr txBox="1">
            <a:spLocks noChangeArrowheads="1"/>
          </p:cNvSpPr>
          <p:nvPr/>
        </p:nvSpPr>
        <p:spPr bwMode="auto">
          <a:xfrm>
            <a:off x="1404938" y="11113"/>
            <a:ext cx="63341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Background of this Neutrino School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4" name="図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500" y="2702084"/>
            <a:ext cx="5438775" cy="38034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5" name="テキスト ボックス 1"/>
          <p:cNvSpPr txBox="1">
            <a:spLocks noChangeArrowheads="1"/>
          </p:cNvSpPr>
          <p:nvPr/>
        </p:nvSpPr>
        <p:spPr bwMode="auto">
          <a:xfrm>
            <a:off x="3721470" y="2697060"/>
            <a:ext cx="51244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ja-JP" sz="1800" b="1" dirty="0">
                <a:solidFill>
                  <a:schemeClr val="bg1"/>
                </a:solidFill>
              </a:rPr>
              <a:t>July 17, 2017</a:t>
            </a:r>
            <a:br>
              <a:rPr lang="en-US" altLang="ja-JP" sz="1800" b="1" dirty="0">
                <a:solidFill>
                  <a:schemeClr val="bg1"/>
                </a:solidFill>
              </a:rPr>
            </a:br>
            <a:r>
              <a:rPr lang="en-US" altLang="ja-JP" sz="1800" b="1" dirty="0">
                <a:solidFill>
                  <a:schemeClr val="bg1"/>
                </a:solidFill>
              </a:rPr>
              <a:t>Opening Ceremony of the</a:t>
            </a:r>
            <a:r>
              <a:rPr lang="ja-JP" altLang="en-US" sz="1800" b="1" dirty="0">
                <a:solidFill>
                  <a:schemeClr val="bg1"/>
                </a:solidFill>
              </a:rPr>
              <a:t> </a:t>
            </a:r>
            <a:r>
              <a:rPr lang="en-US" altLang="ja-JP" sz="1800" b="1" dirty="0">
                <a:solidFill>
                  <a:schemeClr val="bg1"/>
                </a:solidFill>
              </a:rPr>
              <a:t>Vietnam neutrino group</a:t>
            </a:r>
            <a:endParaRPr lang="ja-JP" altLang="en-US" sz="1800" b="1" dirty="0">
              <a:solidFill>
                <a:schemeClr val="bg1"/>
              </a:solidFill>
            </a:endParaRPr>
          </a:p>
        </p:txBody>
      </p:sp>
      <p:sp>
        <p:nvSpPr>
          <p:cNvPr id="6" name="スライド番号プレースホルダー 1">
            <a:extLst>
              <a:ext uri="{FF2B5EF4-FFF2-40B4-BE49-F238E27FC236}">
                <a16:creationId xmlns:a16="http://schemas.microsoft.com/office/drawing/2014/main" id="{675D854B-E2AC-46D6-8015-4C8D45F29C5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9ADC326B-3D87-09DD-8053-42182E9642B9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300" y="3549283"/>
            <a:ext cx="4314978" cy="3062531"/>
          </a:xfrm>
          <a:prstGeom prst="rect">
            <a:avLst/>
          </a:prstGeom>
        </p:spPr>
      </p:pic>
      <p:sp>
        <p:nvSpPr>
          <p:cNvPr id="7171" name="テキスト ボックス 3"/>
          <p:cNvSpPr txBox="1">
            <a:spLocks noChangeArrowheads="1"/>
          </p:cNvSpPr>
          <p:nvPr/>
        </p:nvSpPr>
        <p:spPr bwMode="auto">
          <a:xfrm>
            <a:off x="20201" y="562004"/>
            <a:ext cx="8902700" cy="51706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 err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VSoN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started with the formation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 the neutrino group in 2017.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It has been held every year.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Japanese physicists who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contributed the Vietnam neutrino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group also organize the school.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kumimoji="1" lang="en-US" altLang="ja-JP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Unfortunately,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VSoN2020 and</a:t>
            </a:r>
            <a:b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VSoN2021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were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 held by online</a:t>
            </a:r>
            <a:b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</a:b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because of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Covid-19</a:t>
            </a:r>
            <a:r>
              <a:rPr kumimoji="1" lang="en-US" altLang="ja-JP" sz="2000" b="1" i="0" u="none" strike="noStrike" kern="1200" cap="none" spc="0" normalizeH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.</a:t>
            </a:r>
          </a:p>
          <a:p>
            <a:pPr lvl="0"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face-to-face</a:t>
            </a: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school restarted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000" b="1" baseline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</a:t>
            </a: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However, in 2022,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lecturers and students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infected with the Covid-19.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Some lectures were given from</a:t>
            </a:r>
            <a:b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hotel remotely.</a:t>
            </a:r>
          </a:p>
        </p:txBody>
      </p:sp>
      <p:sp>
        <p:nvSpPr>
          <p:cNvPr id="7172" name="テキスト ボックス 2"/>
          <p:cNvSpPr txBox="1">
            <a:spLocks noChangeArrowheads="1"/>
          </p:cNvSpPr>
          <p:nvPr/>
        </p:nvSpPr>
        <p:spPr bwMode="auto">
          <a:xfrm>
            <a:off x="1059695" y="7938"/>
            <a:ext cx="702461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The Vietnam School on Neutrino (</a:t>
            </a:r>
            <a:r>
              <a:rPr kumimoji="1" lang="en-US" altLang="ja-JP" sz="2800" b="1" i="0" u="sng" strike="noStrike" kern="1200" cap="none" spc="0" normalizeH="0" baseline="0" noProof="0" dirty="0" err="1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VSoN</a:t>
            </a:r>
            <a:r>
              <a:rPr kumimoji="1" lang="en-US" altLang="ja-JP" sz="2800" b="1" i="0" u="sng" strike="noStrike" kern="120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" panose="020B0604020202020204" pitchFamily="34" charset="0"/>
                <a:ea typeface="ＭＳ Ｐゴシック" panose="020B0600070205080204" pitchFamily="50" charset="-128"/>
                <a:cs typeface="Arial" panose="020B0604020202020204" pitchFamily="34" charset="0"/>
              </a:rPr>
              <a:t>)</a:t>
            </a:r>
            <a:endParaRPr kumimoji="1" lang="ja-JP" altLang="en-US" sz="2800" b="1" i="0" u="sng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Arial" panose="020B0604020202020204" pitchFamily="34" charset="0"/>
              <a:ea typeface="ＭＳ Ｐゴシック" panose="020B0600070205080204" pitchFamily="50" charset="-128"/>
              <a:cs typeface="Arial" panose="020B0604020202020204" pitchFamily="34" charset="0"/>
            </a:endParaRPr>
          </a:p>
        </p:txBody>
      </p:sp>
      <p:pic>
        <p:nvPicPr>
          <p:cNvPr id="7173" name="図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86300" y="493590"/>
            <a:ext cx="4311650" cy="2859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4" name="テキスト ボックス 1"/>
          <p:cNvSpPr txBox="1">
            <a:spLocks noChangeArrowheads="1"/>
          </p:cNvSpPr>
          <p:nvPr/>
        </p:nvSpPr>
        <p:spPr bwMode="auto">
          <a:xfrm>
            <a:off x="4802188" y="563440"/>
            <a:ext cx="1179512" cy="36988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VSoN2017</a:t>
            </a:r>
            <a:endParaRPr kumimoji="1" lang="ja-JP" altLang="en-US" sz="1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175" name="テキスト ボックス 1"/>
          <p:cNvSpPr txBox="1">
            <a:spLocks noChangeArrowheads="1"/>
          </p:cNvSpPr>
          <p:nvPr/>
        </p:nvSpPr>
        <p:spPr bwMode="auto">
          <a:xfrm>
            <a:off x="4826000" y="3656380"/>
            <a:ext cx="12033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VSoN2022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10" name="スライド番号プレースホルダー 1">
            <a:extLst>
              <a:ext uri="{FF2B5EF4-FFF2-40B4-BE49-F238E27FC236}">
                <a16:creationId xmlns:a16="http://schemas.microsoft.com/office/drawing/2014/main" id="{C5027065-C22D-4CE9-AFB1-24BECB38F30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E1262C21-FDAD-9929-F452-F0016CE2FB21}"/>
              </a:ext>
            </a:extLst>
          </p:cNvPr>
          <p:cNvGrpSpPr/>
          <p:nvPr/>
        </p:nvGrpSpPr>
        <p:grpSpPr>
          <a:xfrm>
            <a:off x="6333113" y="3621346"/>
            <a:ext cx="762000" cy="1080194"/>
            <a:chOff x="6333113" y="3621346"/>
            <a:chExt cx="762000" cy="1080194"/>
          </a:xfrm>
        </p:grpSpPr>
        <p:sp>
          <p:nvSpPr>
            <p:cNvPr id="7" name="テキスト ボックス 6">
              <a:extLst>
                <a:ext uri="{FF2B5EF4-FFF2-40B4-BE49-F238E27FC236}">
                  <a16:creationId xmlns:a16="http://schemas.microsoft.com/office/drawing/2014/main" id="{18C5B08B-4442-2A52-E3C5-0D624F42DEE3}"/>
                </a:ext>
              </a:extLst>
            </p:cNvPr>
            <p:cNvSpPr txBox="1"/>
            <p:nvPr/>
          </p:nvSpPr>
          <p:spPr>
            <a:xfrm>
              <a:off x="6333113" y="3621346"/>
              <a:ext cx="762000" cy="33855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1600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Oyama</a:t>
              </a:r>
              <a:endParaRPr kumimoji="1" lang="ja-JP" altLang="en-US" sz="1600" b="1" dirty="0">
                <a:solidFill>
                  <a:srgbClr val="FF0000"/>
                </a:solidFill>
                <a:latin typeface="Arial Narrow" panose="020B0606020202030204" pitchFamily="34" charset="0"/>
              </a:endParaRPr>
            </a:p>
          </p:txBody>
        </p:sp>
        <p:cxnSp>
          <p:nvCxnSpPr>
            <p:cNvPr id="11" name="直線コネクタ 10">
              <a:extLst>
                <a:ext uri="{FF2B5EF4-FFF2-40B4-BE49-F238E27FC236}">
                  <a16:creationId xmlns:a16="http://schemas.microsoft.com/office/drawing/2014/main" id="{936C4722-1360-B6CD-5D81-7E0A268193E6}"/>
                </a:ext>
              </a:extLst>
            </p:cNvPr>
            <p:cNvCxnSpPr>
              <a:cxnSpLocks/>
            </p:cNvCxnSpPr>
            <p:nvPr/>
          </p:nvCxnSpPr>
          <p:spPr>
            <a:xfrm>
              <a:off x="6762115" y="3976378"/>
              <a:ext cx="194945" cy="725162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371C4737-D99B-FD4F-5408-A1C2A351721A}"/>
              </a:ext>
            </a:extLst>
          </p:cNvPr>
          <p:cNvGrpSpPr/>
          <p:nvPr/>
        </p:nvGrpSpPr>
        <p:grpSpPr>
          <a:xfrm>
            <a:off x="7323267" y="3598486"/>
            <a:ext cx="1272092" cy="740473"/>
            <a:chOff x="7323267" y="3598486"/>
            <a:chExt cx="1272092" cy="740473"/>
          </a:xfrm>
        </p:grpSpPr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AC667E64-B7B7-1A1F-AF5F-237D6D9ED27D}"/>
                </a:ext>
              </a:extLst>
            </p:cNvPr>
            <p:cNvSpPr txBox="1"/>
            <p:nvPr/>
          </p:nvSpPr>
          <p:spPr>
            <a:xfrm>
              <a:off x="7521832" y="3598486"/>
              <a:ext cx="1073527" cy="338554"/>
            </a:xfrm>
            <a:prstGeom prst="rect">
              <a:avLst/>
            </a:prstGeom>
            <a:solidFill>
              <a:schemeClr val="bg1"/>
            </a:solidFill>
            <a:ln w="19050">
              <a:solidFill>
                <a:srgbClr val="FF0000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1600" b="1" dirty="0">
                  <a:solidFill>
                    <a:srgbClr val="FF0000"/>
                  </a:solidFill>
                  <a:latin typeface="Arial Narrow" panose="020B0606020202030204" pitchFamily="34" charset="0"/>
                </a:rPr>
                <a:t>Suzuki-</a:t>
              </a:r>
              <a:r>
                <a:rPr lang="en-US" altLang="ja-JP" sz="1600" b="1" dirty="0" err="1">
                  <a:solidFill>
                    <a:srgbClr val="FF0000"/>
                  </a:solidFill>
                  <a:latin typeface="Arial Narrow" panose="020B0606020202030204" pitchFamily="34" charset="0"/>
                </a:rPr>
                <a:t>san</a:t>
              </a:r>
              <a:endParaRPr kumimoji="1" lang="ja-JP" altLang="en-US" sz="1600" b="1" dirty="0">
                <a:solidFill>
                  <a:srgbClr val="FF0000"/>
                </a:solidFill>
                <a:latin typeface="Arial Narrow" panose="020B0606020202030204" pitchFamily="34" charset="0"/>
              </a:endParaRPr>
            </a:p>
          </p:txBody>
        </p:sp>
        <p:cxnSp>
          <p:nvCxnSpPr>
            <p:cNvPr id="14" name="直線コネクタ 13">
              <a:extLst>
                <a:ext uri="{FF2B5EF4-FFF2-40B4-BE49-F238E27FC236}">
                  <a16:creationId xmlns:a16="http://schemas.microsoft.com/office/drawing/2014/main" id="{D7199883-9076-E0D0-4C16-1E17C966E601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323267" y="3909169"/>
              <a:ext cx="198565" cy="429790"/>
            </a:xfrm>
            <a:prstGeom prst="line">
              <a:avLst/>
            </a:prstGeom>
            <a:ln w="38100">
              <a:solidFill>
                <a:srgbClr val="FF0000"/>
              </a:solidFill>
              <a:headEnd type="none" w="med" len="med"/>
              <a:tailEnd type="arrow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278287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人, 建物, グループ, 民衆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F9556AF5-A78C-D958-7AAF-E383DE57556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86299" y="762574"/>
            <a:ext cx="4288631" cy="2859087"/>
          </a:xfrm>
          <a:prstGeom prst="rect">
            <a:avLst/>
          </a:prstGeom>
        </p:spPr>
      </p:pic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39395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This is the fourth onsite school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after the Covid.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The school program mainly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focus on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experimental 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neutrino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physics. About 2/3 lectures are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given by experimental physicists.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have 17 x 90 minutes lectures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and 6 x 60 minutes lectures. 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addition to lectures, we have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2 software trainings, hardware training and group works. 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we have also an excursion and a school dinner!</a:t>
            </a: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2452676" y="26988"/>
            <a:ext cx="4238661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VSoN2025 program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F461698E-8C08-468A-B8BB-916DF174125E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  <p:sp>
        <p:nvSpPr>
          <p:cNvPr id="7" name="テキスト ボックス 1">
            <a:extLst>
              <a:ext uri="{FF2B5EF4-FFF2-40B4-BE49-F238E27FC236}">
                <a16:creationId xmlns:a16="http://schemas.microsoft.com/office/drawing/2014/main" id="{6B527FEE-5CD0-5B47-D5ED-2FDD77A445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6000" y="867661"/>
            <a:ext cx="1203325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rPr>
              <a:t>VSoN2024</a:t>
            </a:r>
            <a:endParaRPr kumimoji="1" lang="ja-JP" altLang="en-US" sz="1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160580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テキスト ボックス 3"/>
          <p:cNvSpPr txBox="1">
            <a:spLocks noChangeArrowheads="1"/>
          </p:cNvSpPr>
          <p:nvPr/>
        </p:nvSpPr>
        <p:spPr bwMode="auto">
          <a:xfrm>
            <a:off x="0" y="553975"/>
            <a:ext cx="9144000" cy="4401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285750" indent="-28575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have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 students. They are 9 from Vietnam, 6 from Japan,</a:t>
            </a:r>
            <a:b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2 from Malaysia, one each from India, Australia, Croatia, China and Mongolia.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In every year, many students are studying theoretical particle physics. Therefore, one of the school purpose is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Invitation to experimental neutrino physics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hope that some of them will change their research field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from theory to experiment</a:t>
            </a: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, and will join the Vietnam neutrino group and participate in Japanese neutrino experiments.</a:t>
            </a: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r>
              <a:rPr lang="en-US" altLang="ja-JP" sz="2000" b="1" dirty="0">
                <a:latin typeface="Arial" panose="020B0604020202020204" pitchFamily="34" charset="0"/>
                <a:cs typeface="Arial" panose="020B0604020202020204" pitchFamily="34" charset="0"/>
              </a:rPr>
              <a:t>We hope that they will become a </a:t>
            </a:r>
            <a:r>
              <a:rPr lang="en-US" altLang="ja-JP" sz="2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pioneer of the Vietnamese high energy experiment in future.</a:t>
            </a: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spcAft>
                <a:spcPts val="1200"/>
              </a:spcAft>
              <a:buFont typeface="Wingdings" panose="05000000000000000000" pitchFamily="2" charset="2"/>
              <a:buChar char="l"/>
            </a:pPr>
            <a:endParaRPr lang="en-US" altLang="ja-JP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219" name="テキスト ボックス 2"/>
          <p:cNvSpPr txBox="1">
            <a:spLocks noChangeArrowheads="1"/>
          </p:cNvSpPr>
          <p:nvPr/>
        </p:nvSpPr>
        <p:spPr bwMode="auto">
          <a:xfrm>
            <a:off x="3710224" y="26988"/>
            <a:ext cx="17235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2800" b="1" u="sng" dirty="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Students</a:t>
            </a:r>
            <a:endParaRPr lang="ja-JP" altLang="en-US" sz="2800" b="1" u="sng" dirty="0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スライド番号プレースホルダー 1">
            <a:extLst>
              <a:ext uri="{FF2B5EF4-FFF2-40B4-BE49-F238E27FC236}">
                <a16:creationId xmlns:a16="http://schemas.microsoft.com/office/drawing/2014/main" id="{1ED7D4A1-A633-46BA-AECF-D3DAC4298F5D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32058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テキスト ボックス 1"/>
          <p:cNvSpPr txBox="1">
            <a:spLocks noChangeArrowheads="1"/>
          </p:cNvSpPr>
          <p:nvPr/>
        </p:nvSpPr>
        <p:spPr bwMode="auto">
          <a:xfrm>
            <a:off x="384175" y="3040063"/>
            <a:ext cx="8015288" cy="1446212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Even though a great theorist propose a fantastic and beautiful theoretical model, we can easily reject it, saying “No! it does not agree with our experiment!”.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In physics, the experimental result is everything.</a:t>
            </a:r>
          </a:p>
        </p:txBody>
      </p:sp>
      <p:sp>
        <p:nvSpPr>
          <p:cNvPr id="11267" name="テキスト ボックス 2"/>
          <p:cNvSpPr txBox="1">
            <a:spLocks noChangeArrowheads="1"/>
          </p:cNvSpPr>
          <p:nvPr/>
        </p:nvSpPr>
        <p:spPr bwMode="auto">
          <a:xfrm>
            <a:off x="414338" y="109538"/>
            <a:ext cx="4859337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800" b="1" u="sng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Experiments are important!</a:t>
            </a:r>
            <a:endParaRPr lang="ja-JP" altLang="en-US" sz="2800" b="1" u="sng">
              <a:solidFill>
                <a:srgbClr val="0000FF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テキスト ボックス 1"/>
          <p:cNvSpPr txBox="1">
            <a:spLocks noChangeArrowheads="1"/>
          </p:cNvSpPr>
          <p:nvPr/>
        </p:nvSpPr>
        <p:spPr bwMode="auto">
          <a:xfrm>
            <a:off x="385763" y="4986338"/>
            <a:ext cx="8013700" cy="1106487"/>
          </a:xfrm>
          <a:prstGeom prst="rect">
            <a:avLst/>
          </a:prstGeom>
          <a:solidFill>
            <a:srgbClr val="D0E0F4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Straightforwardly speaking, I am a detector</a:t>
            </a:r>
            <a:r>
              <a:rPr lang="ja-JP" altLang="en-US" sz="2200" b="1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physicist.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I can make the best detector in the world,</a:t>
            </a:r>
            <a:b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altLang="ja-JP" sz="2200" b="1">
                <a:latin typeface="Arial" panose="020B0604020202020204" pitchFamily="34" charset="0"/>
                <a:cs typeface="Arial" panose="020B0604020202020204" pitchFamily="34" charset="0"/>
              </a:rPr>
              <a:t>and I can explore the most advanced physics in the world</a:t>
            </a:r>
            <a:r>
              <a:rPr lang="en-US" altLang="ja-JP" sz="2200"/>
              <a:t>.</a:t>
            </a:r>
          </a:p>
        </p:txBody>
      </p:sp>
      <p:sp>
        <p:nvSpPr>
          <p:cNvPr id="11269" name="テキスト ボックス 1"/>
          <p:cNvSpPr txBox="1">
            <a:spLocks noChangeArrowheads="1"/>
          </p:cNvSpPr>
          <p:nvPr/>
        </p:nvSpPr>
        <p:spPr bwMode="auto">
          <a:xfrm>
            <a:off x="163513" y="750888"/>
            <a:ext cx="5399087" cy="178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 typeface="Wingdings" panose="05000000000000000000" pitchFamily="2" charset="2"/>
              <a:buChar char="l"/>
            </a:pP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To invite students to experiments, let me introduce some words from Prof. Totsuka who was the first spokesperson of the Super-</a:t>
            </a:r>
            <a:r>
              <a:rPr lang="en-US" altLang="ja-JP" sz="2200" b="1" dirty="0" err="1">
                <a:latin typeface="Arial" panose="020B0604020202020204" pitchFamily="34" charset="0"/>
                <a:cs typeface="Arial" panose="020B0604020202020204" pitchFamily="34" charset="0"/>
              </a:rPr>
              <a:t>Kamiokande</a:t>
            </a:r>
            <a:r>
              <a:rPr lang="en-US" altLang="ja-JP" sz="2200" b="1" dirty="0">
                <a:latin typeface="Arial" panose="020B0604020202020204" pitchFamily="34" charset="0"/>
                <a:cs typeface="Arial" panose="020B0604020202020204" pitchFamily="34" charset="0"/>
              </a:rPr>
              <a:t> experiment. </a:t>
            </a:r>
          </a:p>
        </p:txBody>
      </p:sp>
      <p:pic>
        <p:nvPicPr>
          <p:cNvPr id="11270" name="図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9788" y="203200"/>
            <a:ext cx="1909762" cy="2647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71" name="テキスト ボックス 1"/>
          <p:cNvSpPr txBox="1">
            <a:spLocks noChangeArrowheads="1"/>
          </p:cNvSpPr>
          <p:nvPr/>
        </p:nvSpPr>
        <p:spPr bwMode="auto">
          <a:xfrm>
            <a:off x="6048375" y="2268538"/>
            <a:ext cx="1671638" cy="52387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Prof. Yoji Totsuka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1400" b="1">
                <a:latin typeface="Arial" panose="020B0604020202020204" pitchFamily="34" charset="0"/>
                <a:cs typeface="Arial" panose="020B0604020202020204" pitchFamily="34" charset="0"/>
              </a:rPr>
              <a:t>(1942-2008)</a:t>
            </a:r>
            <a:endParaRPr lang="ja-JP" altLang="en-US" sz="1400" b="1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スライド番号プレースホルダー 1">
            <a:extLst>
              <a:ext uri="{FF2B5EF4-FFF2-40B4-BE49-F238E27FC236}">
                <a16:creationId xmlns:a16="http://schemas.microsoft.com/office/drawing/2014/main" id="{B4E32EED-3FEE-44B1-952A-243A77D40139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 animBg="1"/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テキスト ボックス 2"/>
          <p:cNvSpPr txBox="1">
            <a:spLocks noChangeArrowheads="1"/>
          </p:cNvSpPr>
          <p:nvPr/>
        </p:nvSpPr>
        <p:spPr bwMode="auto">
          <a:xfrm>
            <a:off x="0" y="1033463"/>
            <a:ext cx="9144000" cy="569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Welcome to the world of neutrino experiments !</a:t>
            </a:r>
          </a:p>
        </p:txBody>
      </p:sp>
      <p:sp>
        <p:nvSpPr>
          <p:cNvPr id="3" name="テキスト ボックス 2"/>
          <p:cNvSpPr txBox="1">
            <a:spLocks noChangeArrowheads="1"/>
          </p:cNvSpPr>
          <p:nvPr/>
        </p:nvSpPr>
        <p:spPr bwMode="auto">
          <a:xfrm>
            <a:off x="2413000" y="1646238"/>
            <a:ext cx="4333875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 least, for 2 weeks,</a:t>
            </a:r>
          </a:p>
        </p:txBody>
      </p:sp>
      <p:sp>
        <p:nvSpPr>
          <p:cNvPr id="4" name="テキスト ボックス 3"/>
          <p:cNvSpPr txBox="1">
            <a:spLocks noChangeArrowheads="1"/>
          </p:cNvSpPr>
          <p:nvPr/>
        </p:nvSpPr>
        <p:spPr bwMode="auto">
          <a:xfrm>
            <a:off x="3138488" y="2251075"/>
            <a:ext cx="2874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hopefully,</a:t>
            </a:r>
          </a:p>
        </p:txBody>
      </p:sp>
      <p:sp>
        <p:nvSpPr>
          <p:cNvPr id="5" name="テキスト ボックス 4"/>
          <p:cNvSpPr txBox="1">
            <a:spLocks noChangeArrowheads="1"/>
          </p:cNvSpPr>
          <p:nvPr/>
        </p:nvSpPr>
        <p:spPr bwMode="auto">
          <a:xfrm>
            <a:off x="328613" y="3771900"/>
            <a:ext cx="8429625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60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Enjoy !</a:t>
            </a:r>
          </a:p>
        </p:txBody>
      </p:sp>
      <p:sp>
        <p:nvSpPr>
          <p:cNvPr id="6" name="テキスト ボックス 5"/>
          <p:cNvSpPr txBox="1">
            <a:spLocks noChangeArrowheads="1"/>
          </p:cNvSpPr>
          <p:nvPr/>
        </p:nvSpPr>
        <p:spPr bwMode="auto">
          <a:xfrm>
            <a:off x="971550" y="2855913"/>
            <a:ext cx="722471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ja-JP" sz="31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the rest of your research life.</a:t>
            </a:r>
          </a:p>
        </p:txBody>
      </p:sp>
      <p:sp>
        <p:nvSpPr>
          <p:cNvPr id="7" name="スライド番号プレースホルダー 1">
            <a:extLst>
              <a:ext uri="{FF2B5EF4-FFF2-40B4-BE49-F238E27FC236}">
                <a16:creationId xmlns:a16="http://schemas.microsoft.com/office/drawing/2014/main" id="{C2503145-DEBA-4970-AEC6-987D8CF29DC3}"/>
              </a:ext>
            </a:extLst>
          </p:cNvPr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defPPr>
              <a:defRPr lang="ja-JP"/>
            </a:defPPr>
            <a:lvl1pPr algn="r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kern="1200">
                <a:solidFill>
                  <a:srgbClr val="0000FF"/>
                </a:solidFill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50" charset="-128"/>
                <a:cs typeface="+mn-cs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718446-69AA-42B1-8067-E6BC5585DF00}" type="slidenum">
              <a:rPr kumimoji="1" lang="ja-JP" altLang="en-US" sz="3200" b="1" i="0" u="none" strike="noStrike" kern="1200" cap="none" spc="0" normalizeH="0" baseline="0" noProof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Modern No. 20" panose="02070704070505020303" pitchFamily="18" charset="0"/>
                <a:ea typeface="ＭＳ Ｐゴシック" panose="020B0600070205080204" pitchFamily="50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00FF"/>
              </a:solidFill>
              <a:effectLst/>
              <a:uLnTx/>
              <a:uFillTx/>
              <a:latin typeface="Modern No. 20" panose="02070704070505020303" pitchFamily="18" charset="0"/>
              <a:ea typeface="ＭＳ Ｐゴシック" panose="020B0600070205080204" pitchFamily="50" charset="-128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6362</TotalTime>
  <Words>652</Words>
  <Application>Microsoft Office PowerPoint</Application>
  <PresentationFormat>画面に合わせる (4:3)</PresentationFormat>
  <Paragraphs>62</Paragraphs>
  <Slides>7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3</vt:i4>
      </vt:variant>
      <vt:variant>
        <vt:lpstr>スライド タイトル</vt:lpstr>
      </vt:variant>
      <vt:variant>
        <vt:i4>7</vt:i4>
      </vt:variant>
    </vt:vector>
  </HeadingPairs>
  <TitlesOfParts>
    <vt:vector size="15" baseType="lpstr">
      <vt:lpstr>Arial</vt:lpstr>
      <vt:lpstr>Arial Narrow</vt:lpstr>
      <vt:lpstr>Calibri</vt:lpstr>
      <vt:lpstr>Modern No. 20</vt:lpstr>
      <vt:lpstr>Wingdings</vt:lpstr>
      <vt:lpstr>Office ​​テーマ</vt:lpstr>
      <vt:lpstr>1_Office ​​テーマ</vt:lpstr>
      <vt:lpstr>2_Office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Yuichi Oyama</dc:creator>
  <cp:lastModifiedBy>Yuichi Oyama</cp:lastModifiedBy>
  <cp:revision>404</cp:revision>
  <cp:lastPrinted>2016-09-22T23:44:42Z</cp:lastPrinted>
  <dcterms:created xsi:type="dcterms:W3CDTF">2016-01-12T02:22:37Z</dcterms:created>
  <dcterms:modified xsi:type="dcterms:W3CDTF">2025-07-11T03:58:27Z</dcterms:modified>
</cp:coreProperties>
</file>