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theme/theme11.xml" ContentType="application/vnd.openxmlformats-officedocument.theme+xml"/>
  <Override PartName="/ppt/slideLayouts/slideLayout28.xml" ContentType="application/vnd.openxmlformats-officedocument.presentationml.slideLayout+xml"/>
  <Override PartName="/ppt/theme/theme12.xml" ContentType="application/vnd.openxmlformats-officedocument.theme+xml"/>
  <Override PartName="/ppt/slideLayouts/slideLayout29.xml" ContentType="application/vnd.openxmlformats-officedocument.presentationml.slideLayout+xml"/>
  <Override PartName="/ppt/theme/theme13.xml" ContentType="application/vnd.openxmlformats-officedocument.theme+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59.jpg" ContentType="image/jpeg"/>
  <Override PartName="/ppt/media/image62.jpg" ContentType="image/jpeg"/>
  <Override PartName="/ppt/media/image63.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290" r:id="rId2"/>
    <p:sldMasterId id="2147501056" r:id="rId3"/>
    <p:sldMasterId id="2147501058" r:id="rId4"/>
    <p:sldMasterId id="2147501060" r:id="rId5"/>
    <p:sldMasterId id="2147501062" r:id="rId6"/>
    <p:sldMasterId id="2147501064" r:id="rId7"/>
    <p:sldMasterId id="2147501066" r:id="rId8"/>
    <p:sldMasterId id="2147501068" r:id="rId9"/>
    <p:sldMasterId id="2147501070" r:id="rId10"/>
    <p:sldMasterId id="2147501072" r:id="rId11"/>
    <p:sldMasterId id="2147501074" r:id="rId12"/>
    <p:sldMasterId id="2147501076" r:id="rId13"/>
    <p:sldMasterId id="2147501078" r:id="rId14"/>
  </p:sldMasterIdLst>
  <p:notesMasterIdLst>
    <p:notesMasterId r:id="rId119"/>
  </p:notesMasterIdLst>
  <p:handoutMasterIdLst>
    <p:handoutMasterId r:id="rId120"/>
  </p:handoutMasterIdLst>
  <p:sldIdLst>
    <p:sldId id="453" r:id="rId15"/>
    <p:sldId id="1296" r:id="rId16"/>
    <p:sldId id="1241" r:id="rId17"/>
    <p:sldId id="1660" r:id="rId18"/>
    <p:sldId id="1617" r:id="rId19"/>
    <p:sldId id="1679" r:id="rId20"/>
    <p:sldId id="1205" r:id="rId21"/>
    <p:sldId id="1615" r:id="rId22"/>
    <p:sldId id="1393" r:id="rId23"/>
    <p:sldId id="1294" r:id="rId24"/>
    <p:sldId id="1455" r:id="rId25"/>
    <p:sldId id="1384" r:id="rId26"/>
    <p:sldId id="1359" r:id="rId27"/>
    <p:sldId id="1295" r:id="rId28"/>
    <p:sldId id="1387" r:id="rId29"/>
    <p:sldId id="1388" r:id="rId30"/>
    <p:sldId id="1529" r:id="rId31"/>
    <p:sldId id="1704" r:id="rId32"/>
    <p:sldId id="1613" r:id="rId33"/>
    <p:sldId id="1669" r:id="rId34"/>
    <p:sldId id="1670" r:id="rId35"/>
    <p:sldId id="1677" r:id="rId36"/>
    <p:sldId id="1673" r:id="rId37"/>
    <p:sldId id="1674" r:id="rId38"/>
    <p:sldId id="1662" r:id="rId39"/>
    <p:sldId id="1663" r:id="rId40"/>
    <p:sldId id="1664" r:id="rId41"/>
    <p:sldId id="1665" r:id="rId42"/>
    <p:sldId id="1666" r:id="rId43"/>
    <p:sldId id="1667" r:id="rId44"/>
    <p:sldId id="1675" r:id="rId45"/>
    <p:sldId id="1229" r:id="rId46"/>
    <p:sldId id="1659" r:id="rId47"/>
    <p:sldId id="1244" r:id="rId48"/>
    <p:sldId id="1400" r:id="rId49"/>
    <p:sldId id="1401" r:id="rId50"/>
    <p:sldId id="1422" r:id="rId51"/>
    <p:sldId id="1404" r:id="rId52"/>
    <p:sldId id="1405" r:id="rId53"/>
    <p:sldId id="1421" r:id="rId54"/>
    <p:sldId id="1402" r:id="rId55"/>
    <p:sldId id="1423" r:id="rId56"/>
    <p:sldId id="1703" r:id="rId57"/>
    <p:sldId id="1518" r:id="rId58"/>
    <p:sldId id="1522" r:id="rId59"/>
    <p:sldId id="1676" r:id="rId60"/>
    <p:sldId id="1196" r:id="rId61"/>
    <p:sldId id="1425" r:id="rId62"/>
    <p:sldId id="1426" r:id="rId63"/>
    <p:sldId id="1231" r:id="rId64"/>
    <p:sldId id="1531" r:id="rId65"/>
    <p:sldId id="1535" r:id="rId66"/>
    <p:sldId id="1514" r:id="rId67"/>
    <p:sldId id="1515" r:id="rId68"/>
    <p:sldId id="1516" r:id="rId69"/>
    <p:sldId id="1424" r:id="rId70"/>
    <p:sldId id="1433" r:id="rId71"/>
    <p:sldId id="1430" r:id="rId72"/>
    <p:sldId id="1519" r:id="rId73"/>
    <p:sldId id="1300" r:id="rId74"/>
    <p:sldId id="1438" r:id="rId75"/>
    <p:sldId id="1321" r:id="rId76"/>
    <p:sldId id="1420" r:id="rId77"/>
    <p:sldId id="1439" r:id="rId78"/>
    <p:sldId id="1440" r:id="rId79"/>
    <p:sldId id="1705" r:id="rId80"/>
    <p:sldId id="1366" r:id="rId81"/>
    <p:sldId id="1329" r:id="rId82"/>
    <p:sldId id="1409" r:id="rId83"/>
    <p:sldId id="1332" r:id="rId84"/>
    <p:sldId id="1333" r:id="rId85"/>
    <p:sldId id="1523" r:id="rId86"/>
    <p:sldId id="1334" r:id="rId87"/>
    <p:sldId id="1539" r:id="rId88"/>
    <p:sldId id="1524" r:id="rId89"/>
    <p:sldId id="1336" r:id="rId90"/>
    <p:sldId id="1337" r:id="rId91"/>
    <p:sldId id="1453" r:id="rId92"/>
    <p:sldId id="1447" r:id="rId93"/>
    <p:sldId id="1459" r:id="rId94"/>
    <p:sldId id="1446" r:id="rId95"/>
    <p:sldId id="1702" r:id="rId96"/>
    <p:sldId id="1399" r:id="rId97"/>
    <p:sldId id="1610" r:id="rId98"/>
    <p:sldId id="1411" r:id="rId99"/>
    <p:sldId id="1412" r:id="rId100"/>
    <p:sldId id="1413" r:id="rId101"/>
    <p:sldId id="1462" r:id="rId102"/>
    <p:sldId id="1414" r:id="rId103"/>
    <p:sldId id="1468" r:id="rId104"/>
    <p:sldId id="1639" r:id="rId105"/>
    <p:sldId id="1680" r:id="rId106"/>
    <p:sldId id="1605" r:id="rId107"/>
    <p:sldId id="1195" r:id="rId108"/>
    <p:sldId id="1498" r:id="rId109"/>
    <p:sldId id="1192" r:id="rId110"/>
    <p:sldId id="1190" r:id="rId111"/>
    <p:sldId id="1500" r:id="rId112"/>
    <p:sldId id="1501" r:id="rId113"/>
    <p:sldId id="1394" r:id="rId114"/>
    <p:sldId id="1193" r:id="rId115"/>
    <p:sldId id="1503" r:id="rId116"/>
    <p:sldId id="1499" r:id="rId117"/>
    <p:sldId id="1678" r:id="rId118"/>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FFB3FF"/>
    <a:srgbClr val="31A1FD"/>
    <a:srgbClr val="FF6FFF"/>
    <a:srgbClr val="2F2FFF"/>
    <a:srgbClr val="8F8FFF"/>
    <a:srgbClr val="B9B9FF"/>
    <a:srgbClr val="0000FF"/>
    <a:srgbClr val="9494DC"/>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7" autoAdjust="0"/>
    <p:restoredTop sz="94109" autoAdjust="0"/>
  </p:normalViewPr>
  <p:slideViewPr>
    <p:cSldViewPr>
      <p:cViewPr varScale="1">
        <p:scale>
          <a:sx n="88" d="100"/>
          <a:sy n="88" d="100"/>
        </p:scale>
        <p:origin x="187" y="-5"/>
      </p:cViewPr>
      <p:guideLst>
        <p:guide orient="horz" pos="2160"/>
        <p:guide pos="2880"/>
      </p:guideLst>
    </p:cSldViewPr>
  </p:slideViewPr>
  <p:outlineViewPr>
    <p:cViewPr>
      <p:scale>
        <a:sx n="33" d="100"/>
        <a:sy n="33" d="100"/>
      </p:scale>
      <p:origin x="0" y="-21398"/>
    </p:cViewPr>
  </p:outlineViewPr>
  <p:notesTextViewPr>
    <p:cViewPr>
      <p:scale>
        <a:sx n="3" d="2"/>
        <a:sy n="3" d="2"/>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tableStyles" Target="tableStyle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notesMaster" Target="notesMasters/notesMaster1.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1A91B866-6595-40EF-863A-E90D593B8C5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863" y="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21508"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038" y="4719638"/>
            <a:ext cx="5440362"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10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863" y="9436100"/>
            <a:ext cx="29479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BE228C1F-D23F-48DC-8DEE-9904675308B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9DF6D66-70A6-474E-B607-7D26ABF6F9CD}" type="slidenum">
              <a:rPr lang="en-US" altLang="ja-JP" sz="1300" smtClean="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p:spPr>
        <p:txBody>
          <a:bodyPr/>
          <a:lstStyle/>
          <a:p>
            <a:endParaRPr lang="ja-JP" altLang="en-US"/>
          </a:p>
        </p:txBody>
      </p:sp>
      <p:sp>
        <p:nvSpPr>
          <p:cNvPr id="48132"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88F650D-4620-4070-A256-B5DF92D0B8A0}" type="slidenum">
              <a:rPr lang="en-US" altLang="ja-JP" sz="1300" smtClean="0">
                <a:latin typeface="Arial" panose="020B0604020202020204" pitchFamily="34" charset="0"/>
              </a:rPr>
              <a:pPr/>
              <a:t>15</a:t>
            </a:fld>
            <a:endParaRPr lang="en-US" altLang="ja-JP"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p:spPr>
        <p:txBody>
          <a:bodyPr/>
          <a:lstStyle/>
          <a:p>
            <a:endParaRPr lang="ja-JP" altLang="en-US"/>
          </a:p>
        </p:txBody>
      </p:sp>
      <p:sp>
        <p:nvSpPr>
          <p:cNvPr id="50180"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B5D6463-F1DE-4664-A357-F8C8B043C56E}" type="slidenum">
              <a:rPr lang="en-US" altLang="ja-JP" sz="1300" smtClean="0">
                <a:latin typeface="Arial" panose="020B0604020202020204" pitchFamily="34" charset="0"/>
              </a:rPr>
              <a:pPr/>
              <a:t>16</a:t>
            </a:fld>
            <a:endParaRPr lang="en-US" altLang="ja-JP"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p:spPr>
        <p:txBody>
          <a:bodyPr/>
          <a:lstStyle/>
          <a:p>
            <a:endParaRPr lang="ja-JP" altLang="en-US"/>
          </a:p>
        </p:txBody>
      </p:sp>
      <p:sp>
        <p:nvSpPr>
          <p:cNvPr id="5222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9F5D17F-869D-4EDD-ABC6-D19EF4D94827}" type="slidenum">
              <a:rPr lang="en-US" altLang="ja-JP" sz="1300" smtClean="0">
                <a:latin typeface="Arial" panose="020B0604020202020204" pitchFamily="34" charset="0"/>
              </a:rPr>
              <a:pPr/>
              <a:t>17</a:t>
            </a:fld>
            <a:endParaRPr lang="en-US" altLang="ja-JP"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0D3BF-9E16-784F-2CB1-DE13E7F6040E}"/>
            </a:ext>
          </a:extLst>
        </p:cNvPr>
        <p:cNvGrpSpPr/>
        <p:nvPr/>
      </p:nvGrpSpPr>
      <p:grpSpPr>
        <a:xfrm>
          <a:off x="0" y="0"/>
          <a:ext cx="0" cy="0"/>
          <a:chOff x="0" y="0"/>
          <a:chExt cx="0" cy="0"/>
        </a:xfrm>
      </p:grpSpPr>
      <p:sp>
        <p:nvSpPr>
          <p:cNvPr id="54274" name="スライド イメージ プレースホルダー 1">
            <a:extLst>
              <a:ext uri="{FF2B5EF4-FFF2-40B4-BE49-F238E27FC236}">
                <a16:creationId xmlns:a16="http://schemas.microsoft.com/office/drawing/2014/main" id="{AA85FB3F-4F7D-C1B8-0966-9A4D84E319DC}"/>
              </a:ext>
            </a:extLst>
          </p:cNvPr>
          <p:cNvSpPr>
            <a:spLocks noGrp="1" noRot="1" noChangeAspect="1" noTextEdit="1"/>
          </p:cNvSpPr>
          <p:nvPr>
            <p:ph type="sldImg"/>
          </p:nvPr>
        </p:nvSpPr>
        <p:spPr>
          <a:ln/>
        </p:spPr>
      </p:sp>
      <p:sp>
        <p:nvSpPr>
          <p:cNvPr id="54275" name="ノート プレースホルダー 2">
            <a:extLst>
              <a:ext uri="{FF2B5EF4-FFF2-40B4-BE49-F238E27FC236}">
                <a16:creationId xmlns:a16="http://schemas.microsoft.com/office/drawing/2014/main" id="{1F21E668-6039-A7CC-43A9-FFC088056572}"/>
              </a:ext>
            </a:extLst>
          </p:cNvPr>
          <p:cNvSpPr>
            <a:spLocks noGrp="1"/>
          </p:cNvSpPr>
          <p:nvPr>
            <p:ph type="body" idx="1"/>
          </p:nvPr>
        </p:nvSpPr>
        <p:spPr>
          <a:noFill/>
        </p:spPr>
        <p:txBody>
          <a:bodyPr/>
          <a:lstStyle/>
          <a:p>
            <a:endParaRPr lang="ja-JP" altLang="en-US"/>
          </a:p>
        </p:txBody>
      </p:sp>
      <p:sp>
        <p:nvSpPr>
          <p:cNvPr id="54276" name="スライド番号プレースホルダー 3">
            <a:extLst>
              <a:ext uri="{FF2B5EF4-FFF2-40B4-BE49-F238E27FC236}">
                <a16:creationId xmlns:a16="http://schemas.microsoft.com/office/drawing/2014/main" id="{F21E59F3-299A-0941-0BE8-D0A6E59E5873}"/>
              </a:ext>
            </a:extLst>
          </p:cNvPr>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AB63BA9-DA39-47B3-8400-D1E4DDD09BAB}" type="slidenum">
              <a:rPr lang="en-US" altLang="ja-JP" sz="1300" smtClean="0">
                <a:latin typeface="Arial" panose="020B0604020202020204" pitchFamily="34" charset="0"/>
              </a:rPr>
              <a:pPr/>
              <a:t>18</a:t>
            </a:fld>
            <a:endParaRPr lang="en-US" altLang="ja-JP" sz="1300">
              <a:latin typeface="Arial" panose="020B0604020202020204" pitchFamily="34" charset="0"/>
            </a:endParaRPr>
          </a:p>
        </p:txBody>
      </p:sp>
    </p:spTree>
    <p:extLst>
      <p:ext uri="{BB962C8B-B14F-4D97-AF65-F5344CB8AC3E}">
        <p14:creationId xmlns:p14="http://schemas.microsoft.com/office/powerpoint/2010/main" val="2045340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5F508D0B-77DC-4901-A682-922F8E5F3195}" type="slidenum">
              <a:rPr lang="en-US" altLang="ja-JP" sz="1300" smtClean="0">
                <a:latin typeface="Arial" panose="020B0604020202020204" pitchFamily="34" charset="0"/>
              </a:rPr>
              <a:pPr/>
              <a:t>19</a:t>
            </a:fld>
            <a:endParaRPr lang="en-US" altLang="ja-JP" sz="13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583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35208167-2432-4541-A7F0-E8CCB0F2C12F}" type="slidenum">
              <a:rPr lang="en-US" altLang="ja-JP" sz="1300" smtClean="0">
                <a:solidFill>
                  <a:srgbClr val="000000"/>
                </a:solidFill>
                <a:latin typeface="Arial" panose="020B0604020202020204" pitchFamily="34" charset="0"/>
              </a:rPr>
              <a:pPr/>
              <a:t>20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TextEdit="1"/>
          </p:cNvSpPr>
          <p:nvPr>
            <p:ph type="sldImg"/>
          </p:nvPr>
        </p:nvSpPr>
        <p:spPr>
          <a:ln/>
        </p:spPr>
      </p:sp>
      <p:sp>
        <p:nvSpPr>
          <p:cNvPr id="61443" name="ノート プレースホルダー 2"/>
          <p:cNvSpPr>
            <a:spLocks noGrp="1"/>
          </p:cNvSpPr>
          <p:nvPr>
            <p:ph type="body" idx="1"/>
          </p:nvPr>
        </p:nvSpPr>
        <p:spPr>
          <a:noFill/>
        </p:spPr>
        <p:txBody>
          <a:bodyPr/>
          <a:lstStyle/>
          <a:p>
            <a:endParaRPr lang="ja-JP" altLang="en-US"/>
          </a:p>
        </p:txBody>
      </p:sp>
      <p:sp>
        <p:nvSpPr>
          <p:cNvPr id="614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C732D794-227D-45B4-84C3-4019A27D61D1}" type="slidenum">
              <a:rPr lang="en-US" altLang="ja-JP" sz="1300" smtClean="0">
                <a:latin typeface="Arial" panose="020B0604020202020204" pitchFamily="34" charset="0"/>
              </a:rPr>
              <a:pPr/>
              <a:t>22</a:t>
            </a:fld>
            <a:endParaRPr lang="en-US" altLang="ja-JP" sz="13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066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90CD758-A6A6-41D4-A3B0-EC86CA70C3FF}" type="slidenum">
              <a:rPr lang="en-US" altLang="ja-JP" sz="1300" smtClean="0">
                <a:solidFill>
                  <a:srgbClr val="000000"/>
                </a:solidFill>
                <a:latin typeface="Arial" panose="020B0604020202020204" pitchFamily="34" charset="0"/>
              </a:rPr>
              <a:pPr/>
              <a:t>29</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270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36153EA-3548-48CB-9A6B-42C14236ADED}" type="slidenum">
              <a:rPr lang="en-US" altLang="ja-JP" sz="1300" smtClean="0">
                <a:solidFill>
                  <a:srgbClr val="000000"/>
                </a:solidFill>
                <a:latin typeface="Arial" panose="020B0604020202020204" pitchFamily="34" charset="0"/>
              </a:rPr>
              <a:pPr/>
              <a:t>30</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a:ln/>
        </p:spPr>
      </p:sp>
      <p:sp>
        <p:nvSpPr>
          <p:cNvPr id="747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747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4363FB4-6361-4994-A8C6-B6D16641F9CF}" type="slidenum">
              <a:rPr lang="en-US" altLang="ja-JP" sz="1300" smtClean="0">
                <a:solidFill>
                  <a:srgbClr val="000000"/>
                </a:solidFill>
                <a:latin typeface="Arial" panose="020B0604020202020204" pitchFamily="34" charset="0"/>
              </a:rPr>
              <a:pPr/>
              <a:t>31</a:t>
            </a:fld>
            <a:endParaRPr lang="en-US" altLang="ja-JP"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46D7796-BDE6-45D2-9172-31DA91FF2C6C}" type="slidenum">
              <a:rPr lang="en-US" altLang="ja-JP" sz="1300" smtClean="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noFill/>
        </p:spPr>
        <p:txBody>
          <a:bodyPr/>
          <a:lstStyle/>
          <a:p>
            <a:endParaRPr lang="ja-JP" altLang="en-US"/>
          </a:p>
        </p:txBody>
      </p:sp>
      <p:sp>
        <p:nvSpPr>
          <p:cNvPr id="87044"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2BCD43B-F808-4AEA-B6A8-7F20A080460B}" type="slidenum">
              <a:rPr lang="en-US" altLang="ja-JP" sz="1300" smtClean="0">
                <a:latin typeface="Arial" panose="020B0604020202020204" pitchFamily="34" charset="0"/>
              </a:rPr>
              <a:pPr/>
              <a:t>40</a:t>
            </a:fld>
            <a:endParaRPr lang="en-US" altLang="ja-JP" sz="13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E026766-17EA-4E42-AA23-E9A1F889B51F}" type="slidenum">
              <a:rPr lang="en-US" altLang="ja-JP" sz="1300" smtClean="0">
                <a:ea typeface="ＭＳ Ｐゴシック" panose="020B0600070205080204" pitchFamily="50" charset="-128"/>
              </a:rPr>
              <a:pPr>
                <a:spcBef>
                  <a:spcPct val="0"/>
                </a:spcBef>
              </a:pPr>
              <a:t>43</a:t>
            </a:fld>
            <a:endParaRPr lang="en-US" altLang="ja-JP" sz="1300">
              <a:ea typeface="ＭＳ Ｐゴシック" panose="020B0600070205080204"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941616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E228C1F-D23F-48DC-8DEE-9904675308B0}" type="slidenum">
              <a:rPr lang="en-US" altLang="ja-JP" smtClean="0"/>
              <a:pPr>
                <a:defRPr/>
              </a:pPr>
              <a:t>46</a:t>
            </a:fld>
            <a:endParaRPr lang="en-US" altLang="ja-JP"/>
          </a:p>
        </p:txBody>
      </p:sp>
    </p:spTree>
    <p:extLst>
      <p:ext uri="{BB962C8B-B14F-4D97-AF65-F5344CB8AC3E}">
        <p14:creationId xmlns:p14="http://schemas.microsoft.com/office/powerpoint/2010/main" val="72083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8E026766-17EA-4E42-AA23-E9A1F889B51F}"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47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35975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4375" indent="-273050" defTabSz="88741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3313"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430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87550" indent="-219075" defTabSz="88741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447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9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91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16350" indent="-219075" defTabSz="88741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887413" rtl="0" eaLnBrk="0" fontAlgn="base" latinLnBrk="0" hangingPunct="0">
              <a:lnSpc>
                <a:spcPct val="100000"/>
              </a:lnSpc>
              <a:spcBef>
                <a:spcPct val="0"/>
              </a:spcBef>
              <a:spcAft>
                <a:spcPct val="0"/>
              </a:spcAft>
              <a:buClrTx/>
              <a:buSzTx/>
              <a:buFontTx/>
              <a:buNone/>
              <a:tabLst/>
              <a:defRPr/>
            </a:pPr>
            <a:fld id="{A4F67997-DD42-486D-ACC4-EC484A5F8F6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7413" rtl="0" eaLnBrk="0" fontAlgn="base" latinLnBrk="0" hangingPunct="0">
                <a:lnSpc>
                  <a:spcPct val="100000"/>
                </a:lnSpc>
                <a:spcBef>
                  <a:spcPct val="0"/>
                </a:spcBef>
                <a:spcAft>
                  <a:spcPct val="0"/>
                </a:spcAft>
                <a:buClrTx/>
                <a:buSzTx/>
                <a:buFontTx/>
                <a:buNone/>
                <a:tabLst/>
                <a:defRPr/>
              </a:pPr>
              <a:t>50</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4262362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ー 1"/>
          <p:cNvSpPr>
            <a:spLocks noGrp="1" noRot="1" noChangeAspect="1" noTextEdit="1"/>
          </p:cNvSpPr>
          <p:nvPr>
            <p:ph type="sldImg"/>
          </p:nvPr>
        </p:nvSpPr>
        <p:spPr>
          <a:ln/>
        </p:spPr>
      </p:sp>
      <p:sp>
        <p:nvSpPr>
          <p:cNvPr id="1024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24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D71E082B-DCCB-4B85-BDFF-8D5695DDADA4}"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53</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8994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a:ln/>
        </p:spPr>
      </p:sp>
      <p:sp>
        <p:nvSpPr>
          <p:cNvPr id="10445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445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3FA6BF97-72CE-4139-B01E-181C9D9EBA38}"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54</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60687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a:ln/>
        </p:spPr>
      </p:sp>
      <p:sp>
        <p:nvSpPr>
          <p:cNvPr id="10649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650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4E27EC41-1B61-4509-BBA8-22404AE071FA}"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55</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01978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26E77F-2EFB-4EC6-86C3-A2D0439424CC}" type="slidenum">
              <a:rPr lang="en-US" altLang="ja-JP" sz="1300" smtClean="0">
                <a:ea typeface="ＭＳ Ｐゴシック" panose="020B0600070205080204" pitchFamily="50" charset="-128"/>
              </a:rPr>
              <a:pPr>
                <a:spcBef>
                  <a:spcPct val="0"/>
                </a:spcBef>
              </a:pPr>
              <a:t>5</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noFill/>
        </p:spPr>
        <p:txBody>
          <a:bodyPr/>
          <a:lstStyle/>
          <a:p>
            <a:endParaRPr lang="ja-JP" altLang="en-US"/>
          </a:p>
        </p:txBody>
      </p:sp>
      <p:sp>
        <p:nvSpPr>
          <p:cNvPr id="1095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5F8565BB-B7A5-43D2-A33A-8A3D8A4EA634}"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57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11940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6ACC1814-2542-46DE-AFC1-69A2E5D4B50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67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3012632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6B4E834F-81D7-4CA7-8E30-CAC1FB3ACB9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68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8352346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CB1BE38D-C194-4604-AE13-FD893CD978B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70</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425998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183883FB-C3CD-4595-90A7-04A1074CF2A9}"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17477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E454A483-38C6-4495-9787-10573D4CAEAF}"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1591176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0A00CEE1-7798-4205-A38C-3330F6934A30}"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4163961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A1352F65-9CE8-4777-8C25-369E75F9FB5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75</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2981282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BE6EB330-340F-4EEE-A45F-5C0486F6CB07}"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76</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3938896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E684881E-CE7C-4984-8ACA-223FF04F869A}"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77</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79594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291482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1" fontAlgn="base" latinLnBrk="0" hangingPunct="1">
              <a:lnSpc>
                <a:spcPct val="100000"/>
              </a:lnSpc>
              <a:spcBef>
                <a:spcPct val="0"/>
              </a:spcBef>
              <a:spcAft>
                <a:spcPct val="0"/>
              </a:spcAft>
              <a:buClrTx/>
              <a:buSzTx/>
              <a:buFontTx/>
              <a:buNone/>
              <a:tabLst/>
              <a:defRPr/>
            </a:pPr>
            <a:fld id="{49CFA365-8844-4EA1-9406-BD56D75F1CF8}"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2650" rtl="0" eaLnBrk="1" fontAlgn="base" latinLnBrk="0" hangingPunct="1">
                <a:lnSpc>
                  <a:spcPct val="100000"/>
                </a:lnSpc>
                <a:spcBef>
                  <a:spcPct val="0"/>
                </a:spcBef>
                <a:spcAft>
                  <a:spcPct val="0"/>
                </a:spcAft>
                <a:buClrTx/>
                <a:buSzTx/>
                <a:buFontTx/>
                <a:buNone/>
                <a:tabLst/>
                <a:defRPr/>
              </a:pPr>
              <a:t>78</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endParaRPr lang="ja-JP" altLang="ja-JP"/>
          </a:p>
        </p:txBody>
      </p:sp>
    </p:spTree>
    <p:extLst>
      <p:ext uri="{BB962C8B-B14F-4D97-AF65-F5344CB8AC3E}">
        <p14:creationId xmlns:p14="http://schemas.microsoft.com/office/powerpoint/2010/main" val="3072300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p:spPr>
        <p:txBody>
          <a:bodyPr/>
          <a:lstStyle/>
          <a:p>
            <a:endParaRPr lang="ja-JP" altLang="en-US"/>
          </a:p>
        </p:txBody>
      </p:sp>
      <p:sp>
        <p:nvSpPr>
          <p:cNvPr id="1484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4DF6C3A6-91B0-462C-BB69-850185EF2590}"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83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25860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1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50528F76-0A1C-4FB9-9BE6-180DFCF8ED3E}"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85</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91025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スライド イメージ プレースホルダー 1"/>
          <p:cNvSpPr>
            <a:spLocks noGrp="1" noRot="1" noChangeAspect="1" noTextEdit="1"/>
          </p:cNvSpPr>
          <p:nvPr>
            <p:ph type="sldImg"/>
          </p:nvPr>
        </p:nvSpPr>
        <p:spPr>
          <a:ln/>
        </p:spPr>
      </p:sp>
      <p:sp>
        <p:nvSpPr>
          <p:cNvPr id="15360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5360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882650">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882650">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882650">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882650">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88265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882650" rtl="0" eaLnBrk="0" fontAlgn="base" latinLnBrk="0" hangingPunct="0">
              <a:lnSpc>
                <a:spcPct val="100000"/>
              </a:lnSpc>
              <a:spcBef>
                <a:spcPct val="0"/>
              </a:spcBef>
              <a:spcAft>
                <a:spcPct val="0"/>
              </a:spcAft>
              <a:buClrTx/>
              <a:buSzTx/>
              <a:buFontTx/>
              <a:buNone/>
              <a:tabLst/>
              <a:defRPr/>
            </a:pPr>
            <a:fld id="{B0E07E07-FF33-459C-9CF0-4AB01E1DF595}"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882650" rtl="0" eaLnBrk="0" fontAlgn="base" latinLnBrk="0" hangingPunct="0">
                <a:lnSpc>
                  <a:spcPct val="100000"/>
                </a:lnSpc>
                <a:spcBef>
                  <a:spcPct val="0"/>
                </a:spcBef>
                <a:spcAft>
                  <a:spcPct val="0"/>
                </a:spcAft>
                <a:buClrTx/>
                <a:buSzTx/>
                <a:buFontTx/>
                <a:buNone/>
                <a:tabLst/>
                <a:defRPr/>
              </a:pPr>
              <a:t>86</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23021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ー 1"/>
          <p:cNvSpPr>
            <a:spLocks noGrp="1" noRot="1" noChangeAspect="1" noTextEdit="1"/>
          </p:cNvSpPr>
          <p:nvPr>
            <p:ph type="sldImg"/>
          </p:nvPr>
        </p:nvSpPr>
        <p:spPr>
          <a:ln/>
        </p:spPr>
      </p:sp>
      <p:sp>
        <p:nvSpPr>
          <p:cNvPr id="155651" name="ノート プレースホルダー 2"/>
          <p:cNvSpPr>
            <a:spLocks noGrp="1"/>
          </p:cNvSpPr>
          <p:nvPr>
            <p:ph type="body" idx="1"/>
          </p:nvPr>
        </p:nvSpPr>
        <p:spPr>
          <a:noFill/>
        </p:spPr>
        <p:txBody>
          <a:bodyPr/>
          <a:lstStyle/>
          <a:p>
            <a:endParaRPr lang="ja-JP" altLang="en-US"/>
          </a:p>
        </p:txBody>
      </p:sp>
      <p:sp>
        <p:nvSpPr>
          <p:cNvPr id="15565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90FAE3EE-C0A9-4CFA-AC31-D2655065F904}"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87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62062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ー 1"/>
          <p:cNvSpPr>
            <a:spLocks noGrp="1" noRot="1" noChangeAspect="1" noTextEdit="1"/>
          </p:cNvSpPr>
          <p:nvPr>
            <p:ph type="sldImg"/>
          </p:nvPr>
        </p:nvSpPr>
        <p:spPr>
          <a:ln/>
        </p:spPr>
      </p:sp>
      <p:sp>
        <p:nvSpPr>
          <p:cNvPr id="157699" name="ノート プレースホルダー 2"/>
          <p:cNvSpPr>
            <a:spLocks noGrp="1"/>
          </p:cNvSpPr>
          <p:nvPr>
            <p:ph type="body" idx="1"/>
          </p:nvPr>
        </p:nvSpPr>
        <p:spPr>
          <a:noFill/>
        </p:spPr>
        <p:txBody>
          <a:bodyPr/>
          <a:lstStyle/>
          <a:p>
            <a:endParaRPr lang="ja-JP" altLang="en-US"/>
          </a:p>
        </p:txBody>
      </p:sp>
      <p:sp>
        <p:nvSpPr>
          <p:cNvPr id="15770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15963" indent="-274638"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03313" indent="-220663"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544638" indent="-220663" defTabSz="919163">
              <a:defRPr kumimoji="1" sz="2000">
                <a:solidFill>
                  <a:schemeClr val="tx1"/>
                </a:solidFill>
                <a:latin typeface="Times New Roman" panose="02020603050405020304" pitchFamily="18" charset="0"/>
                <a:ea typeface="ＭＳ Ｐゴシック" panose="020B0600070205080204" pitchFamily="50" charset="-128"/>
              </a:defRPr>
            </a:lvl4pPr>
            <a:lvl5pPr marL="1985963" indent="-220663"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4431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003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3575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14763" indent="-220663"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270E7498-66A2-448D-989A-EBC1BD15CE6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88</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18918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スライド イメージ プレースホルダー 1"/>
          <p:cNvSpPr>
            <a:spLocks noGrp="1" noRot="1" noChangeAspect="1" noTextEdit="1"/>
          </p:cNvSpPr>
          <p:nvPr>
            <p:ph type="sldImg"/>
          </p:nvPr>
        </p:nvSpPr>
        <p:spPr>
          <a:ln/>
        </p:spPr>
      </p:sp>
      <p:sp>
        <p:nvSpPr>
          <p:cNvPr id="160771" name="ノート プレースホルダー 2"/>
          <p:cNvSpPr>
            <a:spLocks noGrp="1"/>
          </p:cNvSpPr>
          <p:nvPr>
            <p:ph type="body" idx="1"/>
          </p:nvPr>
        </p:nvSpPr>
        <p:spPr>
          <a:noFill/>
        </p:spPr>
        <p:txBody>
          <a:bodyPr/>
          <a:lstStyle/>
          <a:p>
            <a:endParaRPr lang="ja-JP" altLang="en-US"/>
          </a:p>
        </p:txBody>
      </p:sp>
      <p:sp>
        <p:nvSpPr>
          <p:cNvPr id="160772"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9163" rtl="0" eaLnBrk="1" fontAlgn="base" latinLnBrk="0" hangingPunct="1">
              <a:lnSpc>
                <a:spcPct val="100000"/>
              </a:lnSpc>
              <a:spcBef>
                <a:spcPct val="0"/>
              </a:spcBef>
              <a:spcAft>
                <a:spcPct val="0"/>
              </a:spcAft>
              <a:buClrTx/>
              <a:buSzTx/>
              <a:buFontTx/>
              <a:buNone/>
              <a:tabLst/>
              <a:defRPr/>
            </a:pPr>
            <a:fld id="{F515C78E-305D-430A-A690-CAB2B86D4137}"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9163" rtl="0" eaLnBrk="1" fontAlgn="base" latinLnBrk="0" hangingPunct="1">
                <a:lnSpc>
                  <a:spcPct val="100000"/>
                </a:lnSpc>
                <a:spcBef>
                  <a:spcPct val="0"/>
                </a:spcBef>
                <a:spcAft>
                  <a:spcPct val="0"/>
                </a:spcAft>
                <a:buClrTx/>
                <a:buSzTx/>
                <a:buFontTx/>
                <a:buNone/>
                <a:tabLst/>
                <a:defRPr/>
              </a:pPr>
              <a:t>90</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72768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7BBCB953-C063-4E69-9ADC-DDCC473FD006}"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932678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585A2C72-A170-4E8F-B282-CE97A948F0BA}"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92</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51686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5988" rtl="0" eaLnBrk="1" fontAlgn="base" latinLnBrk="0" hangingPunct="1">
              <a:lnSpc>
                <a:spcPct val="100000"/>
              </a:lnSpc>
              <a:spcBef>
                <a:spcPct val="0"/>
              </a:spcBef>
              <a:spcAft>
                <a:spcPct val="0"/>
              </a:spcAft>
              <a:buClrTx/>
              <a:buSzTx/>
              <a:buFontTx/>
              <a:buNone/>
              <a:tabLst/>
              <a:defRPr/>
            </a:pPr>
            <a:fld id="{CAD471AE-3F6B-47F0-9C0E-4293B8C93D1B}" type="slidenum">
              <a:rPr kumimoji="1" lang="en-US" altLang="ja-JP"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5988" rtl="0" eaLnBrk="1" fontAlgn="base" latinLnBrk="0" hangingPunct="1">
                <a:lnSpc>
                  <a:spcPct val="100000"/>
                </a:lnSpc>
                <a:spcBef>
                  <a:spcPct val="0"/>
                </a:spcBef>
                <a:spcAft>
                  <a:spcPct val="0"/>
                </a:spcAft>
                <a:buClrTx/>
                <a:buSzTx/>
                <a:buFontTx/>
                <a:buNone/>
                <a:tabLst/>
                <a:defRPr/>
              </a:pPr>
              <a:t>93</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58805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a:ln/>
        </p:spPr>
      </p:sp>
      <p:sp>
        <p:nvSpPr>
          <p:cNvPr id="34819" name="ノート プレースホルダー 2"/>
          <p:cNvSpPr>
            <a:spLocks noGrp="1"/>
          </p:cNvSpPr>
          <p:nvPr>
            <p:ph type="body" idx="1"/>
          </p:nvPr>
        </p:nvSpPr>
        <p:spPr>
          <a:noFill/>
        </p:spPr>
        <p:txBody>
          <a:bodyPr/>
          <a:lstStyle/>
          <a:p>
            <a:endParaRPr lang="ja-JP" altLang="en-US"/>
          </a:p>
        </p:txBody>
      </p:sp>
      <p:sp>
        <p:nvSpPr>
          <p:cNvPr id="34820" name="スライド番号プレースホルダー 3"/>
          <p:cNvSpPr>
            <a:spLocks noGrp="1"/>
          </p:cNvSpPr>
          <p:nvPr>
            <p:ph type="sldNum" sz="quarter" idx="5"/>
          </p:nvPr>
        </p:nvSpPr>
        <p:spPr>
          <a:noFill/>
        </p:spPr>
        <p:txBody>
          <a:bodyPr/>
          <a:lstStyle>
            <a:lvl1pPr defTabSz="919163">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defTabSz="919163">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defTabSz="919163">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defTabSz="919163">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9163">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9163"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AC39BE2F-F238-4AE4-AEF9-724DBFE8BFDE}" type="slidenum">
              <a:rPr lang="en-US" altLang="ja-JP" sz="1300" smtClean="0">
                <a:latin typeface="Arial" panose="020B0604020202020204" pitchFamily="34" charset="0"/>
              </a:rPr>
              <a:pPr/>
              <a:t>7</a:t>
            </a:fld>
            <a:endParaRPr lang="en-US" altLang="ja-JP" sz="1300">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E4167A-CEF7-4B22-AAF0-BB3884AC6BFC}" type="slidenum">
              <a:rPr lang="en-US" altLang="ja-JP" sz="1300" smtClean="0">
                <a:ea typeface="ＭＳ Ｐゴシック" panose="020B0600070205080204" pitchFamily="50" charset="-128"/>
              </a:rPr>
              <a:pPr>
                <a:spcBef>
                  <a:spcPct val="0"/>
                </a:spcBef>
              </a:pPr>
              <a:t>94</a:t>
            </a:fld>
            <a:endParaRPr lang="en-US" altLang="ja-JP" sz="1300">
              <a:ea typeface="ＭＳ Ｐゴシック" panose="020B0600070205080204" pitchFamily="50" charset="-128"/>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14299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E50A3D9-DC2B-4779-A4BF-7620F5148044}" type="slidenum">
              <a:rPr lang="en-US" altLang="ja-JP" sz="1300" smtClean="0">
                <a:ea typeface="ＭＳ Ｐゴシック" panose="020B0600070205080204" pitchFamily="50" charset="-128"/>
              </a:rPr>
              <a:pPr>
                <a:spcBef>
                  <a:spcPct val="0"/>
                </a:spcBef>
              </a:pPr>
              <a:t>97</a:t>
            </a:fld>
            <a:endParaRPr lang="en-US" altLang="ja-JP" sz="1300">
              <a:ea typeface="ＭＳ Ｐゴシック" panose="020B0600070205080204" pitchFamily="50"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10583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ー 1"/>
          <p:cNvSpPr>
            <a:spLocks noGrp="1" noRot="1" noChangeAspect="1" noTextEdit="1"/>
          </p:cNvSpPr>
          <p:nvPr>
            <p:ph type="sldImg"/>
          </p:nvPr>
        </p:nvSpPr>
        <p:spPr>
          <a:ln/>
        </p:spPr>
      </p:sp>
      <p:sp>
        <p:nvSpPr>
          <p:cNvPr id="177155" name="ノート プレースホルダー 2"/>
          <p:cNvSpPr>
            <a:spLocks noGrp="1"/>
          </p:cNvSpPr>
          <p:nvPr>
            <p:ph type="body" idx="1"/>
          </p:nvPr>
        </p:nvSpPr>
        <p:spPr>
          <a:noFill/>
        </p:spPr>
        <p:txBody>
          <a:bodyPr/>
          <a:lstStyle/>
          <a:p>
            <a:endParaRPr lang="ja-JP" altLang="en-US"/>
          </a:p>
        </p:txBody>
      </p:sp>
      <p:sp>
        <p:nvSpPr>
          <p:cNvPr id="17715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92CC5592-FE15-46E8-BE26-2B3B9358306F}" type="slidenum">
              <a:rPr lang="en-US" altLang="ja-JP" sz="1300" smtClean="0">
                <a:latin typeface="Arial" panose="020B0604020202020204" pitchFamily="34" charset="0"/>
              </a:rPr>
              <a:pPr/>
              <a:t>100</a:t>
            </a:fld>
            <a:endParaRPr lang="en-US" altLang="ja-JP" sz="1300">
              <a:latin typeface="Arial" panose="020B0604020202020204" pitchFamily="34" charset="0"/>
            </a:endParaRPr>
          </a:p>
        </p:txBody>
      </p:sp>
    </p:spTree>
    <p:extLst>
      <p:ext uri="{BB962C8B-B14F-4D97-AF65-F5344CB8AC3E}">
        <p14:creationId xmlns:p14="http://schemas.microsoft.com/office/powerpoint/2010/main" val="3490452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1598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188" indent="-280988" defTabSz="9159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9825"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438"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3838" defTabSz="91598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3838" defTabSz="91598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3468994-A584-4754-AA43-E0D6665C11C3}" type="slidenum">
              <a:rPr lang="en-US" altLang="ja-JP" sz="1300" smtClean="0">
                <a:ea typeface="ＭＳ Ｐゴシック" panose="020B0600070205080204" pitchFamily="50" charset="-128"/>
              </a:rPr>
              <a:pPr>
                <a:spcBef>
                  <a:spcPct val="0"/>
                </a:spcBef>
              </a:pPr>
              <a:t>104</a:t>
            </a:fld>
            <a:endParaRPr lang="en-US" altLang="ja-JP" sz="1300">
              <a:ea typeface="ＭＳ Ｐゴシック" panose="020B0600070205080204" pitchFamily="50" charset="-128"/>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406234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a:ln/>
        </p:spPr>
      </p:sp>
      <p:sp>
        <p:nvSpPr>
          <p:cNvPr id="38915" name="ノート プレースホルダー 2"/>
          <p:cNvSpPr>
            <a:spLocks noGrp="1"/>
          </p:cNvSpPr>
          <p:nvPr>
            <p:ph type="body" idx="1"/>
          </p:nvPr>
        </p:nvSpPr>
        <p:spPr>
          <a:noFill/>
        </p:spPr>
        <p:txBody>
          <a:bodyPr/>
          <a:lstStyle/>
          <a:p>
            <a:endParaRPr lang="ja-JP" altLang="en-US"/>
          </a:p>
        </p:txBody>
      </p:sp>
      <p:sp>
        <p:nvSpPr>
          <p:cNvPr id="3891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61FA5281-BCF2-477A-A49D-15BE6B8296B7}" type="slidenum">
              <a:rPr lang="en-US" altLang="ja-JP" sz="1300" smtClean="0">
                <a:latin typeface="Arial" panose="020B0604020202020204" pitchFamily="34" charset="0"/>
              </a:rPr>
              <a:pPr/>
              <a:t>10</a:t>
            </a:fld>
            <a:endParaRPr lang="en-US" altLang="ja-JP"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p:spPr>
        <p:txBody>
          <a:bodyPr/>
          <a:lstStyle/>
          <a:p>
            <a:endParaRPr lang="ja-JP" altLang="en-US"/>
          </a:p>
        </p:txBody>
      </p:sp>
      <p:sp>
        <p:nvSpPr>
          <p:cNvPr id="41988"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EE7281F2-10D3-49BF-9410-42F393771B6D}" type="slidenum">
              <a:rPr lang="en-US" altLang="ja-JP" sz="1300" smtClean="0">
                <a:latin typeface="Arial" panose="020B0604020202020204" pitchFamily="34" charset="0"/>
              </a:rPr>
              <a:pPr/>
              <a:t>12</a:t>
            </a:fld>
            <a:endParaRPr lang="en-US" altLang="ja-JP"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p:spPr>
        <p:txBody>
          <a:bodyPr/>
          <a:lstStyle/>
          <a:p>
            <a:endParaRPr lang="ja-JP" altLang="en-US"/>
          </a:p>
        </p:txBody>
      </p:sp>
      <p:sp>
        <p:nvSpPr>
          <p:cNvPr id="44036"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286132CA-63B3-4376-8158-F78EE95003BB}"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p:spPr>
        <p:txBody>
          <a:bodyPr/>
          <a:lstStyle/>
          <a:p>
            <a:endParaRPr lang="ja-JP" altLang="en-US"/>
          </a:p>
        </p:txBody>
      </p:sp>
      <p:sp>
        <p:nvSpPr>
          <p:cNvPr id="46084" name="スライド番号プレースホルダー 3"/>
          <p:cNvSpPr>
            <a:spLocks noGrp="1"/>
          </p:cNvSpPr>
          <p:nvPr>
            <p:ph type="sldNum" sz="quarter" idx="5"/>
          </p:nvPr>
        </p:nvSpPr>
        <p:spPr>
          <a:noFill/>
        </p:spPr>
        <p:txBody>
          <a:bodyPr/>
          <a:lstStyle>
            <a:lvl1pPr defTabSz="915988">
              <a:defRPr kumimoji="1" sz="2000">
                <a:solidFill>
                  <a:schemeClr val="tx1"/>
                </a:solidFill>
                <a:latin typeface="Times New Roman" panose="02020603050405020304" pitchFamily="18" charset="0"/>
                <a:ea typeface="ＭＳ Ｐゴシック" panose="020B0600070205080204" pitchFamily="50" charset="-128"/>
              </a:defRPr>
            </a:lvl1pPr>
            <a:lvl2pPr marL="739775" indent="-282575" defTabSz="915988">
              <a:defRPr kumimoji="1" sz="2000">
                <a:solidFill>
                  <a:schemeClr val="tx1"/>
                </a:solidFill>
                <a:latin typeface="Times New Roman" panose="02020603050405020304" pitchFamily="18" charset="0"/>
                <a:ea typeface="ＭＳ Ｐゴシック" panose="020B0600070205080204" pitchFamily="50" charset="-128"/>
              </a:defRPr>
            </a:lvl2pPr>
            <a:lvl3pPr marL="1141413" indent="-225425" defTabSz="915988">
              <a:defRPr kumimoji="1" sz="2000">
                <a:solidFill>
                  <a:schemeClr val="tx1"/>
                </a:solidFill>
                <a:latin typeface="Times New Roman" panose="02020603050405020304" pitchFamily="18" charset="0"/>
                <a:ea typeface="ＭＳ Ｐゴシック" panose="020B0600070205080204" pitchFamily="50" charset="-128"/>
              </a:defRPr>
            </a:lvl3pPr>
            <a:lvl4pPr marL="1598613" indent="-225425" defTabSz="915988">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5425" defTabSz="915988">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5425" defTabSz="915988"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fld id="{86C79A29-64C9-4C40-B203-A75E44FD2DBD}"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F1779B-18BA-465C-B599-72FED8616EE2}" type="slidenum">
              <a:rPr lang="en-US" altLang="ja-JP"/>
              <a:pPr>
                <a:defRPr/>
              </a:pPr>
              <a:t>‹#›</a:t>
            </a:fld>
            <a:endParaRPr lang="en-US" altLang="ja-JP"/>
          </a:p>
        </p:txBody>
      </p:sp>
    </p:spTree>
    <p:extLst>
      <p:ext uri="{BB962C8B-B14F-4D97-AF65-F5344CB8AC3E}">
        <p14:creationId xmlns:p14="http://schemas.microsoft.com/office/powerpoint/2010/main" val="885263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FD8E69C-0D00-4E52-8D84-DD96FB881C4C}" type="slidenum">
              <a:rPr lang="en-US" altLang="ja-JP"/>
              <a:pPr>
                <a:defRPr/>
              </a:pPr>
              <a:t>‹#›</a:t>
            </a:fld>
            <a:endParaRPr lang="en-US" altLang="ja-JP"/>
          </a:p>
        </p:txBody>
      </p:sp>
    </p:spTree>
    <p:extLst>
      <p:ext uri="{BB962C8B-B14F-4D97-AF65-F5344CB8AC3E}">
        <p14:creationId xmlns:p14="http://schemas.microsoft.com/office/powerpoint/2010/main" val="126970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EF39BAA-E95D-4BB4-8D4D-50274B2DB1A9}" type="slidenum">
              <a:rPr lang="en-US" altLang="ja-JP"/>
              <a:pPr>
                <a:defRPr/>
              </a:pPr>
              <a:t>‹#›</a:t>
            </a:fld>
            <a:endParaRPr lang="en-US" altLang="ja-JP"/>
          </a:p>
        </p:txBody>
      </p:sp>
    </p:spTree>
    <p:extLst>
      <p:ext uri="{BB962C8B-B14F-4D97-AF65-F5344CB8AC3E}">
        <p14:creationId xmlns:p14="http://schemas.microsoft.com/office/powerpoint/2010/main" val="364654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C1F3988-CA75-4EA6-8470-D67FD9FE0D87}" type="slidenum">
              <a:rPr lang="en-US" altLang="ja-JP"/>
              <a:pPr>
                <a:defRPr/>
              </a:pPr>
              <a:t>‹#›</a:t>
            </a:fld>
            <a:endParaRPr lang="en-US" altLang="ja-JP"/>
          </a:p>
        </p:txBody>
      </p:sp>
    </p:spTree>
    <p:extLst>
      <p:ext uri="{BB962C8B-B14F-4D97-AF65-F5344CB8AC3E}">
        <p14:creationId xmlns:p14="http://schemas.microsoft.com/office/powerpoint/2010/main" val="264375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6C22A390-0A3A-432E-8404-77823787A706}" type="slidenum">
              <a:rPr lang="en-US" altLang="ja-JP"/>
              <a:pPr>
                <a:defRPr/>
              </a:pPr>
              <a:t>‹#›</a:t>
            </a:fld>
            <a:endParaRPr lang="en-US" altLang="ja-JP"/>
          </a:p>
        </p:txBody>
      </p:sp>
    </p:spTree>
    <p:extLst>
      <p:ext uri="{BB962C8B-B14F-4D97-AF65-F5344CB8AC3E}">
        <p14:creationId xmlns:p14="http://schemas.microsoft.com/office/powerpoint/2010/main" val="3948322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C9A582E2-BC20-4226-B5FC-A304712FC9EB}" type="slidenum">
              <a:rPr lang="en-US" altLang="ja-JP"/>
              <a:pPr>
                <a:defRPr/>
              </a:pPr>
              <a:t>‹#›</a:t>
            </a:fld>
            <a:endParaRPr lang="en-US" altLang="ja-JP"/>
          </a:p>
        </p:txBody>
      </p:sp>
    </p:spTree>
    <p:extLst>
      <p:ext uri="{BB962C8B-B14F-4D97-AF65-F5344CB8AC3E}">
        <p14:creationId xmlns:p14="http://schemas.microsoft.com/office/powerpoint/2010/main" val="322580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tx1"/>
                </a:solidFill>
                <a:latin typeface="Gill Sans MT"/>
                <a:cs typeface="Gill Sans MT"/>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endParaRPr lang="en-US"/>
          </a:p>
        </p:txBody>
      </p:sp>
      <p:sp>
        <p:nvSpPr>
          <p:cNvPr id="5" name="Holder 5"/>
          <p:cNvSpPr>
            <a:spLocks noGrp="1"/>
          </p:cNvSpPr>
          <p:nvPr>
            <p:ph type="sldNum" sz="quarter" idx="12"/>
          </p:nvPr>
        </p:nvSpPr>
        <p:spPr/>
        <p:txBody>
          <a:bodyPr lIns="0" tIns="0" rIns="0" bIns="0"/>
          <a:lstStyle>
            <a:lvl1pPr marL="17859">
              <a:lnSpc>
                <a:spcPts val="1328"/>
              </a:lnSpc>
              <a:defRPr sz="1125" b="0" i="0">
                <a:solidFill>
                  <a:srgbClr val="000000"/>
                </a:solidFill>
                <a:latin typeface="Gill Sans MT"/>
                <a:cs typeface="Gill Sans MT"/>
              </a:defRPr>
            </a:lvl1pPr>
          </a:lstStyle>
          <a:p>
            <a:pPr>
              <a:defRPr/>
            </a:pPr>
            <a:fld id="{89FD857B-9788-4749-9999-BF40E0F5C98A}" type="slidenum">
              <a:rPr lang="en-US" altLang="ja-JP"/>
              <a:pPr>
                <a:defRPr/>
              </a:pPr>
              <a:t>‹#›</a:t>
            </a:fld>
            <a:endParaRPr lang="en-US" altLang="ja-JP" dirty="0"/>
          </a:p>
        </p:txBody>
      </p:sp>
    </p:spTree>
    <p:extLst>
      <p:ext uri="{BB962C8B-B14F-4D97-AF65-F5344CB8AC3E}">
        <p14:creationId xmlns:p14="http://schemas.microsoft.com/office/powerpoint/2010/main" val="525731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EC1BB5-68E3-4640-9CDD-90220B4CE7DC}"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200158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4"/>
          <p:cNvSpPr>
            <a:spLocks noGrp="1"/>
          </p:cNvSpPr>
          <p:nvPr>
            <p:ph type="ftr" sz="quarter" idx="10"/>
          </p:nvPr>
        </p:nvSpPr>
        <p:spPr/>
        <p:txBody>
          <a:bodyPr/>
          <a:lstStyle>
            <a:lvl1pPr>
              <a:defRPr/>
            </a:lvl1pPr>
          </a:lstStyle>
          <a:p>
            <a:pPr>
              <a:defRPr/>
            </a:pPr>
            <a:endParaRPr/>
          </a:p>
        </p:txBody>
      </p:sp>
      <p:sp>
        <p:nvSpPr>
          <p:cNvPr id="6" name="Holder 5"/>
          <p:cNvSpPr>
            <a:spLocks noGrp="1"/>
          </p:cNvSpPr>
          <p:nvPr>
            <p:ph type="dt" sz="half" idx="11"/>
          </p:nvPr>
        </p:nvSpPr>
        <p:spPr/>
        <p:txBody>
          <a:bodyPr/>
          <a:lstStyle>
            <a:lvl1pPr>
              <a:defRPr/>
            </a:lvl1pPr>
          </a:lstStyle>
          <a:p>
            <a:pPr>
              <a:defRPr/>
            </a:pPr>
            <a:endParaRPr/>
          </a:p>
        </p:txBody>
      </p:sp>
      <p:sp>
        <p:nvSpPr>
          <p:cNvPr id="7" name="Holder 6"/>
          <p:cNvSpPr>
            <a:spLocks noGrp="1"/>
          </p:cNvSpPr>
          <p:nvPr>
            <p:ph type="sldNum" sz="quarter" idx="12"/>
          </p:nvPr>
        </p:nvSpPr>
        <p:spPr/>
        <p:txBody>
          <a:bodyPr/>
          <a:lstStyle>
            <a:lvl1pPr>
              <a:defRPr/>
            </a:lvl1pPr>
          </a:lstStyle>
          <a:p>
            <a:pPr>
              <a:defRPr/>
            </a:pPr>
            <a:fld id="{8625FB6C-0EA2-4ED3-AD38-9B06D92018C4}" type="slidenum">
              <a:rPr/>
              <a:pPr>
                <a:defRPr/>
              </a:pPr>
              <a:t>‹#›</a:t>
            </a:fld>
            <a:endParaRPr/>
          </a:p>
        </p:txBody>
      </p:sp>
    </p:spTree>
    <p:extLst>
      <p:ext uri="{BB962C8B-B14F-4D97-AF65-F5344CB8AC3E}">
        <p14:creationId xmlns:p14="http://schemas.microsoft.com/office/powerpoint/2010/main" val="133637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a:defRPr/>
            </a:pPr>
            <a:endParaRPr/>
          </a:p>
        </p:txBody>
      </p:sp>
      <p:sp>
        <p:nvSpPr>
          <p:cNvPr id="5" name="Holder 5"/>
          <p:cNvSpPr>
            <a:spLocks noGrp="1"/>
          </p:cNvSpPr>
          <p:nvPr>
            <p:ph type="dt" sz="half" idx="11"/>
          </p:nvPr>
        </p:nvSpPr>
        <p:spPr/>
        <p:txBody>
          <a:bodyPr/>
          <a:lstStyle>
            <a:lvl1pPr>
              <a:defRPr/>
            </a:lvl1pPr>
          </a:lstStyle>
          <a:p>
            <a:pPr>
              <a:defRPr/>
            </a:pPr>
            <a:endParaRPr/>
          </a:p>
        </p:txBody>
      </p:sp>
      <p:sp>
        <p:nvSpPr>
          <p:cNvPr id="6" name="Holder 6"/>
          <p:cNvSpPr>
            <a:spLocks noGrp="1"/>
          </p:cNvSpPr>
          <p:nvPr>
            <p:ph type="sldNum" sz="quarter" idx="12"/>
          </p:nvPr>
        </p:nvSpPr>
        <p:spPr/>
        <p:txBody>
          <a:bodyPr/>
          <a:lstStyle>
            <a:lvl1pPr>
              <a:defRPr/>
            </a:lvl1pPr>
          </a:lstStyle>
          <a:p>
            <a:pPr>
              <a:defRPr/>
            </a:pPr>
            <a:fld id="{239B35FF-4760-4EC9-9AC4-C5FAD40B4CD8}" type="slidenum">
              <a:rPr/>
              <a:pPr>
                <a:defRPr/>
              </a:pPr>
              <a:t>‹#›</a:t>
            </a:fld>
            <a:endParaRPr/>
          </a:p>
        </p:txBody>
      </p:sp>
    </p:spTree>
    <p:extLst>
      <p:ext uri="{BB962C8B-B14F-4D97-AF65-F5344CB8AC3E}">
        <p14:creationId xmlns:p14="http://schemas.microsoft.com/office/powerpoint/2010/main" val="336020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a:lstStyle>
            <a:lvl1pPr>
              <a:defRPr sz="2200" b="0" i="0">
                <a:solidFill>
                  <a:schemeClr val="tx1"/>
                </a:solidFill>
                <a:latin typeface="Times New Roman"/>
                <a:cs typeface="Times New Roman"/>
              </a:defRPr>
            </a:lvl1pPr>
          </a:lstStyle>
          <a:p>
            <a:endParaRPr/>
          </a:p>
        </p:txBody>
      </p:sp>
      <p:sp>
        <p:nvSpPr>
          <p:cNvPr id="4" name="Holder 4"/>
          <p:cNvSpPr>
            <a:spLocks noGrp="1"/>
          </p:cNvSpPr>
          <p:nvPr>
            <p:ph type="ftr" sz="quarter" idx="10"/>
          </p:nvPr>
        </p:nvSpPr>
        <p:spPr/>
        <p:txBody>
          <a:bodyPr/>
          <a:lstStyle>
            <a:lvl1pPr>
              <a:defRPr/>
            </a:lvl1pPr>
          </a:lstStyle>
          <a:p>
            <a:pPr marL="12700" marR="0" lvl="0" indent="0" algn="l" defTabSz="914400" rtl="0" eaLnBrk="1" fontAlgn="auto" latinLnBrk="0" hangingPunct="1">
              <a:lnSpc>
                <a:spcPts val="1410"/>
              </a:lnSpc>
              <a:spcBef>
                <a:spcPts val="0"/>
              </a:spcBef>
              <a:spcAft>
                <a:spcPts val="0"/>
              </a:spcAft>
              <a:buClrTx/>
              <a:buSzTx/>
              <a:buFontTx/>
              <a:buNone/>
              <a:tabLst/>
              <a:defRPr/>
            </a:pPr>
            <a:endParaRPr kumimoji="1" sz="1200" b="0" i="0" u="none" strike="noStrike" kern="1200" cap="none" spc="-15" normalizeH="0" baseline="0" noProof="0">
              <a:ln>
                <a:noFill/>
              </a:ln>
              <a:solidFill>
                <a:srgbClr val="898989"/>
              </a:solidFill>
              <a:effectLst/>
              <a:uLnTx/>
              <a:uFillTx/>
              <a:latin typeface="Times New Roman"/>
              <a:ea typeface="+mn-ea"/>
              <a:cs typeface="Times New Roman"/>
            </a:endParaRPr>
          </a:p>
        </p:txBody>
      </p:sp>
      <p:sp>
        <p:nvSpPr>
          <p:cNvPr id="5" name="Holder 5"/>
          <p:cNvSpPr>
            <a:spLocks noGrp="1"/>
          </p:cNvSpPr>
          <p:nvPr>
            <p:ph type="dt" sz="half" idx="11"/>
          </p:nvPr>
        </p:nvSpPr>
        <p:spPr/>
        <p:txBody>
          <a:bodyPr/>
          <a:lstStyle>
            <a:lvl1pPr>
              <a:defRPr/>
            </a:lvl1pPr>
          </a:lstStyle>
          <a:p>
            <a:pPr marL="12700" marR="0" lvl="0" indent="0" algn="l" defTabSz="914400" rtl="0" eaLnBrk="1" fontAlgn="auto" latinLnBrk="0" hangingPunct="1">
              <a:lnSpc>
                <a:spcPts val="1410"/>
              </a:lnSpc>
              <a:spcBef>
                <a:spcPts val="0"/>
              </a:spcBef>
              <a:spcAft>
                <a:spcPts val="0"/>
              </a:spcAft>
              <a:buClrTx/>
              <a:buSzTx/>
              <a:buFontTx/>
              <a:buNone/>
              <a:tabLst/>
              <a:defRPr/>
            </a:pPr>
            <a:endParaRPr kumimoji="1" sz="1200" b="0" i="0" u="none" strike="noStrike" kern="1200" cap="none" spc="0" normalizeH="0" baseline="0" noProof="0">
              <a:ln>
                <a:noFill/>
              </a:ln>
              <a:solidFill>
                <a:srgbClr val="898989"/>
              </a:solidFill>
              <a:effectLst/>
              <a:uLnTx/>
              <a:uFillTx/>
              <a:latin typeface="Times New Roman"/>
              <a:ea typeface="+mn-ea"/>
              <a:cs typeface="Times New Roman"/>
            </a:endParaRPr>
          </a:p>
        </p:txBody>
      </p:sp>
      <p:sp>
        <p:nvSpPr>
          <p:cNvPr id="6" name="Holder 6"/>
          <p:cNvSpPr>
            <a:spLocks noGrp="1"/>
          </p:cNvSpPr>
          <p:nvPr>
            <p:ph type="sldNum" sz="quarter" idx="12"/>
          </p:nvPr>
        </p:nvSpPr>
        <p:spPr/>
        <p:txBody>
          <a:bodyPr/>
          <a:lstStyle>
            <a:lvl1pPr>
              <a:defRPr/>
            </a:lvl1pPr>
          </a:lstStyle>
          <a:p>
            <a:pPr marL="101600" marR="0" lvl="0" indent="0" algn="l" defTabSz="914400" rtl="0" eaLnBrk="1" fontAlgn="auto" latinLnBrk="0" hangingPunct="1">
              <a:lnSpc>
                <a:spcPts val="1410"/>
              </a:lnSpc>
              <a:spcBef>
                <a:spcPts val="0"/>
              </a:spcBef>
              <a:spcAft>
                <a:spcPts val="0"/>
              </a:spcAft>
              <a:buClrTx/>
              <a:buSzTx/>
              <a:buFontTx/>
              <a:buNone/>
              <a:tabLst/>
              <a:defRPr/>
            </a:pPr>
            <a:fld id="{022C30B9-B520-48EA-83C8-D4C7ACBAD7D5}" type="slidenum">
              <a:rPr kumimoji="1" sz="1200" b="0" i="0" u="none" strike="noStrike" kern="1200" cap="none" spc="0" normalizeH="0" baseline="0" noProof="0">
                <a:ln>
                  <a:noFill/>
                </a:ln>
                <a:solidFill>
                  <a:srgbClr val="898989"/>
                </a:solidFill>
                <a:effectLst/>
                <a:uLnTx/>
                <a:uFillTx/>
                <a:latin typeface="Times New Roman"/>
                <a:ea typeface="+mn-ea"/>
                <a:cs typeface="Times New Roman"/>
              </a:rPr>
              <a:pPr marL="101600" marR="0" lvl="0" indent="0" algn="l" defTabSz="914400" rtl="0" eaLnBrk="1" fontAlgn="auto" latinLnBrk="0" hangingPunct="1">
                <a:lnSpc>
                  <a:spcPts val="1410"/>
                </a:lnSpc>
                <a:spcBef>
                  <a:spcPts val="0"/>
                </a:spcBef>
                <a:spcAft>
                  <a:spcPts val="0"/>
                </a:spcAft>
                <a:buClrTx/>
                <a:buSzTx/>
                <a:buFontTx/>
                <a:buNone/>
                <a:tabLst/>
                <a:defRPr/>
              </a:pPr>
              <a:t>‹#›</a:t>
            </a:fld>
            <a:endParaRPr kumimoji="1" sz="1200" b="0" i="0" u="none" strike="noStrike" kern="1200" cap="none" spc="0" normalizeH="0" baseline="0" noProof="0">
              <a:ln>
                <a:noFill/>
              </a:ln>
              <a:solidFill>
                <a:srgbClr val="898989"/>
              </a:solidFill>
              <a:effectLst/>
              <a:uLnTx/>
              <a:uFillTx/>
              <a:latin typeface="Times New Roman"/>
              <a:ea typeface="+mn-ea"/>
              <a:cs typeface="Times New Roman"/>
            </a:endParaRPr>
          </a:p>
        </p:txBody>
      </p:sp>
    </p:spTree>
    <p:extLst>
      <p:ext uri="{BB962C8B-B14F-4D97-AF65-F5344CB8AC3E}">
        <p14:creationId xmlns:p14="http://schemas.microsoft.com/office/powerpoint/2010/main" val="129113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2124C93-5D28-4FCD-8CAC-96AB915602B4}" type="slidenum">
              <a:rPr lang="en-US" altLang="ja-JP"/>
              <a:pPr>
                <a:defRPr/>
              </a:pPr>
              <a:t>‹#›</a:t>
            </a:fld>
            <a:endParaRPr lang="en-US" altLang="ja-JP"/>
          </a:p>
        </p:txBody>
      </p:sp>
    </p:spTree>
    <p:extLst>
      <p:ext uri="{BB962C8B-B14F-4D97-AF65-F5344CB8AC3E}">
        <p14:creationId xmlns:p14="http://schemas.microsoft.com/office/powerpoint/2010/main" val="244862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DA58D5-8FAB-4618-A79A-D7F68D8146A0}"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49838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90F4CC-5F44-45A4-9FF8-4E2618CBADE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7616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7C7DC2-AEDC-425B-BC07-33AF101C50F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6262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208EB6-8C4C-4A79-92A5-C697AB84DD0C}"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1607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F331CF-FC88-4CC0-9EF6-E3404DD03ADF}"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01177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1B25B0-D7F2-4BA8-8D73-7AAE1487E4F8}"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878784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AD1D3E-2AE4-4B88-9118-E413729BCC55}"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15270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11A2D8-9591-4324-9B3E-80A282FBC568}"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6898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5C5BAB-6821-412D-BABD-E0147496E6B1}"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60324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1CFFCE-159D-450F-9C26-245053E0D7DA}"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89856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401303C-50F3-4A46-B8F1-7B59E2853B7C}" type="slidenum">
              <a:rPr lang="en-US" altLang="ja-JP"/>
              <a:pPr>
                <a:defRPr/>
              </a:pPr>
              <a:t>‹#›</a:t>
            </a:fld>
            <a:endParaRPr lang="en-US" altLang="ja-JP"/>
          </a:p>
        </p:txBody>
      </p:sp>
    </p:spTree>
    <p:extLst>
      <p:ext uri="{BB962C8B-B14F-4D97-AF65-F5344CB8AC3E}">
        <p14:creationId xmlns:p14="http://schemas.microsoft.com/office/powerpoint/2010/main" val="158602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93156" y="285750"/>
            <a:ext cx="4358580" cy="692497"/>
          </a:xfrm>
        </p:spPr>
        <p:txBody>
          <a:bodyPr/>
          <a:lstStyle>
            <a:lvl1pPr>
              <a:defRPr sz="4500" b="0" i="0">
                <a:solidFill>
                  <a:schemeClr val="tx1"/>
                </a:solidFill>
                <a:latin typeface="Gill Sans MT"/>
                <a:cs typeface="Gill Sans MT"/>
              </a:defRPr>
            </a:lvl1pPr>
          </a:lstStyle>
          <a:p>
            <a:endParaRPr/>
          </a:p>
        </p:txBody>
      </p:sp>
      <p:sp>
        <p:nvSpPr>
          <p:cNvPr id="3" name="Holder 3"/>
          <p:cNvSpPr>
            <a:spLocks noGrp="1"/>
          </p:cNvSpPr>
          <p:nvPr>
            <p:ph type="body" idx="1"/>
          </p:nvPr>
        </p:nvSpPr>
        <p:spPr>
          <a:xfrm>
            <a:off x="535781" y="1893094"/>
            <a:ext cx="7998321" cy="432747"/>
          </a:xfrm>
        </p:spPr>
        <p:txBody>
          <a:bodyPr/>
          <a:lstStyle>
            <a:lvl1pPr>
              <a:defRPr sz="2812" b="0" i="0">
                <a:solidFill>
                  <a:schemeClr val="tx1"/>
                </a:solidFill>
                <a:latin typeface="Gill Sans MT"/>
                <a:cs typeface="Gill Sans MT"/>
              </a:defRPr>
            </a:lvl1pPr>
          </a:lstStyle>
          <a:p>
            <a:endParaRPr/>
          </a:p>
        </p:txBody>
      </p:sp>
      <p:sp>
        <p:nvSpPr>
          <p:cNvPr id="4" name="Holder 4"/>
          <p:cNvSpPr>
            <a:spLocks noGrp="1"/>
          </p:cNvSpPr>
          <p:nvPr>
            <p:ph type="ftr" sz="quarter" idx="10"/>
          </p:nvPr>
        </p:nvSpPr>
        <p:spPr/>
        <p:txBody>
          <a:bodyPr/>
          <a:lstStyle>
            <a:lvl1pPr>
              <a:defRPr/>
            </a:lvl1pPr>
          </a:lstStyle>
          <a:p>
            <a:pPr marL="0" marR="0" lvl="0" indent="0" algn="ctr" defTabSz="642915" rtl="0" eaLnBrk="1" fontAlgn="auto" latinLnBrk="0" hangingPunct="1">
              <a:lnSpc>
                <a:spcPct val="100000"/>
              </a:lnSpc>
              <a:spcBef>
                <a:spcPts val="0"/>
              </a:spcBef>
              <a:spcAft>
                <a:spcPts val="0"/>
              </a:spcAft>
              <a:buClrTx/>
              <a:buSzTx/>
              <a:buFontTx/>
              <a:buNone/>
              <a:tabLst/>
              <a:defRPr/>
            </a:pPr>
            <a:endParaRPr kumimoji="1" lang="ja-JP" altLang="en-US" sz="1266"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Holder 5"/>
          <p:cNvSpPr>
            <a:spLocks noGrp="1"/>
          </p:cNvSpPr>
          <p:nvPr>
            <p:ph type="dt" sz="half" idx="11"/>
          </p:nvPr>
        </p:nvSpPr>
        <p:spPr/>
        <p:txBody>
          <a:bodyPr/>
          <a:lstStyle>
            <a:lvl1pPr>
              <a:defRPr/>
            </a:lvl1pPr>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1" lang="en-US" sz="1266"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12"/>
          </p:nvPr>
        </p:nvSpPr>
        <p:spPr/>
        <p:txBody>
          <a:bodyPr/>
          <a:lstStyle>
            <a:lvl1pPr>
              <a:defRPr/>
            </a:lvl1pPr>
          </a:lstStyle>
          <a:p>
            <a:pPr marL="17859" marR="0" lvl="0" indent="0" algn="l" defTabSz="642915" rtl="0" eaLnBrk="1" fontAlgn="auto" latinLnBrk="0" hangingPunct="1">
              <a:lnSpc>
                <a:spcPts val="1328"/>
              </a:lnSpc>
              <a:spcBef>
                <a:spcPts val="0"/>
              </a:spcBef>
              <a:spcAft>
                <a:spcPts val="0"/>
              </a:spcAft>
              <a:buClrTx/>
              <a:buSzTx/>
              <a:buFontTx/>
              <a:buNone/>
              <a:tabLst/>
              <a:defRPr/>
            </a:pPr>
            <a:fld id="{2134B23E-1C21-40BD-A463-E0A38D27F37F}" type="slidenum">
              <a:rPr kumimoji="1" lang="en-US" altLang="ja-JP" sz="1125" b="0" i="0" u="none" strike="noStrike" kern="1200" cap="none" spc="0" normalizeH="0" baseline="0" noProof="0">
                <a:ln>
                  <a:noFill/>
                </a:ln>
                <a:solidFill>
                  <a:prstClr val="black"/>
                </a:solidFill>
                <a:effectLst/>
                <a:uLnTx/>
                <a:uFillTx/>
                <a:latin typeface="Gill Sans MT"/>
                <a:ea typeface="ＭＳ Ｐゴシック" panose="020B0600070205080204" pitchFamily="50" charset="-128"/>
              </a:rPr>
              <a:pPr marL="17859" marR="0" lvl="0" indent="0" algn="l" defTabSz="642915" rtl="0" eaLnBrk="1" fontAlgn="auto" latinLnBrk="0" hangingPunct="1">
                <a:lnSpc>
                  <a:spcPts val="1328"/>
                </a:lnSpc>
                <a:spcBef>
                  <a:spcPts val="0"/>
                </a:spcBef>
                <a:spcAft>
                  <a:spcPts val="0"/>
                </a:spcAft>
                <a:buClrTx/>
                <a:buSzTx/>
                <a:buFontTx/>
                <a:buNone/>
                <a:tabLst/>
                <a:defRPr/>
              </a:pPr>
              <a:t>‹#›</a:t>
            </a:fld>
            <a:endParaRPr kumimoji="1" lang="en-US" altLang="ja-JP" sz="1125" b="0" i="0" u="none" strike="noStrike" kern="1200" cap="none" spc="0" normalizeH="0" baseline="0" noProof="0" dirty="0">
              <a:ln>
                <a:noFill/>
              </a:ln>
              <a:solidFill>
                <a:prstClr val="black"/>
              </a:solidFill>
              <a:effectLst/>
              <a:uLnTx/>
              <a:uFillTx/>
              <a:latin typeface="Gill Sans MT"/>
              <a:ea typeface="ＭＳ Ｐゴシック" panose="020B0600070205080204" pitchFamily="50" charset="-128"/>
            </a:endParaRPr>
          </a:p>
        </p:txBody>
      </p:sp>
    </p:spTree>
    <p:extLst>
      <p:ext uri="{BB962C8B-B14F-4D97-AF65-F5344CB8AC3E}">
        <p14:creationId xmlns:p14="http://schemas.microsoft.com/office/powerpoint/2010/main" val="188956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FD80BF6-2638-4BEC-AB06-CDB458B5A3D1}" type="slidenum">
              <a:rPr lang="en-US" altLang="ja-JP"/>
              <a:pPr>
                <a:defRPr/>
              </a:pPr>
              <a:t>‹#›</a:t>
            </a:fld>
            <a:endParaRPr lang="en-US" altLang="ja-JP"/>
          </a:p>
        </p:txBody>
      </p:sp>
    </p:spTree>
    <p:extLst>
      <p:ext uri="{BB962C8B-B14F-4D97-AF65-F5344CB8AC3E}">
        <p14:creationId xmlns:p14="http://schemas.microsoft.com/office/powerpoint/2010/main" val="26251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929885C-7FE3-4F42-93E8-02381813B9AF}" type="slidenum">
              <a:rPr lang="en-US" altLang="ja-JP"/>
              <a:pPr>
                <a:defRPr/>
              </a:pPr>
              <a:t>‹#›</a:t>
            </a:fld>
            <a:endParaRPr lang="en-US" altLang="ja-JP"/>
          </a:p>
        </p:txBody>
      </p:sp>
    </p:spTree>
    <p:extLst>
      <p:ext uri="{BB962C8B-B14F-4D97-AF65-F5344CB8AC3E}">
        <p14:creationId xmlns:p14="http://schemas.microsoft.com/office/powerpoint/2010/main" val="2350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93176FE9-4D3D-4EDC-9DDF-97951A921163}" type="slidenum">
              <a:rPr lang="en-US" altLang="ja-JP"/>
              <a:pPr>
                <a:defRPr/>
              </a:pPr>
              <a:t>‹#›</a:t>
            </a:fld>
            <a:endParaRPr lang="en-US" altLang="ja-JP"/>
          </a:p>
        </p:txBody>
      </p:sp>
    </p:spTree>
    <p:extLst>
      <p:ext uri="{BB962C8B-B14F-4D97-AF65-F5344CB8AC3E}">
        <p14:creationId xmlns:p14="http://schemas.microsoft.com/office/powerpoint/2010/main" val="3544746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BD0EB3-8552-43E0-9292-AC46B2DA36F1}" type="slidenum">
              <a:rPr lang="en-US" altLang="ja-JP"/>
              <a:pPr>
                <a:defRPr/>
              </a:pPr>
              <a:t>‹#›</a:t>
            </a:fld>
            <a:endParaRPr lang="en-US" altLang="ja-JP"/>
          </a:p>
        </p:txBody>
      </p:sp>
    </p:spTree>
    <p:extLst>
      <p:ext uri="{BB962C8B-B14F-4D97-AF65-F5344CB8AC3E}">
        <p14:creationId xmlns:p14="http://schemas.microsoft.com/office/powerpoint/2010/main" val="31302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6C1497B-739A-4230-ACA4-262F1E0AF3D0}" type="slidenum">
              <a:rPr lang="en-US" altLang="ja-JP"/>
              <a:pPr>
                <a:defRPr/>
              </a:pPr>
              <a:t>‹#›</a:t>
            </a:fld>
            <a:endParaRPr lang="en-US" altLang="ja-JP"/>
          </a:p>
        </p:txBody>
      </p:sp>
    </p:spTree>
    <p:extLst>
      <p:ext uri="{BB962C8B-B14F-4D97-AF65-F5344CB8AC3E}">
        <p14:creationId xmlns:p14="http://schemas.microsoft.com/office/powerpoint/2010/main" val="367235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641704B-D2D2-4CB4-BF9C-3FC261951671}" type="slidenum">
              <a:rPr lang="en-US" altLang="ja-JP"/>
              <a:pPr>
                <a:defRPr/>
              </a:pPr>
              <a:t>‹#›</a:t>
            </a:fld>
            <a:endParaRPr lang="en-US" altLang="ja-JP"/>
          </a:p>
        </p:txBody>
      </p:sp>
    </p:spTree>
    <p:extLst>
      <p:ext uri="{BB962C8B-B14F-4D97-AF65-F5344CB8AC3E}">
        <p14:creationId xmlns:p14="http://schemas.microsoft.com/office/powerpoint/2010/main" val="2979759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D2D4FE32-DF60-4295-9884-2C90FCE5469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501024" r:id="rId1"/>
    <p:sldLayoutId id="2147501025" r:id="rId2"/>
    <p:sldLayoutId id="2147501026" r:id="rId3"/>
    <p:sldLayoutId id="2147501027" r:id="rId4"/>
    <p:sldLayoutId id="2147501028" r:id="rId5"/>
    <p:sldLayoutId id="2147501029" r:id="rId6"/>
    <p:sldLayoutId id="2147501030" r:id="rId7"/>
    <p:sldLayoutId id="2147501031" r:id="rId8"/>
    <p:sldLayoutId id="2147501032" r:id="rId9"/>
    <p:sldLayoutId id="2147501033" r:id="rId10"/>
    <p:sldLayoutId id="2147501034" r:id="rId11"/>
    <p:sldLayoutId id="2147501035" r:id="rId12"/>
    <p:sldLayoutId id="2147501036" r:id="rId13"/>
    <p:sldLayoutId id="2147501037" r:id="rId14"/>
    <p:sldLayoutId id="2147501054" r:id="rId15"/>
    <p:sldLayoutId id="2147501055" r:id="rId16"/>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4E622DB-DA8F-4166-B832-5C7F559EBFE9}" type="slidenum">
              <a:rPr lang="en-US" altLang="ja-JP"/>
              <a:pPr>
                <a:defRPr/>
              </a:pPr>
              <a:t>‹#›</a:t>
            </a:fld>
            <a:endParaRPr lang="en-US" altLang="ja-JP"/>
          </a:p>
        </p:txBody>
      </p:sp>
    </p:spTree>
    <p:extLst>
      <p:ext uri="{BB962C8B-B14F-4D97-AF65-F5344CB8AC3E}">
        <p14:creationId xmlns:p14="http://schemas.microsoft.com/office/powerpoint/2010/main" val="3544973553"/>
      </p:ext>
    </p:extLst>
  </p:cSld>
  <p:clrMap bg1="lt1" tx1="dk1" bg2="lt2" tx2="dk2" accent1="accent1" accent2="accent2" accent3="accent3" accent4="accent4" accent5="accent5" accent6="accent6" hlink="hlink" folHlink="folHlink"/>
  <p:sldLayoutIdLst>
    <p:sldLayoutId id="214750107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7ADF222-61CE-4CD6-898E-F04835C06186}" type="slidenum">
              <a:rPr lang="en-US" altLang="ja-JP"/>
              <a:pPr>
                <a:defRPr/>
              </a:pPr>
              <a:t>‹#›</a:t>
            </a:fld>
            <a:endParaRPr lang="en-US" altLang="ja-JP"/>
          </a:p>
        </p:txBody>
      </p:sp>
    </p:spTree>
    <p:extLst>
      <p:ext uri="{BB962C8B-B14F-4D97-AF65-F5344CB8AC3E}">
        <p14:creationId xmlns:p14="http://schemas.microsoft.com/office/powerpoint/2010/main" val="2935334401"/>
      </p:ext>
    </p:extLst>
  </p:cSld>
  <p:clrMap bg1="lt1" tx1="dk1" bg2="lt2" tx2="dk2" accent1="accent1" accent2="accent2" accent3="accent3" accent4="accent4" accent5="accent5" accent6="accent6" hlink="hlink" folHlink="folHlink"/>
  <p:sldLayoutIdLst>
    <p:sldLayoutId id="214750107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04A413A2-67AA-4774-BDED-22C741A711C4}" type="slidenum">
              <a:rPr lang="en-US" altLang="ja-JP"/>
              <a:pPr>
                <a:defRPr/>
              </a:pPr>
              <a:t>‹#›</a:t>
            </a:fld>
            <a:endParaRPr lang="en-US" altLang="ja-JP"/>
          </a:p>
        </p:txBody>
      </p:sp>
    </p:spTree>
    <p:extLst>
      <p:ext uri="{BB962C8B-B14F-4D97-AF65-F5344CB8AC3E}">
        <p14:creationId xmlns:p14="http://schemas.microsoft.com/office/powerpoint/2010/main" val="1543522196"/>
      </p:ext>
    </p:extLst>
  </p:cSld>
  <p:clrMap bg1="lt1" tx1="dk1" bg2="lt2" tx2="dk2" accent1="accent1" accent2="accent2" accent3="accent3" accent4="accent4" accent5="accent5" accent6="accent6" hlink="hlink" folHlink="folHlink"/>
  <p:sldLayoutIdLst>
    <p:sldLayoutId id="214750107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53B01F2B-E7F4-47B9-BABD-3C3944513D93}" type="slidenum">
              <a:rPr lang="en-US" altLang="ja-JP"/>
              <a:pPr>
                <a:defRPr/>
              </a:pPr>
              <a:t>‹#›</a:t>
            </a:fld>
            <a:endParaRPr lang="en-US" altLang="ja-JP"/>
          </a:p>
        </p:txBody>
      </p:sp>
    </p:spTree>
    <p:extLst>
      <p:ext uri="{BB962C8B-B14F-4D97-AF65-F5344CB8AC3E}">
        <p14:creationId xmlns:p14="http://schemas.microsoft.com/office/powerpoint/2010/main" val="2616086550"/>
      </p:ext>
    </p:extLst>
  </p:cSld>
  <p:clrMap bg1="lt1" tx1="dk1" bg2="lt2" tx2="dk2" accent1="accent1" accent2="accent2" accent3="accent3" accent4="accent4" accent5="accent5" accent6="accent6" hlink="hlink" folHlink="folHlink"/>
  <p:sldLayoutIdLst>
    <p:sldLayoutId id="214750107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Holder 2"/>
          <p:cNvSpPr>
            <a:spLocks noGrp="1"/>
          </p:cNvSpPr>
          <p:nvPr>
            <p:ph type="title"/>
          </p:nvPr>
        </p:nvSpPr>
        <p:spPr bwMode="auto">
          <a:xfrm>
            <a:off x="2392363" y="285750"/>
            <a:ext cx="43592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15363" name="Holder 3"/>
          <p:cNvSpPr>
            <a:spLocks noGrp="1"/>
          </p:cNvSpPr>
          <p:nvPr>
            <p:ph type="body" idx="1"/>
          </p:nvPr>
        </p:nvSpPr>
        <p:spPr bwMode="auto">
          <a:xfrm>
            <a:off x="534988" y="1893888"/>
            <a:ext cx="799941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108325" y="6378575"/>
            <a:ext cx="2927350" cy="193675"/>
          </a:xfrm>
          <a:prstGeom prst="rect">
            <a:avLst/>
          </a:prstGeom>
        </p:spPr>
        <p:txBody>
          <a:bodyPr wrap="square" lIns="0" tIns="0" rIns="0" bIns="0">
            <a:spAutoFit/>
          </a:bodyPr>
          <a:lstStyle>
            <a:lvl1pPr algn="ctr"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ja-JP" altLang="en-US"/>
          </a:p>
        </p:txBody>
      </p:sp>
      <p:sp>
        <p:nvSpPr>
          <p:cNvPr id="5" name="Holder 5"/>
          <p:cNvSpPr>
            <a:spLocks noGrp="1"/>
          </p:cNvSpPr>
          <p:nvPr>
            <p:ph type="dt" sz="half" idx="6"/>
          </p:nvPr>
        </p:nvSpPr>
        <p:spPr>
          <a:xfrm>
            <a:off x="457200" y="6378575"/>
            <a:ext cx="2103438" cy="193675"/>
          </a:xfrm>
          <a:prstGeom prst="rect">
            <a:avLst/>
          </a:prstGeom>
        </p:spPr>
        <p:txBody>
          <a:bodyPr wrap="square" lIns="0" tIns="0" rIns="0" bIns="0">
            <a:spAutoFit/>
          </a:bodyPr>
          <a:lstStyle>
            <a:lvl1pPr algn="l" defTabSz="642915" eaLnBrk="1" fontAlgn="auto" hangingPunct="1">
              <a:spcBef>
                <a:spcPts val="0"/>
              </a:spcBef>
              <a:spcAft>
                <a:spcPts val="0"/>
              </a:spcAft>
              <a:defRPr sz="1266">
                <a:solidFill>
                  <a:prstClr val="black">
                    <a:tint val="75000"/>
                  </a:prstClr>
                </a:solidFill>
                <a:latin typeface="Calibri"/>
                <a:ea typeface="+mn-ea"/>
              </a:defRPr>
            </a:lvl1pPr>
          </a:lstStyle>
          <a:p>
            <a:pPr>
              <a:defRPr/>
            </a:pPr>
            <a:endParaRPr lang="en-US"/>
          </a:p>
        </p:txBody>
      </p:sp>
      <p:sp>
        <p:nvSpPr>
          <p:cNvPr id="6" name="Holder 6"/>
          <p:cNvSpPr>
            <a:spLocks noGrp="1"/>
          </p:cNvSpPr>
          <p:nvPr>
            <p:ph type="sldNum" sz="quarter" idx="7"/>
          </p:nvPr>
        </p:nvSpPr>
        <p:spPr>
          <a:xfrm>
            <a:off x="8715375" y="6575425"/>
            <a:ext cx="179388" cy="333375"/>
          </a:xfrm>
          <a:prstGeom prst="rect">
            <a:avLst/>
          </a:prstGeom>
        </p:spPr>
        <p:txBody>
          <a:bodyPr wrap="square" lIns="0" tIns="0" rIns="0" bIns="0">
            <a:spAutoFit/>
          </a:bodyPr>
          <a:lstStyle>
            <a:lvl1pPr marL="17859" defTabSz="642915" eaLnBrk="1" fontAlgn="auto" hangingPunct="1">
              <a:lnSpc>
                <a:spcPts val="1328"/>
              </a:lnSpc>
              <a:spcBef>
                <a:spcPts val="0"/>
              </a:spcBef>
              <a:spcAft>
                <a:spcPts val="0"/>
              </a:spcAft>
              <a:defRPr sz="1125" b="0" i="0">
                <a:solidFill>
                  <a:prstClr val="black"/>
                </a:solidFill>
                <a:latin typeface="Gill Sans MT"/>
                <a:ea typeface="+mn-ea"/>
                <a:cs typeface="Gill Sans MT"/>
              </a:defRPr>
            </a:lvl1pPr>
          </a:lstStyle>
          <a:p>
            <a:pPr>
              <a:defRPr/>
            </a:pPr>
            <a:fld id="{8C7E376D-7643-4E60-8768-8CD44E053C56}" type="slidenum">
              <a:rPr lang="en-US" altLang="ja-JP"/>
              <a:pPr>
                <a:defRPr/>
              </a:pPr>
              <a:t>‹#›</a:t>
            </a:fld>
            <a:endParaRPr lang="en-US" altLang="ja-JP" dirty="0"/>
          </a:p>
        </p:txBody>
      </p:sp>
    </p:spTree>
    <p:extLst>
      <p:ext uri="{BB962C8B-B14F-4D97-AF65-F5344CB8AC3E}">
        <p14:creationId xmlns:p14="http://schemas.microsoft.com/office/powerpoint/2010/main" val="4191332966"/>
      </p:ext>
    </p:extLst>
  </p:cSld>
  <p:clrMap bg1="lt1" tx1="dk1" bg2="lt2" tx2="dk2" accent1="accent1" accent2="accent2" accent3="accent3" accent4="accent4" accent5="accent5" accent6="accent6" hlink="hlink" folHlink="folHlink"/>
  <p:sldLayoutIdLst>
    <p:sldLayoutId id="2147501079"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320675" algn="l" rtl="0" eaLnBrk="0" fontAlgn="base" hangingPunct="0">
        <a:spcBef>
          <a:spcPct val="20000"/>
        </a:spcBef>
        <a:spcAft>
          <a:spcPct val="0"/>
        </a:spcAft>
        <a:defRPr>
          <a:solidFill>
            <a:schemeClr val="tx1"/>
          </a:solidFill>
          <a:latin typeface="+mn-lt"/>
          <a:ea typeface="+mn-ea"/>
          <a:cs typeface="+mn-cs"/>
        </a:defRPr>
      </a:lvl2pPr>
      <a:lvl3pPr marL="641350" algn="l" rtl="0" eaLnBrk="0" fontAlgn="base" hangingPunct="0">
        <a:spcBef>
          <a:spcPct val="20000"/>
        </a:spcBef>
        <a:spcAft>
          <a:spcPct val="0"/>
        </a:spcAft>
        <a:defRPr>
          <a:solidFill>
            <a:schemeClr val="tx1"/>
          </a:solidFill>
          <a:latin typeface="+mn-lt"/>
          <a:ea typeface="+mn-ea"/>
          <a:cs typeface="+mn-cs"/>
        </a:defRPr>
      </a:lvl3pPr>
      <a:lvl4pPr marL="963613" algn="l" rtl="0" eaLnBrk="0" fontAlgn="base" hangingPunct="0">
        <a:spcBef>
          <a:spcPct val="20000"/>
        </a:spcBef>
        <a:spcAft>
          <a:spcPct val="0"/>
        </a:spcAft>
        <a:defRPr>
          <a:solidFill>
            <a:schemeClr val="tx1"/>
          </a:solidFill>
          <a:latin typeface="+mn-lt"/>
          <a:ea typeface="+mn-ea"/>
          <a:cs typeface="+mn-cs"/>
        </a:defRPr>
      </a:lvl4pPr>
      <a:lvl5pPr marL="1284288" algn="l" rtl="0" eaLnBrk="0" fontAlgn="base" hangingPunct="0">
        <a:spcBef>
          <a:spcPct val="20000"/>
        </a:spcBef>
        <a:spcAft>
          <a:spcPct val="0"/>
        </a:spcAft>
        <a:defRPr>
          <a:solidFill>
            <a:schemeClr val="tx1"/>
          </a:solidFill>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099"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16E11E5-69BA-4DC6-B688-3BA70CF4170D}" type="slidenum">
              <a:rPr/>
              <a:pPr>
                <a:defRPr/>
              </a:pPr>
              <a:t>‹#›</a:t>
            </a:fld>
            <a:endParaRPr/>
          </a:p>
        </p:txBody>
      </p:sp>
    </p:spTree>
  </p:cSld>
  <p:clrMap bg1="lt1" tx1="dk1" bg2="lt2" tx2="dk2" accent1="accent1" accent2="accent2" accent3="accent3" accent4="accent4" accent5="accent5" accent6="accent6" hlink="hlink" folHlink="folHlink"/>
  <p:sldLayoutIdLst>
    <p:sldLayoutId id="2147501040" r:id="rId1"/>
    <p:sldLayoutId id="2147501041" r:id="rId2"/>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older 2"/>
          <p:cNvSpPr>
            <a:spLocks noGrp="1"/>
          </p:cNvSpPr>
          <p:nvPr>
            <p:ph type="title"/>
          </p:nvPr>
        </p:nvSpPr>
        <p:spPr bwMode="auto">
          <a:xfrm>
            <a:off x="969963" y="393700"/>
            <a:ext cx="72040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3075" name="Holder 3"/>
          <p:cNvSpPr>
            <a:spLocks noGrp="1"/>
          </p:cNvSpPr>
          <p:nvPr>
            <p:ph type="body" idx="1"/>
          </p:nvPr>
        </p:nvSpPr>
        <p:spPr bwMode="auto">
          <a:xfrm>
            <a:off x="400050" y="2711450"/>
            <a:ext cx="8393113"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ja-JP" altLang="ja-JP"/>
          </a:p>
        </p:txBody>
      </p:sp>
      <p:sp>
        <p:nvSpPr>
          <p:cNvPr id="4" name="Holder 4"/>
          <p:cNvSpPr>
            <a:spLocks noGrp="1"/>
          </p:cNvSpPr>
          <p:nvPr>
            <p:ph type="ftr" sz="quarter" idx="5"/>
          </p:nvPr>
        </p:nvSpPr>
        <p:spPr>
          <a:xfrm>
            <a:off x="3043238" y="6451600"/>
            <a:ext cx="2003425"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spc="-15">
                <a:solidFill>
                  <a:srgbClr val="898989"/>
                </a:solidFill>
                <a:latin typeface="Times New Roman"/>
                <a:ea typeface="+mn-ea"/>
                <a:cs typeface="Times New Roman"/>
              </a:defRPr>
            </a:lvl1pPr>
          </a:lstStyle>
          <a:p>
            <a:pPr>
              <a:defRPr/>
            </a:pPr>
            <a:endParaRPr/>
          </a:p>
        </p:txBody>
      </p:sp>
      <p:sp>
        <p:nvSpPr>
          <p:cNvPr id="5" name="Holder 5"/>
          <p:cNvSpPr>
            <a:spLocks noGrp="1"/>
          </p:cNvSpPr>
          <p:nvPr>
            <p:ph type="dt" sz="half" idx="6"/>
          </p:nvPr>
        </p:nvSpPr>
        <p:spPr>
          <a:xfrm>
            <a:off x="1435100" y="6451600"/>
            <a:ext cx="985838" cy="193675"/>
          </a:xfrm>
          <a:prstGeom prst="rect">
            <a:avLst/>
          </a:prstGeom>
        </p:spPr>
        <p:txBody>
          <a:bodyPr wrap="square" lIns="0" tIns="0" rIns="0" bIns="0">
            <a:spAutoFit/>
          </a:bodyPr>
          <a:lstStyle>
            <a:lvl1pPr marL="127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endParaRPr/>
          </a:p>
        </p:txBody>
      </p:sp>
      <p:sp>
        <p:nvSpPr>
          <p:cNvPr id="6" name="Holder 6"/>
          <p:cNvSpPr>
            <a:spLocks noGrp="1"/>
          </p:cNvSpPr>
          <p:nvPr>
            <p:ph type="sldNum" sz="quarter" idx="7"/>
          </p:nvPr>
        </p:nvSpPr>
        <p:spPr>
          <a:xfrm>
            <a:off x="8423275" y="6451600"/>
            <a:ext cx="203200" cy="193675"/>
          </a:xfrm>
          <a:prstGeom prst="rect">
            <a:avLst/>
          </a:prstGeom>
        </p:spPr>
        <p:txBody>
          <a:bodyPr wrap="square" lIns="0" tIns="0" rIns="0" bIns="0">
            <a:spAutoFit/>
          </a:bodyPr>
          <a:lstStyle>
            <a:lvl1pPr marL="101600" eaLnBrk="1" fontAlgn="auto" hangingPunct="1">
              <a:lnSpc>
                <a:spcPts val="1410"/>
              </a:lnSpc>
              <a:spcBef>
                <a:spcPts val="0"/>
              </a:spcBef>
              <a:spcAft>
                <a:spcPts val="0"/>
              </a:spcAft>
              <a:defRPr sz="1200" b="0" i="0">
                <a:solidFill>
                  <a:srgbClr val="898989"/>
                </a:solidFill>
                <a:latin typeface="Times New Roman"/>
                <a:ea typeface="+mn-ea"/>
                <a:cs typeface="Times New Roman"/>
              </a:defRPr>
            </a:lvl1pPr>
          </a:lstStyle>
          <a:p>
            <a:pPr>
              <a:defRPr/>
            </a:pPr>
            <a:fld id="{0F7E084F-6B5C-4894-B61B-5FC58EF3C54F}" type="slidenum">
              <a:rPr/>
              <a:pPr>
                <a:defRPr/>
              </a:pPr>
              <a:t>‹#›</a:t>
            </a:fld>
            <a:endParaRPr/>
          </a:p>
        </p:txBody>
      </p:sp>
    </p:spTree>
    <p:extLst>
      <p:ext uri="{BB962C8B-B14F-4D97-AF65-F5344CB8AC3E}">
        <p14:creationId xmlns:p14="http://schemas.microsoft.com/office/powerpoint/2010/main" val="3277080342"/>
      </p:ext>
    </p:extLst>
  </p:cSld>
  <p:clrMap bg1="lt1" tx1="dk1" bg2="lt2" tx2="dk2" accent1="accent1" accent2="accent2" accent3="accent3" accent4="accent4" accent5="accent5" accent6="accent6" hlink="hlink" folHlink="folHlink"/>
  <p:sldLayoutIdLst>
    <p:sldLayoutId id="2147501057" r:id="rId1"/>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422726D7-A684-48CC-8DB5-C47065425127}" type="slidenum">
              <a:rPr lang="en-US" altLang="ja-JP"/>
              <a:pPr>
                <a:defRPr/>
              </a:pPr>
              <a:t>‹#›</a:t>
            </a:fld>
            <a:endParaRPr lang="en-US" altLang="ja-JP"/>
          </a:p>
        </p:txBody>
      </p:sp>
    </p:spTree>
    <p:extLst>
      <p:ext uri="{BB962C8B-B14F-4D97-AF65-F5344CB8AC3E}">
        <p14:creationId xmlns:p14="http://schemas.microsoft.com/office/powerpoint/2010/main" val="3334923185"/>
      </p:ext>
    </p:extLst>
  </p:cSld>
  <p:clrMap bg1="lt1" tx1="dk1" bg2="lt2" tx2="dk2" accent1="accent1" accent2="accent2" accent3="accent3" accent4="accent4" accent5="accent5" accent6="accent6" hlink="hlink" folHlink="folHlink"/>
  <p:sldLayoutIdLst>
    <p:sldLayoutId id="214750105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7678D5-9FC6-4648-9848-B87A442911D6}" type="slidenum">
              <a:rPr lang="en-US" altLang="ja-JP"/>
              <a:pPr>
                <a:defRPr/>
              </a:pPr>
              <a:t>‹#›</a:t>
            </a:fld>
            <a:endParaRPr lang="en-US" altLang="ja-JP"/>
          </a:p>
        </p:txBody>
      </p:sp>
    </p:spTree>
    <p:extLst>
      <p:ext uri="{BB962C8B-B14F-4D97-AF65-F5344CB8AC3E}">
        <p14:creationId xmlns:p14="http://schemas.microsoft.com/office/powerpoint/2010/main" val="2226777390"/>
      </p:ext>
    </p:extLst>
  </p:cSld>
  <p:clrMap bg1="lt1" tx1="dk1" bg2="lt2" tx2="dk2" accent1="accent1" accent2="accent2" accent3="accent3" accent4="accent4" accent5="accent5" accent6="accent6" hlink="hlink" folHlink="folHlink"/>
  <p:sldLayoutIdLst>
    <p:sldLayoutId id="2147501061"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95FC531-15C2-40DE-9340-945D71898CCB}" type="slidenum">
              <a:rPr lang="en-US" altLang="ja-JP"/>
              <a:pPr>
                <a:defRPr/>
              </a:pPr>
              <a:t>‹#›</a:t>
            </a:fld>
            <a:endParaRPr lang="en-US" altLang="ja-JP"/>
          </a:p>
        </p:txBody>
      </p:sp>
    </p:spTree>
    <p:extLst>
      <p:ext uri="{BB962C8B-B14F-4D97-AF65-F5344CB8AC3E}">
        <p14:creationId xmlns:p14="http://schemas.microsoft.com/office/powerpoint/2010/main" val="3255093559"/>
      </p:ext>
    </p:extLst>
  </p:cSld>
  <p:clrMap bg1="lt1" tx1="dk1" bg2="lt2" tx2="dk2" accent1="accent1" accent2="accent2" accent3="accent3" accent4="accent4" accent5="accent5" accent6="accent6" hlink="hlink" folHlink="folHlink"/>
  <p:sldLayoutIdLst>
    <p:sldLayoutId id="2147501063"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5D43C32-8340-4F4D-B030-42CBA14863AC}" type="slidenum">
              <a:rPr lang="en-US" altLang="ja-JP"/>
              <a:pPr>
                <a:defRPr/>
              </a:pPr>
              <a:t>‹#›</a:t>
            </a:fld>
            <a:endParaRPr lang="en-US" altLang="ja-JP"/>
          </a:p>
        </p:txBody>
      </p:sp>
    </p:spTree>
    <p:extLst>
      <p:ext uri="{BB962C8B-B14F-4D97-AF65-F5344CB8AC3E}">
        <p14:creationId xmlns:p14="http://schemas.microsoft.com/office/powerpoint/2010/main" val="1408831070"/>
      </p:ext>
    </p:extLst>
  </p:cSld>
  <p:clrMap bg1="lt1" tx1="dk1" bg2="lt2" tx2="dk2" accent1="accent1" accent2="accent2" accent3="accent3" accent4="accent4" accent5="accent5" accent6="accent6" hlink="hlink" folHlink="folHlink"/>
  <p:sldLayoutIdLst>
    <p:sldLayoutId id="2147501065"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D911FB4-49B7-4DC4-9D1C-C100C7449357}" type="slidenum">
              <a:rPr lang="en-US" altLang="ja-JP"/>
              <a:pPr>
                <a:defRPr/>
              </a:pPr>
              <a:t>‹#›</a:t>
            </a:fld>
            <a:endParaRPr lang="en-US" altLang="ja-JP"/>
          </a:p>
        </p:txBody>
      </p:sp>
    </p:spTree>
    <p:extLst>
      <p:ext uri="{BB962C8B-B14F-4D97-AF65-F5344CB8AC3E}">
        <p14:creationId xmlns:p14="http://schemas.microsoft.com/office/powerpoint/2010/main" val="1553616680"/>
      </p:ext>
    </p:extLst>
  </p:cSld>
  <p:clrMap bg1="lt1" tx1="dk1" bg2="lt2" tx2="dk2" accent1="accent1" accent2="accent2" accent3="accent3" accent4="accent4" accent5="accent5" accent6="accent6" hlink="hlink" folHlink="folHlink"/>
  <p:sldLayoutIdLst>
    <p:sldLayoutId id="2147501067"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CC4D0C2-DCF0-4F75-8C7E-D9E7C5559185}" type="slidenum">
              <a:rPr lang="en-US" altLang="ja-JP"/>
              <a:pPr>
                <a:defRPr/>
              </a:pPr>
              <a:t>‹#›</a:t>
            </a:fld>
            <a:endParaRPr lang="en-US" altLang="ja-JP"/>
          </a:p>
        </p:txBody>
      </p:sp>
    </p:spTree>
    <p:extLst>
      <p:ext uri="{BB962C8B-B14F-4D97-AF65-F5344CB8AC3E}">
        <p14:creationId xmlns:p14="http://schemas.microsoft.com/office/powerpoint/2010/main" val="3280048051"/>
      </p:ext>
    </p:extLst>
  </p:cSld>
  <p:clrMap bg1="lt1" tx1="dk1" bg2="lt2" tx2="dk2" accent1="accent1" accent2="accent2" accent3="accent3" accent4="accent4" accent5="accent5" accent6="accent6" hlink="hlink" folHlink="folHlink"/>
  <p:sldLayoutIdLst>
    <p:sldLayoutId id="2147501069" r:id="rId1"/>
  </p:sldLayoutIdLst>
  <p:hf sldNum="0" hdr="0" ftr="0" dt="0"/>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6.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9.xml"/><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103.jpe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108.png"/><Relationship Id="rId4" Type="http://schemas.openxmlformats.org/officeDocument/2006/relationships/image" Target="../media/image107.wmf"/></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111.jpeg"/></Relationships>
</file>

<file path=ppt/slides/_rels/slide7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image" Target="../media/image126.jpeg"/><Relationship Id="rId4" Type="http://schemas.openxmlformats.org/officeDocument/2006/relationships/image" Target="../media/image125.jpeg"/></Relationships>
</file>

<file path=ppt/slides/_rels/slide8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0.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9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58763" y="1530350"/>
            <a:ext cx="8621712" cy="596900"/>
          </a:xfrm>
        </p:spPr>
        <p:txBody>
          <a:bodyPr/>
          <a:lstStyle/>
          <a:p>
            <a:pPr eaLnBrk="1" hangingPunct="1"/>
            <a:r>
              <a:rPr lang="en-US" altLang="ja-JP" b="1" dirty="0">
                <a:solidFill>
                  <a:srgbClr val="FF0000"/>
                </a:solidFill>
              </a:rPr>
              <a:t>From </a:t>
            </a:r>
            <a:r>
              <a:rPr lang="en-US" altLang="ja-JP" b="1" dirty="0" err="1">
                <a:solidFill>
                  <a:srgbClr val="FF0000"/>
                </a:solidFill>
              </a:rPr>
              <a:t>Kamiokande</a:t>
            </a:r>
            <a:r>
              <a:rPr lang="en-US" altLang="ja-JP" b="1" dirty="0">
                <a:solidFill>
                  <a:srgbClr val="FF0000"/>
                </a:solidFill>
              </a:rPr>
              <a:t> to K2K</a:t>
            </a:r>
          </a:p>
        </p:txBody>
      </p:sp>
      <p:sp>
        <p:nvSpPr>
          <p:cNvPr id="23555" name="Text Box 4"/>
          <p:cNvSpPr txBox="1">
            <a:spLocks noChangeArrowheads="1"/>
          </p:cNvSpPr>
          <p:nvPr/>
        </p:nvSpPr>
        <p:spPr bwMode="auto">
          <a:xfrm>
            <a:off x="573088" y="3163888"/>
            <a:ext cx="800893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4400" b="1">
                <a:solidFill>
                  <a:srgbClr val="0A0AD4"/>
                </a:solidFill>
              </a:rPr>
              <a:t>Yuichi Oyama</a:t>
            </a:r>
            <a:br>
              <a:rPr kumimoji="0" lang="en-US" altLang="ja-JP" sz="4400" b="1">
                <a:solidFill>
                  <a:srgbClr val="0A0AD4"/>
                </a:solidFill>
              </a:rPr>
            </a:br>
            <a:r>
              <a:rPr kumimoji="0" lang="en-US" altLang="ja-JP" sz="3600" b="1">
                <a:solidFill>
                  <a:srgbClr val="0A0AD4"/>
                </a:solidFill>
              </a:rPr>
              <a:t>(KEK/J-PARC)</a:t>
            </a:r>
            <a:endParaRPr kumimoji="0" lang="en-US" altLang="ja-JP" sz="2800" b="1">
              <a:solidFill>
                <a:srgbClr val="0A0AD4"/>
              </a:solidFill>
            </a:endParaRPr>
          </a:p>
        </p:txBody>
      </p:sp>
      <p:sp>
        <p:nvSpPr>
          <p:cNvPr id="5" name="スライド番号プレースホルダー 1">
            <a:extLst>
              <a:ext uri="{FF2B5EF4-FFF2-40B4-BE49-F238E27FC236}">
                <a16:creationId xmlns:a16="http://schemas.microsoft.com/office/drawing/2014/main" id="{C43C85DC-DA66-4D6B-BFB5-070CD4353D2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Text Box 18">
            <a:extLst>
              <a:ext uri="{FF2B5EF4-FFF2-40B4-BE49-F238E27FC236}">
                <a16:creationId xmlns:a16="http://schemas.microsoft.com/office/drawing/2014/main" id="{A6ECBA3C-E1FB-8FFB-2724-17FEF106E638}"/>
              </a:ext>
            </a:extLst>
          </p:cNvPr>
          <p:cNvSpPr txBox="1">
            <a:spLocks noChangeArrowheads="1"/>
          </p:cNvSpPr>
          <p:nvPr/>
        </p:nvSpPr>
        <p:spPr bwMode="auto">
          <a:xfrm>
            <a:off x="258763" y="5055180"/>
            <a:ext cx="86217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buFontTx/>
              <a:buNone/>
            </a:pPr>
            <a:r>
              <a:rPr lang="en-US" altLang="ja-JP" sz="2800" b="1" dirty="0">
                <a:latin typeface="Arial" panose="020B0604020202020204" pitchFamily="34" charset="0"/>
              </a:rPr>
              <a:t>July 15-25, 2025</a:t>
            </a:r>
            <a:br>
              <a:rPr lang="en-US" altLang="ja-JP" sz="2800" b="1" dirty="0">
                <a:latin typeface="Arial" panose="020B0604020202020204" pitchFamily="34" charset="0"/>
              </a:rPr>
            </a:br>
            <a:r>
              <a:rPr lang="en-US" altLang="ja-JP" sz="2800" b="1" dirty="0">
                <a:latin typeface="Arial" panose="020B0604020202020204" pitchFamily="34" charset="0"/>
              </a:rPr>
              <a:t>Vietnam School on Neutrino 2025</a:t>
            </a:r>
            <a:br>
              <a:rPr lang="en-US" altLang="ja-JP" sz="2800" b="1" dirty="0">
                <a:latin typeface="Arial" panose="020B0604020202020204" pitchFamily="34" charset="0"/>
              </a:rPr>
            </a:br>
            <a:r>
              <a:rPr lang="en-US" altLang="ja-JP" sz="2800" b="1" dirty="0">
                <a:latin typeface="Arial" panose="020B0604020202020204" pitchFamily="34" charset="0"/>
              </a:rPr>
              <a:t>@ICISE, Quy Nhon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3"/>
          <p:cNvSpPr txBox="1">
            <a:spLocks noChangeArrowheads="1"/>
          </p:cNvSpPr>
          <p:nvPr/>
        </p:nvSpPr>
        <p:spPr bwMode="auto">
          <a:xfrm>
            <a:off x="236538" y="23813"/>
            <a:ext cx="86550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Outlook of the Kamiokande</a:t>
            </a:r>
            <a:br>
              <a:rPr lang="en-US" altLang="ja-JP" sz="2800" b="1" u="sng">
                <a:solidFill>
                  <a:srgbClr val="0A0AD4"/>
                </a:solidFill>
              </a:rPr>
            </a:br>
            <a:r>
              <a:rPr lang="en-US" altLang="ja-JP" sz="2800" b="1" u="sng">
                <a:solidFill>
                  <a:srgbClr val="0A0AD4"/>
                </a:solidFill>
              </a:rPr>
              <a:t>before the start of the experiment</a:t>
            </a:r>
            <a:endParaRPr lang="en-US" altLang="ja-JP" sz="2800" b="1" u="sng">
              <a:solidFill>
                <a:srgbClr val="0A0AD4"/>
              </a:solidFill>
              <a:latin typeface="Symbol" panose="05050102010706020507" pitchFamily="18" charset="2"/>
            </a:endParaRPr>
          </a:p>
        </p:txBody>
      </p:sp>
      <p:sp>
        <p:nvSpPr>
          <p:cNvPr id="53254" name="テキスト ボックス 5"/>
          <p:cNvSpPr txBox="1">
            <a:spLocks noChangeArrowheads="1"/>
          </p:cNvSpPr>
          <p:nvPr/>
        </p:nvSpPr>
        <p:spPr bwMode="auto">
          <a:xfrm>
            <a:off x="55563" y="996950"/>
            <a:ext cx="8836025"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marL="0" indent="0" eaLnBrk="1" hangingPunct="1">
              <a:spcBef>
                <a:spcPct val="0"/>
              </a:spcBef>
              <a:buFontTx/>
              <a:buNone/>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Atmospheric neutrinos </a:t>
            </a:r>
            <a:r>
              <a:rPr lang="en-US" altLang="ja-JP" sz="2000" b="1" dirty="0"/>
              <a:t>(</a:t>
            </a:r>
            <a:r>
              <a:rPr lang="en-US" altLang="ja-JP" sz="2000" b="1" dirty="0">
                <a:solidFill>
                  <a:srgbClr val="FF0000"/>
                </a:solidFill>
              </a:rPr>
              <a:t>~100 </a:t>
            </a:r>
            <a:r>
              <a:rPr lang="en-US" altLang="ja-JP" sz="2000" b="1" dirty="0">
                <a:solidFill>
                  <a:srgbClr val="000000"/>
                </a:solidFill>
              </a:rPr>
              <a:t>events per year) are serious </a:t>
            </a:r>
            <a:r>
              <a:rPr lang="en-US" altLang="ja-JP" sz="2000" b="1" dirty="0">
                <a:solidFill>
                  <a:srgbClr val="FF0000"/>
                </a:solidFill>
              </a:rPr>
              <a:t>background </a:t>
            </a:r>
            <a:r>
              <a:rPr lang="en-US" altLang="ja-JP" sz="2000" b="1" dirty="0">
                <a:solidFill>
                  <a:srgbClr val="000000"/>
                </a:solidFill>
              </a:rPr>
              <a:t>for the nucleon decay search !</a:t>
            </a:r>
          </a:p>
          <a:p>
            <a:pPr marL="0" indent="0" eaLnBrk="1" hangingPunct="1">
              <a:spcBef>
                <a:spcPct val="0"/>
              </a:spcBef>
              <a:buFontTx/>
              <a:buNone/>
              <a:defRPr/>
            </a:pPr>
            <a:endParaRPr lang="en-US" altLang="ja-JP" sz="1800" b="1" dirty="0">
              <a:solidFill>
                <a:srgbClr val="000000"/>
              </a:solidFill>
            </a:endParaRPr>
          </a:p>
        </p:txBody>
      </p:sp>
      <p:sp>
        <p:nvSpPr>
          <p:cNvPr id="2" name="テキスト ボックス 1"/>
          <p:cNvSpPr txBox="1"/>
          <p:nvPr/>
        </p:nvSpPr>
        <p:spPr bwMode="auto">
          <a:xfrm>
            <a:off x="577850" y="1752600"/>
            <a:ext cx="7816850" cy="2863850"/>
          </a:xfrm>
          <a:prstGeom prst="rect">
            <a:avLst/>
          </a:prstGeom>
          <a:solidFill>
            <a:srgbClr val="C4E59F"/>
          </a:solidFill>
        </p:spPr>
        <p:txBody>
          <a:bodyPr>
            <a:spAutoFit/>
          </a:bodyPr>
          <a:lstStyle/>
          <a:p>
            <a:pPr eaLnBrk="1" hangingPunct="1">
              <a:defRPr/>
            </a:pPr>
            <a:r>
              <a:rPr lang="en-US" altLang="ja-JP" b="1" dirty="0">
                <a:solidFill>
                  <a:srgbClr val="000000"/>
                </a:solidFill>
                <a:latin typeface="+mn-lt"/>
              </a:rPr>
              <a:t>The </a:t>
            </a:r>
            <a:r>
              <a:rPr lang="en-US" altLang="ja-JP" b="1" dirty="0">
                <a:solidFill>
                  <a:srgbClr val="FF0000"/>
                </a:solidFill>
                <a:latin typeface="+mn-lt"/>
              </a:rPr>
              <a:t>nucleon life time </a:t>
            </a:r>
            <a:r>
              <a:rPr lang="en-US" altLang="ja-JP" b="1" dirty="0">
                <a:solidFill>
                  <a:srgbClr val="000000"/>
                </a:solidFill>
                <a:latin typeface="+mn-lt"/>
              </a:rPr>
              <a:t>is expected to be </a:t>
            </a:r>
            <a:r>
              <a:rPr lang="en-US" altLang="ja-JP" b="1" dirty="0">
                <a:solidFill>
                  <a:srgbClr val="FF0000"/>
                </a:solidFill>
                <a:latin typeface="+mn-lt"/>
              </a:rPr>
              <a:t>10</a:t>
            </a:r>
            <a:r>
              <a:rPr lang="en-US" altLang="ja-JP" b="1" baseline="30000" dirty="0">
                <a:solidFill>
                  <a:srgbClr val="FF0000"/>
                </a:solidFill>
                <a:latin typeface="+mn-lt"/>
              </a:rPr>
              <a:t>28</a:t>
            </a:r>
            <a:r>
              <a:rPr lang="en-US" altLang="ja-JP" b="1" dirty="0">
                <a:solidFill>
                  <a:srgbClr val="FF0000"/>
                </a:solidFill>
                <a:latin typeface="+mn-lt"/>
              </a:rPr>
              <a:t> years to 10</a:t>
            </a:r>
            <a:r>
              <a:rPr lang="en-US" altLang="ja-JP" b="1" baseline="30000" dirty="0">
                <a:solidFill>
                  <a:srgbClr val="FF0000"/>
                </a:solidFill>
                <a:latin typeface="+mn-lt"/>
              </a:rPr>
              <a:t>32 </a:t>
            </a:r>
            <a:r>
              <a:rPr lang="en-US" altLang="ja-JP" b="1" dirty="0">
                <a:solidFill>
                  <a:srgbClr val="FF0000"/>
                </a:solidFill>
                <a:latin typeface="+mn-lt"/>
              </a:rPr>
              <a:t>years</a:t>
            </a:r>
            <a:r>
              <a:rPr lang="en-US" altLang="ja-JP" b="1" dirty="0">
                <a:solidFill>
                  <a:srgbClr val="000000"/>
                </a:solidFill>
                <a:latin typeface="+mn-lt"/>
              </a:rPr>
              <a:t>, depending on theories. The most hopeful theoretical model predicts that the nucleon lifetime is </a:t>
            </a:r>
            <a:r>
              <a:rPr lang="en-US" altLang="ja-JP" b="1" dirty="0">
                <a:solidFill>
                  <a:srgbClr val="FF0000"/>
                </a:solidFill>
                <a:latin typeface="+mn-lt"/>
              </a:rPr>
              <a:t>1.6 x 10</a:t>
            </a:r>
            <a:r>
              <a:rPr lang="en-US" altLang="ja-JP" b="1" baseline="30000" dirty="0">
                <a:solidFill>
                  <a:srgbClr val="FF0000"/>
                </a:solidFill>
                <a:latin typeface="+mn-lt"/>
              </a:rPr>
              <a:t>30</a:t>
            </a:r>
            <a:r>
              <a:rPr lang="en-US" altLang="ja-JP" b="1" dirty="0">
                <a:solidFill>
                  <a:srgbClr val="FF0000"/>
                </a:solidFill>
                <a:latin typeface="+mn-lt"/>
              </a:rPr>
              <a:t> years</a:t>
            </a:r>
            <a:r>
              <a:rPr lang="en-US" altLang="ja-JP" b="1" dirty="0">
                <a:solidFill>
                  <a:srgbClr val="000000"/>
                </a:solidFill>
                <a:latin typeface="+mn-lt"/>
              </a:rPr>
              <a:t>.</a:t>
            </a:r>
          </a:p>
          <a:p>
            <a:pPr eaLnBrk="1" hangingPunct="1">
              <a:buFont typeface="Wingdings" panose="05000000000000000000" pitchFamily="2" charset="2"/>
              <a:buChar char="l"/>
              <a:defRPr/>
            </a:pPr>
            <a:endParaRPr lang="en-US" altLang="ja-JP" b="1" dirty="0">
              <a:solidFill>
                <a:srgbClr val="000000"/>
              </a:solidFill>
              <a:latin typeface="+mn-lt"/>
            </a:endParaRPr>
          </a:p>
          <a:p>
            <a:pPr eaLnBrk="1" hangingPunct="1">
              <a:defRPr/>
            </a:pPr>
            <a:r>
              <a:rPr lang="en-US" altLang="ja-JP" b="1" dirty="0">
                <a:solidFill>
                  <a:srgbClr val="000000"/>
                </a:solidFill>
                <a:latin typeface="+mn-lt"/>
              </a:rPr>
              <a:t>With 1000 tons of fiducial volume of the </a:t>
            </a:r>
            <a:r>
              <a:rPr lang="en-US" altLang="ja-JP" b="1" dirty="0" err="1">
                <a:solidFill>
                  <a:srgbClr val="000000"/>
                </a:solidFill>
                <a:latin typeface="+mn-lt"/>
              </a:rPr>
              <a:t>Kamiokande</a:t>
            </a:r>
            <a:r>
              <a:rPr lang="en-US" altLang="ja-JP" b="1" dirty="0">
                <a:solidFill>
                  <a:srgbClr val="000000"/>
                </a:solidFill>
                <a:latin typeface="+mn-lt"/>
              </a:rPr>
              <a:t> detector,</a:t>
            </a:r>
          </a:p>
          <a:p>
            <a:pPr eaLnBrk="1" hangingPunct="1">
              <a:defRPr/>
            </a:pPr>
            <a:r>
              <a:rPr lang="en-US" altLang="ja-JP" b="1" dirty="0">
                <a:solidFill>
                  <a:srgbClr val="000000"/>
                </a:solidFill>
                <a:latin typeface="+mn-lt"/>
              </a:rPr>
              <a:t>expected numbers of nucleon decays are as follows, </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30</a:t>
            </a:r>
            <a:r>
              <a:rPr lang="en-US" altLang="ja-JP" b="1" dirty="0">
                <a:solidFill>
                  <a:srgbClr val="000000"/>
                </a:solidFill>
                <a:latin typeface="+mn-lt"/>
              </a:rPr>
              <a:t> years,  </a:t>
            </a:r>
            <a:r>
              <a:rPr lang="en-US" altLang="ja-JP" b="1" dirty="0">
                <a:solidFill>
                  <a:srgbClr val="FF0000"/>
                </a:solidFill>
                <a:latin typeface="+mn-lt"/>
              </a:rPr>
              <a:t>600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a:t>
            </a:r>
            <a:r>
              <a:rPr lang="ja-JP" altLang="en-US" b="1" dirty="0">
                <a:solidFill>
                  <a:srgbClr val="000000"/>
                </a:solidFill>
                <a:latin typeface="Symbol" panose="05050102010706020507" pitchFamily="18" charset="2"/>
              </a:rPr>
              <a:t> </a:t>
            </a:r>
            <a:r>
              <a:rPr lang="en-US" altLang="ja-JP" b="1" dirty="0">
                <a:solidFill>
                  <a:srgbClr val="000000"/>
                </a:solidFill>
                <a:latin typeface="+mn-lt"/>
              </a:rPr>
              <a:t>= 10</a:t>
            </a:r>
            <a:r>
              <a:rPr lang="en-US" altLang="ja-JP" b="1" baseline="30000" dirty="0">
                <a:solidFill>
                  <a:srgbClr val="000000"/>
                </a:solidFill>
                <a:latin typeface="+mn-lt"/>
              </a:rPr>
              <a:t>31</a:t>
            </a:r>
            <a:r>
              <a:rPr lang="en-US" altLang="ja-JP" b="1" dirty="0">
                <a:solidFill>
                  <a:srgbClr val="000000"/>
                </a:solidFill>
                <a:latin typeface="+mn-lt"/>
              </a:rPr>
              <a:t> years,    </a:t>
            </a:r>
            <a:r>
              <a:rPr lang="en-US" altLang="ja-JP" b="1" dirty="0">
                <a:solidFill>
                  <a:srgbClr val="FF0000"/>
                </a:solidFill>
                <a:latin typeface="+mn-lt"/>
              </a:rPr>
              <a:t>60</a:t>
            </a:r>
            <a:r>
              <a:rPr lang="en-US" altLang="ja-JP" b="1" dirty="0">
                <a:solidFill>
                  <a:srgbClr val="000000"/>
                </a:solidFill>
                <a:latin typeface="+mn-lt"/>
              </a:rPr>
              <a:t> nucleon decays per year</a:t>
            </a:r>
            <a:br>
              <a:rPr lang="en-US" altLang="ja-JP" b="1" dirty="0">
                <a:solidFill>
                  <a:srgbClr val="000000"/>
                </a:solidFill>
                <a:latin typeface="+mn-lt"/>
              </a:rPr>
            </a:br>
            <a:r>
              <a:rPr lang="en-US" altLang="ja-JP" b="1" dirty="0">
                <a:solidFill>
                  <a:srgbClr val="000000"/>
                </a:solidFill>
                <a:latin typeface="+mn-lt"/>
              </a:rPr>
              <a:t>  for  </a:t>
            </a:r>
            <a:r>
              <a:rPr lang="en-US" altLang="ja-JP" b="1" dirty="0">
                <a:solidFill>
                  <a:srgbClr val="000000"/>
                </a:solidFill>
                <a:latin typeface="Symbol" panose="05050102010706020507" pitchFamily="18" charset="2"/>
              </a:rPr>
              <a:t>t </a:t>
            </a:r>
            <a:r>
              <a:rPr lang="en-US" altLang="ja-JP" b="1" dirty="0">
                <a:solidFill>
                  <a:srgbClr val="000000"/>
                </a:solidFill>
                <a:latin typeface="+mn-lt"/>
              </a:rPr>
              <a:t>= 10</a:t>
            </a:r>
            <a:r>
              <a:rPr lang="en-US" altLang="ja-JP" b="1" baseline="30000" dirty="0">
                <a:solidFill>
                  <a:srgbClr val="000000"/>
                </a:solidFill>
                <a:latin typeface="+mn-lt"/>
              </a:rPr>
              <a:t>32</a:t>
            </a:r>
            <a:r>
              <a:rPr lang="en-US" altLang="ja-JP" b="1" dirty="0">
                <a:solidFill>
                  <a:srgbClr val="000000"/>
                </a:solidFill>
                <a:latin typeface="+mn-lt"/>
              </a:rPr>
              <a:t> years,      </a:t>
            </a:r>
            <a:r>
              <a:rPr lang="en-US" altLang="ja-JP" b="1" dirty="0">
                <a:solidFill>
                  <a:srgbClr val="FF0000"/>
                </a:solidFill>
                <a:latin typeface="+mn-lt"/>
              </a:rPr>
              <a:t>6</a:t>
            </a:r>
            <a:r>
              <a:rPr lang="en-US" altLang="ja-JP" b="1" dirty="0">
                <a:solidFill>
                  <a:srgbClr val="000000"/>
                </a:solidFill>
                <a:latin typeface="+mn-lt"/>
              </a:rPr>
              <a:t> nucleon decays per year</a:t>
            </a:r>
          </a:p>
        </p:txBody>
      </p:sp>
      <p:sp>
        <p:nvSpPr>
          <p:cNvPr id="3" name="テキスト ボックス 2"/>
          <p:cNvSpPr txBox="1"/>
          <p:nvPr/>
        </p:nvSpPr>
        <p:spPr bwMode="auto">
          <a:xfrm>
            <a:off x="461963" y="1317625"/>
            <a:ext cx="8010525" cy="369888"/>
          </a:xfrm>
          <a:prstGeom prst="rect">
            <a:avLst/>
          </a:prstGeom>
          <a:solidFill>
            <a:srgbClr val="FFFFC1"/>
          </a:solidFill>
        </p:spPr>
        <p:txBody>
          <a:bodyPr>
            <a:spAutoFit/>
          </a:bodyPr>
          <a:lstStyle/>
          <a:p>
            <a:pPr algn="ctr">
              <a:defRPr/>
            </a:pPr>
            <a:r>
              <a:rPr lang="en-US" altLang="ja-JP" sz="1800" b="1" dirty="0">
                <a:solidFill>
                  <a:srgbClr val="0A0AD4"/>
                </a:solidFill>
                <a:latin typeface="+mn-lt"/>
              </a:rPr>
              <a:t>Outlook of the </a:t>
            </a:r>
            <a:r>
              <a:rPr lang="en-US" altLang="ja-JP" sz="1800" b="1" dirty="0" err="1">
                <a:solidFill>
                  <a:srgbClr val="0A0AD4"/>
                </a:solidFill>
                <a:latin typeface="+mn-lt"/>
              </a:rPr>
              <a:t>Kamiokande</a:t>
            </a:r>
            <a:r>
              <a:rPr lang="en-US" altLang="ja-JP" sz="1800" b="1" dirty="0">
                <a:solidFill>
                  <a:srgbClr val="0A0AD4"/>
                </a:solidFill>
                <a:latin typeface="+mn-lt"/>
              </a:rPr>
              <a:t> experiment (From a document in Feb. 1981)  </a:t>
            </a:r>
          </a:p>
        </p:txBody>
      </p:sp>
      <p:sp>
        <p:nvSpPr>
          <p:cNvPr id="6" name="スライド番号プレースホルダー 1">
            <a:extLst>
              <a:ext uri="{FF2B5EF4-FFF2-40B4-BE49-F238E27FC236}">
                <a16:creationId xmlns:a16="http://schemas.microsoft.com/office/drawing/2014/main" id="{9F4E169C-A9BF-493D-8373-B12A6955EA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Development of 20-inch</a:t>
            </a:r>
            <a:r>
              <a:rPr lang="en-US" altLang="ja-JP" sz="2800" b="1" u="sng">
                <a:solidFill>
                  <a:srgbClr val="0A0AD4"/>
                </a:solidFill>
                <a:latin typeface="Symbol" panose="05050102010706020507" pitchFamily="18" charset="2"/>
              </a:rPr>
              <a:t>F</a:t>
            </a:r>
            <a:r>
              <a:rPr lang="en-US" altLang="ja-JP" sz="2800" b="1" u="sng">
                <a:solidFill>
                  <a:srgbClr val="0A0AD4"/>
                </a:solidFill>
              </a:rPr>
              <a:t> PMT </a:t>
            </a:r>
            <a:endParaRPr lang="en-US" altLang="ja-JP" sz="2800" b="1" u="sng">
              <a:solidFill>
                <a:srgbClr val="0A0AD4"/>
              </a:solidFill>
              <a:latin typeface="Symbol" panose="05050102010706020507" pitchFamily="18" charset="2"/>
            </a:endParaRPr>
          </a:p>
        </p:txBody>
      </p:sp>
      <p:sp>
        <p:nvSpPr>
          <p:cNvPr id="304131" name="テキスト ボックス 5"/>
          <p:cNvSpPr txBox="1">
            <a:spLocks noChangeArrowheads="1"/>
          </p:cNvSpPr>
          <p:nvPr/>
        </p:nvSpPr>
        <p:spPr bwMode="auto">
          <a:xfrm>
            <a:off x="0" y="503238"/>
            <a:ext cx="8982075"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900" b="1" dirty="0">
                <a:solidFill>
                  <a:srgbClr val="000000"/>
                </a:solidFill>
              </a:rPr>
              <a:t>When the planning of </a:t>
            </a:r>
            <a:r>
              <a:rPr lang="en-US" altLang="ja-JP" sz="1900" b="1" dirty="0" err="1">
                <a:solidFill>
                  <a:srgbClr val="000000"/>
                </a:solidFill>
              </a:rPr>
              <a:t>Kamiokande</a:t>
            </a:r>
            <a:r>
              <a:rPr lang="en-US" altLang="ja-JP" sz="1900" b="1" dirty="0">
                <a:solidFill>
                  <a:srgbClr val="000000"/>
                </a:solidFill>
              </a:rPr>
              <a:t> experiment started around 1979,</a:t>
            </a:r>
            <a:br>
              <a:rPr lang="en-US" altLang="ja-JP" sz="1900" b="1" dirty="0">
                <a:solidFill>
                  <a:srgbClr val="000000"/>
                </a:solidFill>
              </a:rPr>
            </a:br>
            <a:r>
              <a:rPr lang="en-US" altLang="ja-JP" sz="1900" b="1" dirty="0">
                <a:solidFill>
                  <a:srgbClr val="000000"/>
                </a:solidFill>
              </a:rPr>
              <a:t>IMB group have already started similar project independently in USA.</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The IMB detector is larger and the start of the experiment is earlier.</a:t>
            </a:r>
            <a:br>
              <a:rPr lang="en-US" altLang="ja-JP" sz="1900" b="1" dirty="0">
                <a:solidFill>
                  <a:srgbClr val="000000"/>
                </a:solidFill>
              </a:rPr>
            </a:br>
            <a:r>
              <a:rPr lang="en-US" altLang="ja-JP" sz="1900" b="1" dirty="0">
                <a:solidFill>
                  <a:srgbClr val="000000"/>
                </a:solidFill>
              </a:rPr>
              <a:t>It seems there is no advantage in </a:t>
            </a:r>
            <a:r>
              <a:rPr lang="en-US" altLang="ja-JP" sz="1900" b="1" dirty="0" err="1">
                <a:solidFill>
                  <a:srgbClr val="000000"/>
                </a:solidFill>
              </a:rPr>
              <a:t>Kamiokande</a:t>
            </a:r>
            <a:r>
              <a:rPr lang="en-US" altLang="ja-JP" sz="1900" b="1" dirty="0">
                <a:solidFill>
                  <a:srgbClr val="000000"/>
                </a:solidFill>
              </a:rPr>
              <a: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marL="0" indent="0" eaLnBrk="1" hangingPunct="1">
              <a:spcBef>
                <a:spcPct val="0"/>
              </a:spcBef>
              <a:buFontTx/>
              <a:buNone/>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FF0000"/>
                </a:solidFill>
              </a:rPr>
              <a:t>“Ask Hamamatsu to make new PMTs which</a:t>
            </a:r>
            <a:br>
              <a:rPr lang="en-US" altLang="ja-JP" sz="1900" b="1" dirty="0">
                <a:solidFill>
                  <a:srgbClr val="FF0000"/>
                </a:solidFill>
              </a:rPr>
            </a:br>
            <a:r>
              <a:rPr lang="en-US" altLang="ja-JP" sz="1900" b="1" dirty="0">
                <a:solidFill>
                  <a:srgbClr val="FF0000"/>
                </a:solidFill>
              </a:rPr>
              <a:t>have large diameter. They cannot reject</a:t>
            </a:r>
            <a:br>
              <a:rPr lang="en-US" altLang="ja-JP" sz="1900" b="1" dirty="0">
                <a:solidFill>
                  <a:srgbClr val="FF0000"/>
                </a:solidFill>
              </a:rPr>
            </a:br>
            <a:r>
              <a:rPr lang="en-US" altLang="ja-JP" sz="1900" b="1" dirty="0">
                <a:solidFill>
                  <a:srgbClr val="FF0000"/>
                </a:solidFill>
              </a:rPr>
              <a:t>my request. They succeeded as a PMT</a:t>
            </a:r>
            <a:br>
              <a:rPr lang="en-US" altLang="ja-JP" sz="1900" b="1" dirty="0">
                <a:solidFill>
                  <a:srgbClr val="FF0000"/>
                </a:solidFill>
              </a:rPr>
            </a:br>
            <a:r>
              <a:rPr lang="en-US" altLang="ja-JP" sz="1900" b="1" dirty="0">
                <a:solidFill>
                  <a:srgbClr val="FF0000"/>
                </a:solidFill>
              </a:rPr>
              <a:t>company after we selected Hamamatsu</a:t>
            </a:r>
            <a:br>
              <a:rPr lang="en-US" altLang="ja-JP" sz="1900" b="1" dirty="0">
                <a:solidFill>
                  <a:srgbClr val="FF0000"/>
                </a:solidFill>
              </a:rPr>
            </a:br>
            <a:r>
              <a:rPr lang="en-US" altLang="ja-JP" sz="1900" b="1" dirty="0">
                <a:solidFill>
                  <a:srgbClr val="FF0000"/>
                </a:solidFill>
              </a:rPr>
              <a:t>PMTs for JADE experiment!”</a:t>
            </a:r>
          </a:p>
          <a:p>
            <a:pPr eaLnBrk="1" hangingPunct="1">
              <a:spcBef>
                <a:spcPct val="0"/>
              </a:spcBef>
              <a:buFont typeface="Wingdings" panose="05000000000000000000" pitchFamily="2" charset="2"/>
              <a:buChar char="l"/>
              <a:defRPr/>
            </a:pPr>
            <a:endParaRPr lang="en-US" altLang="ja-JP" sz="1900" b="1" dirty="0">
              <a:solidFill>
                <a:srgbClr val="000000"/>
              </a:solidFill>
            </a:endParaRPr>
          </a:p>
          <a:p>
            <a:pPr eaLnBrk="1" hangingPunct="1">
              <a:spcBef>
                <a:spcPct val="0"/>
              </a:spcBef>
              <a:buFont typeface="Wingdings" panose="05000000000000000000" pitchFamily="2" charset="2"/>
              <a:buChar char="l"/>
              <a:defRPr/>
            </a:pPr>
            <a:r>
              <a:rPr lang="en-US" altLang="ja-JP" sz="1900" b="1" dirty="0">
                <a:solidFill>
                  <a:srgbClr val="000000"/>
                </a:solidFill>
              </a:rPr>
              <a:t>20-inch</a:t>
            </a:r>
            <a:r>
              <a:rPr lang="en-US" altLang="ja-JP" sz="1900" b="1" dirty="0">
                <a:solidFill>
                  <a:srgbClr val="000000"/>
                </a:solidFill>
                <a:latin typeface="Symbol" panose="05050102010706020507" pitchFamily="18" charset="2"/>
              </a:rPr>
              <a:t>F</a:t>
            </a:r>
            <a:r>
              <a:rPr lang="en-US" altLang="ja-JP" sz="1900" b="1" dirty="0">
                <a:solidFill>
                  <a:srgbClr val="000000"/>
                </a:solidFill>
              </a:rPr>
              <a:t> PMT are developed, and precise</a:t>
            </a:r>
            <a:br>
              <a:rPr lang="en-US" altLang="ja-JP" sz="1900" b="1" dirty="0">
                <a:solidFill>
                  <a:srgbClr val="000000"/>
                </a:solidFill>
              </a:rPr>
            </a:br>
            <a:r>
              <a:rPr lang="en-US" altLang="ja-JP" sz="1900" b="1" dirty="0">
                <a:solidFill>
                  <a:srgbClr val="000000"/>
                </a:solidFill>
              </a:rPr>
              <a:t>measurement became possible with large</a:t>
            </a:r>
            <a:br>
              <a:rPr lang="en-US" altLang="ja-JP" sz="1900" b="1" dirty="0">
                <a:solidFill>
                  <a:srgbClr val="000000"/>
                </a:solidFill>
              </a:rPr>
            </a:br>
            <a:r>
              <a:rPr lang="en-US" altLang="ja-JP" sz="1900" b="1" dirty="0">
                <a:solidFill>
                  <a:srgbClr val="000000"/>
                </a:solidFill>
              </a:rPr>
              <a:t>photo collection.</a:t>
            </a:r>
            <a:br>
              <a:rPr lang="en-US" altLang="ja-JP" sz="1900" b="1" dirty="0">
                <a:solidFill>
                  <a:srgbClr val="000000"/>
                </a:solidFill>
              </a:rPr>
            </a:br>
            <a:r>
              <a:rPr lang="en-US" altLang="ja-JP" sz="1900" b="1" dirty="0">
                <a:solidFill>
                  <a:srgbClr val="000000"/>
                </a:solidFill>
              </a:rPr>
              <a:t>It led to the success of the experiment.</a:t>
            </a:r>
          </a:p>
          <a:p>
            <a:pPr marL="0" indent="0" eaLnBrk="1" hangingPunct="1">
              <a:spcBef>
                <a:spcPct val="0"/>
              </a:spcBef>
              <a:buFontTx/>
              <a:buNone/>
              <a:defRPr/>
            </a:pPr>
            <a:endParaRPr lang="en-US" altLang="ja-JP" sz="1900" b="1" dirty="0">
              <a:solidFill>
                <a:srgbClr val="000000"/>
              </a:solidFill>
            </a:endParaRPr>
          </a:p>
        </p:txBody>
      </p:sp>
      <p:pic>
        <p:nvPicPr>
          <p:cNvPr id="17613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284663"/>
            <a:ext cx="36734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p:cNvGraphicFramePr>
            <a:graphicFrameLocks noGrp="1"/>
          </p:cNvGraphicFramePr>
          <p:nvPr/>
        </p:nvGraphicFramePr>
        <p:xfrm>
          <a:off x="508000" y="2124075"/>
          <a:ext cx="7620000" cy="1482724"/>
        </p:xfrm>
        <a:graphic>
          <a:graphicData uri="http://schemas.openxmlformats.org/drawingml/2006/table">
            <a:tbl>
              <a:tblPr firstRow="1" bandRow="1">
                <a:tableStyleId>{21E4AEA4-8DFA-4A89-87EB-49C32662AFE0}</a:tableStyleId>
              </a:tblPr>
              <a:tblGrid>
                <a:gridCol w="2681790">
                  <a:extLst>
                    <a:ext uri="{9D8B030D-6E8A-4147-A177-3AD203B41FA5}">
                      <a16:colId xmlns:a16="http://schemas.microsoft.com/office/drawing/2014/main" val="558236954"/>
                    </a:ext>
                  </a:extLst>
                </a:gridCol>
                <a:gridCol w="2398210">
                  <a:extLst>
                    <a:ext uri="{9D8B030D-6E8A-4147-A177-3AD203B41FA5}">
                      <a16:colId xmlns:a16="http://schemas.microsoft.com/office/drawing/2014/main" val="123113450"/>
                    </a:ext>
                  </a:extLst>
                </a:gridCol>
                <a:gridCol w="2540000">
                  <a:extLst>
                    <a:ext uri="{9D8B030D-6E8A-4147-A177-3AD203B41FA5}">
                      <a16:colId xmlns:a16="http://schemas.microsoft.com/office/drawing/2014/main" val="3313852917"/>
                    </a:ext>
                  </a:extLst>
                </a:gridCol>
              </a:tblGrid>
              <a:tr h="370681">
                <a:tc>
                  <a:txBody>
                    <a:bodyPr/>
                    <a:lstStyle/>
                    <a:p>
                      <a:endParaRPr kumimoji="1" lang="ja-JP" altLang="en-US" sz="1800" b="1" dirty="0">
                        <a:latin typeface="+mn-lt"/>
                      </a:endParaRPr>
                    </a:p>
                  </a:txBody>
                  <a:tcPr marT="45700" marB="45700"/>
                </a:tc>
                <a:tc>
                  <a:txBody>
                    <a:bodyPr/>
                    <a:lstStyle/>
                    <a:p>
                      <a:pPr algn="ctr"/>
                      <a:r>
                        <a:rPr kumimoji="1" lang="en-US" altLang="ja-JP" sz="1800" b="1" dirty="0">
                          <a:latin typeface="+mn-lt"/>
                        </a:rPr>
                        <a:t>IMB</a:t>
                      </a:r>
                      <a:endParaRPr kumimoji="1" lang="ja-JP" altLang="en-US" sz="1800" b="1" dirty="0">
                        <a:latin typeface="+mn-lt"/>
                      </a:endParaRPr>
                    </a:p>
                  </a:txBody>
                  <a:tcPr marT="45700" marB="45700"/>
                </a:tc>
                <a:tc>
                  <a:txBody>
                    <a:bodyPr/>
                    <a:lstStyle/>
                    <a:p>
                      <a:pPr algn="ctr"/>
                      <a:r>
                        <a:rPr kumimoji="1" lang="en-US" altLang="ja-JP" sz="1800" b="1" dirty="0" err="1">
                          <a:latin typeface="+mn-lt"/>
                        </a:rPr>
                        <a:t>Kamiokande</a:t>
                      </a:r>
                      <a:endParaRPr kumimoji="1" lang="ja-JP" altLang="en-US" sz="1800" b="1" dirty="0">
                        <a:latin typeface="+mn-lt"/>
                      </a:endParaRPr>
                    </a:p>
                  </a:txBody>
                  <a:tcPr marT="45700" marB="45700"/>
                </a:tc>
                <a:extLst>
                  <a:ext uri="{0D108BD9-81ED-4DB2-BD59-A6C34878D82A}">
                    <a16:rowId xmlns:a16="http://schemas.microsoft.com/office/drawing/2014/main" val="2508688008"/>
                  </a:ext>
                </a:extLst>
              </a:tr>
              <a:tr h="370681">
                <a:tc>
                  <a:txBody>
                    <a:bodyPr/>
                    <a:lstStyle/>
                    <a:p>
                      <a:r>
                        <a:rPr kumimoji="1" lang="en-US" altLang="ja-JP" sz="1800" b="1" dirty="0">
                          <a:latin typeface="+mn-lt"/>
                        </a:rPr>
                        <a:t>Total (Fiducial)</a:t>
                      </a:r>
                      <a:r>
                        <a:rPr kumimoji="1" lang="en-US" altLang="ja-JP" sz="1800" b="1" baseline="0" dirty="0">
                          <a:latin typeface="+mn-lt"/>
                        </a:rPr>
                        <a:t> Volume</a:t>
                      </a:r>
                      <a:endParaRPr kumimoji="1" lang="ja-JP" altLang="en-US" sz="1800" b="1" dirty="0">
                        <a:latin typeface="+mn-lt"/>
                      </a:endParaRPr>
                    </a:p>
                  </a:txBody>
                  <a:tcPr marT="45700" marB="45700"/>
                </a:tc>
                <a:tc>
                  <a:txBody>
                    <a:bodyPr/>
                    <a:lstStyle/>
                    <a:p>
                      <a:pPr algn="ctr"/>
                      <a:r>
                        <a:rPr kumimoji="1" lang="en-US" altLang="ja-JP" sz="1800" b="1" dirty="0">
                          <a:latin typeface="+mn-lt"/>
                        </a:rPr>
                        <a:t>8000 ton (3300 ton)</a:t>
                      </a:r>
                      <a:endParaRPr kumimoji="1" lang="ja-JP" altLang="en-US" sz="1800" b="1" dirty="0">
                        <a:latin typeface="+mn-lt"/>
                      </a:endParaRPr>
                    </a:p>
                  </a:txBody>
                  <a:tcPr marT="45700" marB="45700"/>
                </a:tc>
                <a:tc>
                  <a:txBody>
                    <a:bodyPr/>
                    <a:lstStyle/>
                    <a:p>
                      <a:pPr algn="ctr"/>
                      <a:r>
                        <a:rPr kumimoji="1" lang="en-US" altLang="ja-JP" sz="1800" b="1" dirty="0">
                          <a:latin typeface="+mn-lt"/>
                        </a:rPr>
                        <a:t>3000 ton (1000 ton)</a:t>
                      </a:r>
                      <a:endParaRPr kumimoji="1" lang="ja-JP" altLang="en-US" sz="1800" b="1" dirty="0">
                        <a:latin typeface="+mn-lt"/>
                      </a:endParaRPr>
                    </a:p>
                  </a:txBody>
                  <a:tcPr marT="45700" marB="45700"/>
                </a:tc>
                <a:extLst>
                  <a:ext uri="{0D108BD9-81ED-4DB2-BD59-A6C34878D82A}">
                    <a16:rowId xmlns:a16="http://schemas.microsoft.com/office/drawing/2014/main" val="4039897409"/>
                  </a:ext>
                </a:extLst>
              </a:tr>
              <a:tr h="370681">
                <a:tc>
                  <a:txBody>
                    <a:bodyPr/>
                    <a:lstStyle/>
                    <a:p>
                      <a:r>
                        <a:rPr kumimoji="1" lang="en-US" altLang="ja-JP" sz="1800" b="1" dirty="0">
                          <a:latin typeface="+mn-lt"/>
                        </a:rPr>
                        <a:t>Start</a:t>
                      </a:r>
                      <a:endParaRPr kumimoji="1" lang="ja-JP" altLang="en-US" sz="1800" b="1" dirty="0">
                        <a:latin typeface="+mn-lt"/>
                      </a:endParaRPr>
                    </a:p>
                  </a:txBody>
                  <a:tcPr marT="45700" marB="45700"/>
                </a:tc>
                <a:tc>
                  <a:txBody>
                    <a:bodyPr/>
                    <a:lstStyle/>
                    <a:p>
                      <a:pPr algn="ctr"/>
                      <a:r>
                        <a:rPr kumimoji="1" lang="en-US" altLang="ja-JP" sz="1800" b="1" dirty="0">
                          <a:latin typeface="+mn-lt"/>
                        </a:rPr>
                        <a:t>1982</a:t>
                      </a:r>
                      <a:endParaRPr kumimoji="1" lang="ja-JP" altLang="en-US" sz="1800" b="1" dirty="0">
                        <a:latin typeface="+mn-lt"/>
                      </a:endParaRPr>
                    </a:p>
                  </a:txBody>
                  <a:tcPr marT="45700" marB="45700"/>
                </a:tc>
                <a:tc>
                  <a:txBody>
                    <a:bodyPr/>
                    <a:lstStyle/>
                    <a:p>
                      <a:pPr algn="ctr"/>
                      <a:r>
                        <a:rPr kumimoji="1" lang="en-US" altLang="ja-JP" sz="1800" b="1" dirty="0">
                          <a:latin typeface="+mn-lt"/>
                        </a:rPr>
                        <a:t>1983</a:t>
                      </a:r>
                      <a:endParaRPr kumimoji="1" lang="ja-JP" altLang="en-US" sz="1800" b="1" dirty="0">
                        <a:latin typeface="+mn-lt"/>
                      </a:endParaRPr>
                    </a:p>
                  </a:txBody>
                  <a:tcPr marT="45700" marB="45700"/>
                </a:tc>
                <a:extLst>
                  <a:ext uri="{0D108BD9-81ED-4DB2-BD59-A6C34878D82A}">
                    <a16:rowId xmlns:a16="http://schemas.microsoft.com/office/drawing/2014/main" val="1535847857"/>
                  </a:ext>
                </a:extLst>
              </a:tr>
              <a:tr h="370681">
                <a:tc>
                  <a:txBody>
                    <a:bodyPr/>
                    <a:lstStyle/>
                    <a:p>
                      <a:r>
                        <a:rPr kumimoji="1" lang="en-US" altLang="ja-JP" sz="1800" b="1" dirty="0">
                          <a:latin typeface="+mn-lt"/>
                        </a:rPr>
                        <a:t>PMTs</a:t>
                      </a:r>
                      <a:r>
                        <a:rPr kumimoji="1" lang="en-US" altLang="ja-JP" sz="1800" b="1" baseline="0" dirty="0">
                          <a:latin typeface="+mn-lt"/>
                        </a:rPr>
                        <a:t> (size x number)</a:t>
                      </a:r>
                      <a:endParaRPr kumimoji="1" lang="ja-JP" altLang="en-US" sz="1800" b="1" dirty="0">
                        <a:latin typeface="+mn-lt"/>
                      </a:endParaRPr>
                    </a:p>
                  </a:txBody>
                  <a:tcPr marT="45700" marB="45700"/>
                </a:tc>
                <a:tc>
                  <a:txBody>
                    <a:bodyPr/>
                    <a:lstStyle/>
                    <a:p>
                      <a:pPr algn="ctr"/>
                      <a:r>
                        <a:rPr kumimoji="1" lang="en-US" altLang="ja-JP" sz="1800" b="1" dirty="0">
                          <a:latin typeface="+mn-lt"/>
                        </a:rPr>
                        <a:t>8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2048</a:t>
                      </a:r>
                      <a:endParaRPr kumimoji="1" lang="ja-JP" altLang="en-US" sz="1800" b="1" dirty="0">
                        <a:latin typeface="+mn-lt"/>
                      </a:endParaRPr>
                    </a:p>
                  </a:txBody>
                  <a:tcPr marT="45700" marB="45700"/>
                </a:tc>
                <a:tc>
                  <a:txBody>
                    <a:bodyPr/>
                    <a:lstStyle/>
                    <a:p>
                      <a:pPr algn="ctr"/>
                      <a:r>
                        <a:rPr kumimoji="1" lang="en-US" altLang="ja-JP" sz="1800" b="1" dirty="0">
                          <a:latin typeface="+mn-lt"/>
                        </a:rPr>
                        <a:t>20 </a:t>
                      </a:r>
                      <a:r>
                        <a:rPr kumimoji="1" lang="en-US" altLang="ja-JP" sz="1800" b="1" dirty="0" err="1">
                          <a:latin typeface="+mn-lt"/>
                        </a:rPr>
                        <a:t>inch</a:t>
                      </a:r>
                      <a:r>
                        <a:rPr kumimoji="1" lang="en-US" altLang="ja-JP" sz="1800" b="1" dirty="0" err="1">
                          <a:latin typeface="Symbol" panose="05050102010706020507" pitchFamily="18" charset="2"/>
                        </a:rPr>
                        <a:t>F</a:t>
                      </a:r>
                      <a:r>
                        <a:rPr kumimoji="1" lang="en-US" altLang="ja-JP" sz="1800" b="1" dirty="0">
                          <a:latin typeface="+mn-lt"/>
                        </a:rPr>
                        <a:t> x 1000</a:t>
                      </a:r>
                      <a:endParaRPr kumimoji="1" lang="ja-JP" altLang="en-US" sz="1800" b="1" dirty="0">
                        <a:latin typeface="+mn-lt"/>
                      </a:endParaRPr>
                    </a:p>
                  </a:txBody>
                  <a:tcPr marT="45700" marB="45700"/>
                </a:tc>
                <a:extLst>
                  <a:ext uri="{0D108BD9-81ED-4DB2-BD59-A6C34878D82A}">
                    <a16:rowId xmlns:a16="http://schemas.microsoft.com/office/drawing/2014/main" val="3000457964"/>
                  </a:ext>
                </a:extLst>
              </a:tr>
            </a:tbl>
          </a:graphicData>
        </a:graphic>
      </p:graphicFrame>
      <p:sp>
        <p:nvSpPr>
          <p:cNvPr id="6" name="スライド番号プレースホルダー 1">
            <a:extLst>
              <a:ext uri="{FF2B5EF4-FFF2-40B4-BE49-F238E27FC236}">
                <a16:creationId xmlns:a16="http://schemas.microsoft.com/office/drawing/2014/main" id="{13B87411-AE6B-4915-9B14-0BDD83E06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112328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8179" name="Picture 7" descr="「DEC pdp-11/60 画像」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2113" y="3425825"/>
            <a:ext cx="31496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8" name="テキスト ボックス 1"/>
          <p:cNvSpPr txBox="1">
            <a:spLocks noChangeArrowheads="1"/>
          </p:cNvSpPr>
          <p:nvPr/>
        </p:nvSpPr>
        <p:spPr bwMode="auto">
          <a:xfrm>
            <a:off x="-36513" y="608013"/>
            <a:ext cx="53736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The </a:t>
            </a:r>
            <a:r>
              <a:rPr lang="en-US" altLang="ja-JP" sz="2000" b="1" dirty="0">
                <a:solidFill>
                  <a:srgbClr val="FF0000"/>
                </a:solidFill>
                <a:latin typeface="+mn-lt"/>
              </a:rPr>
              <a:t>tank </a:t>
            </a:r>
            <a:r>
              <a:rPr lang="en-US" altLang="ja-JP" sz="2000" b="1" dirty="0">
                <a:latin typeface="+mn-lt"/>
              </a:rPr>
              <a:t>including PMT support structure was designed and constructed by Mitsui Engineering</a:t>
            </a:r>
            <a:br>
              <a:rPr lang="en-US" altLang="ja-JP" sz="2000" b="1" dirty="0">
                <a:latin typeface="+mn-lt"/>
              </a:rPr>
            </a:br>
            <a:r>
              <a:rPr lang="en-US" altLang="ja-JP" sz="2000" b="1" dirty="0">
                <a:latin typeface="+mn-lt"/>
              </a:rPr>
              <a:t>and Shipbuilding </a:t>
            </a:r>
            <a:r>
              <a:rPr lang="en-US" altLang="ja-JP" sz="2000" b="1" dirty="0" err="1">
                <a:latin typeface="+mn-lt"/>
              </a:rPr>
              <a:t>Co.,Ltd</a:t>
            </a:r>
            <a:r>
              <a:rPr lang="en-US" altLang="ja-JP" sz="2000" b="1" dirty="0">
                <a:latin typeface="+mn-lt"/>
              </a:rPr>
              <a:t>.</a:t>
            </a:r>
            <a:br>
              <a:rPr lang="en-US" altLang="ja-JP" sz="2000" b="1" dirty="0">
                <a:latin typeface="+mn-lt"/>
              </a:rPr>
            </a:br>
            <a:r>
              <a:rPr lang="en-US" altLang="ja-JP" sz="2000" b="1" dirty="0">
                <a:latin typeface="+mn-lt"/>
              </a:rPr>
              <a:t>The company also designed</a:t>
            </a:r>
            <a:br>
              <a:rPr lang="en-US" altLang="ja-JP" sz="2000" b="1" dirty="0">
                <a:latin typeface="+mn-lt"/>
              </a:rPr>
            </a:br>
            <a:r>
              <a:rPr lang="en-US" altLang="ja-JP" sz="2000" b="1" dirty="0">
                <a:latin typeface="+mn-lt"/>
              </a:rPr>
              <a:t>structure of the JADE lead glass counter. The group had enough experience of communication</a:t>
            </a:r>
            <a:br>
              <a:rPr lang="en-US" altLang="ja-JP" sz="2000" b="1" dirty="0">
                <a:latin typeface="+mn-lt"/>
              </a:rPr>
            </a:br>
            <a:r>
              <a:rPr lang="en-US" altLang="ja-JP" sz="2000" b="1" dirty="0">
                <a:latin typeface="+mn-lt"/>
              </a:rPr>
              <a:t>with the company. </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DEC PDP 11/60 was used as </a:t>
            </a:r>
            <a:r>
              <a:rPr lang="en-US" altLang="ja-JP" sz="2000" b="1" dirty="0">
                <a:solidFill>
                  <a:srgbClr val="FF0000"/>
                </a:solidFill>
                <a:latin typeface="+mn-lt"/>
              </a:rPr>
              <a:t>on-line data-taking computer</a:t>
            </a:r>
            <a:r>
              <a:rPr lang="en-US" altLang="ja-JP" sz="2000" b="1" dirty="0">
                <a:latin typeface="+mn-lt"/>
              </a:rPr>
              <a:t>. The group asked how to use it to a JADE member since PDP 11 series was used in JADE.</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a:latin typeface="+mn-lt"/>
              </a:rPr>
              <a:t>For </a:t>
            </a:r>
            <a:r>
              <a:rPr lang="en-US" altLang="ja-JP" sz="2000" b="1" dirty="0">
                <a:solidFill>
                  <a:srgbClr val="FF0000"/>
                </a:solidFill>
                <a:latin typeface="+mn-lt"/>
              </a:rPr>
              <a:t>readout electronics</a:t>
            </a:r>
            <a:r>
              <a:rPr lang="en-US" altLang="ja-JP" sz="2000" b="1" dirty="0">
                <a:latin typeface="+mn-lt"/>
              </a:rPr>
              <a:t>, </a:t>
            </a:r>
            <a:r>
              <a:rPr lang="en-US" altLang="ja-JP" sz="2000" b="1" dirty="0">
                <a:solidFill>
                  <a:srgbClr val="FF0000"/>
                </a:solidFill>
                <a:latin typeface="+mn-lt"/>
              </a:rPr>
              <a:t>high voltage power supplies and distributors</a:t>
            </a:r>
            <a:r>
              <a:rPr lang="en-US" altLang="ja-JP" sz="2000" b="1" dirty="0">
                <a:latin typeface="+mn-lt"/>
              </a:rPr>
              <a:t>,  ready-made electronics were purchased. For some of the component, second-hand modules were used.</a:t>
            </a:r>
          </a:p>
          <a:p>
            <a:pPr marL="342900" indent="-342900">
              <a:spcBef>
                <a:spcPct val="0"/>
              </a:spcBef>
              <a:buFont typeface="Wingdings" panose="05000000000000000000" pitchFamily="2" charset="2"/>
              <a:buChar char="l"/>
              <a:defRPr/>
            </a:pPr>
            <a:endParaRPr lang="en-US" altLang="ja-JP" sz="2000" b="1" dirty="0">
              <a:latin typeface="+mn-lt"/>
            </a:endParaRPr>
          </a:p>
        </p:txBody>
      </p:sp>
      <p:pic>
        <p:nvPicPr>
          <p:cNvPr id="17818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6938" y="819150"/>
            <a:ext cx="4267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516563" y="6354763"/>
            <a:ext cx="2070100" cy="400050"/>
          </a:xfrm>
          <a:prstGeom prst="rect">
            <a:avLst/>
          </a:prstGeom>
          <a:noFill/>
        </p:spPr>
        <p:txBody>
          <a:bodyPr>
            <a:spAutoFit/>
          </a:bodyPr>
          <a:lstStyle/>
          <a:p>
            <a:pPr>
              <a:defRPr/>
            </a:pPr>
            <a:r>
              <a:rPr lang="en-US" altLang="ja-JP" b="1" dirty="0">
                <a:latin typeface="+mn-lt"/>
              </a:rPr>
              <a:t>DEC PDP 11/60</a:t>
            </a:r>
            <a:endParaRPr lang="ja-JP" altLang="en-US" b="1" dirty="0">
              <a:latin typeface="+mn-lt"/>
            </a:endParaRPr>
          </a:p>
        </p:txBody>
      </p:sp>
      <p:sp>
        <p:nvSpPr>
          <p:cNvPr id="8" name="スライド番号プレースホルダー 1">
            <a:extLst>
              <a:ext uri="{FF2B5EF4-FFF2-40B4-BE49-F238E27FC236}">
                <a16:creationId xmlns:a16="http://schemas.microsoft.com/office/drawing/2014/main" id="{3E667BFD-FDAE-4899-BC67-27654A6372F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080773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AutoShape 2" descr="「facom M190 画像」の画像検索結果"/>
          <p:cNvSpPr>
            <a:spLocks noChangeAspect="1" noChangeArrowheads="1"/>
          </p:cNvSpPr>
          <p:nvPr/>
        </p:nvSpPr>
        <p:spPr bwMode="auto">
          <a:xfrm>
            <a:off x="155575" y="-579438"/>
            <a:ext cx="876300"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pic>
        <p:nvPicPr>
          <p:cNvPr id="17920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413" y="841375"/>
            <a:ext cx="30146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テキスト ボックス 1"/>
          <p:cNvSpPr txBox="1">
            <a:spLocks noChangeArrowheads="1"/>
          </p:cNvSpPr>
          <p:nvPr/>
        </p:nvSpPr>
        <p:spPr bwMode="auto">
          <a:xfrm>
            <a:off x="155575" y="654050"/>
            <a:ext cx="89614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off-line analysis computer</a:t>
            </a:r>
            <a:r>
              <a:rPr lang="en-US" altLang="ja-JP" sz="2000" b="1">
                <a:cs typeface="Arial" panose="020B0604020202020204" pitchFamily="34" charset="0"/>
              </a:rPr>
              <a:t>, an IBM-type</a:t>
            </a:r>
            <a:br>
              <a:rPr lang="en-US" altLang="ja-JP" sz="2000" b="1">
                <a:cs typeface="Arial" panose="020B0604020202020204" pitchFamily="34" charset="0"/>
              </a:rPr>
            </a:br>
            <a:r>
              <a:rPr lang="en-US" altLang="ja-JP" sz="2000" b="1">
                <a:cs typeface="Arial" panose="020B0604020202020204" pitchFamily="34" charset="0"/>
              </a:rPr>
              <a:t>mainframe computer, FACOM M-190 for</a:t>
            </a:r>
            <a:br>
              <a:rPr lang="en-US" altLang="ja-JP" sz="2000" b="1">
                <a:cs typeface="Arial" panose="020B0604020202020204" pitchFamily="34" charset="0"/>
              </a:rPr>
            </a:br>
            <a:r>
              <a:rPr lang="en-US" altLang="ja-JP" sz="2000" b="1">
                <a:cs typeface="Arial" panose="020B0604020202020204" pitchFamily="34" charset="0"/>
              </a:rPr>
              <a:t>JADE experiment was used without any</a:t>
            </a:r>
            <a:br>
              <a:rPr lang="en-US" altLang="ja-JP" sz="2000" b="1">
                <a:cs typeface="Arial" panose="020B0604020202020204" pitchFamily="34" charset="0"/>
              </a:rPr>
            </a:br>
            <a:r>
              <a:rPr lang="en-US" altLang="ja-JP" sz="2000" b="1">
                <a:cs typeface="Arial" panose="020B0604020202020204" pitchFamily="34" charset="0"/>
              </a:rPr>
              <a:t>charge. Kamiokande members were just</a:t>
            </a:r>
            <a:br>
              <a:rPr lang="en-US" altLang="ja-JP" sz="2000" b="1">
                <a:cs typeface="Arial" panose="020B0604020202020204" pitchFamily="34" charset="0"/>
              </a:rPr>
            </a:br>
            <a:r>
              <a:rPr lang="en-US" altLang="ja-JP" sz="2000" b="1">
                <a:cs typeface="Arial" panose="020B0604020202020204" pitchFamily="34" charset="0"/>
              </a:rPr>
              <a:t>USERS of the computer, and did not care</a:t>
            </a:r>
            <a:br>
              <a:rPr lang="en-US" altLang="ja-JP" sz="2000" b="1">
                <a:cs typeface="Arial" panose="020B0604020202020204" pitchFamily="34" charset="0"/>
              </a:rPr>
            </a:br>
            <a:r>
              <a:rPr lang="en-US" altLang="ja-JP" sz="2000" b="1">
                <a:cs typeface="Arial" panose="020B0604020202020204" pitchFamily="34" charset="0"/>
              </a:rPr>
              <a:t>any maintenance and management.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 the analysis computer, all </a:t>
            </a:r>
            <a:r>
              <a:rPr lang="en-US" altLang="ja-JP" sz="2000" b="1">
                <a:solidFill>
                  <a:srgbClr val="FF0000"/>
                </a:solidFill>
                <a:cs typeface="Arial" panose="020B0604020202020204" pitchFamily="34" charset="0"/>
              </a:rPr>
              <a:t>utility software</a:t>
            </a:r>
            <a:br>
              <a:rPr lang="en-US" altLang="ja-JP" sz="2000" b="1">
                <a:cs typeface="Arial" panose="020B0604020202020204" pitchFamily="34" charset="0"/>
              </a:rPr>
            </a:br>
            <a:r>
              <a:rPr lang="en-US" altLang="ja-JP" sz="2000" b="1">
                <a:cs typeface="Arial" panose="020B0604020202020204" pitchFamily="34" charset="0"/>
              </a:rPr>
              <a:t>for JADE experiment were used. They</a:t>
            </a:r>
            <a:br>
              <a:rPr lang="en-US" altLang="ja-JP" sz="2000" b="1">
                <a:cs typeface="Arial" panose="020B0604020202020204" pitchFamily="34" charset="0"/>
              </a:rPr>
            </a:br>
            <a:r>
              <a:rPr lang="en-US" altLang="ja-JP" sz="2000" b="1">
                <a:cs typeface="Arial" panose="020B0604020202020204" pitchFamily="34" charset="0"/>
              </a:rPr>
              <a:t>include data structure or event display.</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For </a:t>
            </a:r>
            <a:r>
              <a:rPr lang="en-US" altLang="ja-JP" sz="2000" b="1">
                <a:solidFill>
                  <a:srgbClr val="FF0000"/>
                </a:solidFill>
                <a:cs typeface="Arial" panose="020B0604020202020204" pitchFamily="34" charset="0"/>
              </a:rPr>
              <a:t>Monte Carlo simulation </a:t>
            </a:r>
            <a:r>
              <a:rPr lang="en-US" altLang="ja-JP" sz="2000" b="1">
                <a:cs typeface="Arial" panose="020B0604020202020204" pitchFamily="34" charset="0"/>
              </a:rPr>
              <a:t>program, lead</a:t>
            </a:r>
            <a:br>
              <a:rPr lang="en-US" altLang="ja-JP" sz="2000" b="1">
                <a:cs typeface="Arial" panose="020B0604020202020204" pitchFamily="34" charset="0"/>
              </a:rPr>
            </a:br>
            <a:r>
              <a:rPr lang="en-US" altLang="ja-JP" sz="2000" b="1">
                <a:cs typeface="Arial" panose="020B0604020202020204" pitchFamily="34" charset="0"/>
              </a:rPr>
              <a:t>glasses were replaced with water, and only</a:t>
            </a:r>
            <a:br>
              <a:rPr lang="en-US" altLang="ja-JP" sz="2000" b="1">
                <a:cs typeface="Arial" panose="020B0604020202020204" pitchFamily="34" charset="0"/>
              </a:rPr>
            </a:br>
            <a:r>
              <a:rPr lang="en-US" altLang="ja-JP" sz="2000" b="1">
                <a:cs typeface="Arial" panose="020B0604020202020204" pitchFamily="34" charset="0"/>
              </a:rPr>
              <a:t>geometry was changed.</a:t>
            </a:r>
          </a:p>
        </p:txBody>
      </p:sp>
      <p:sp>
        <p:nvSpPr>
          <p:cNvPr id="179205"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Use property of JADE experiment !</a:t>
            </a:r>
            <a:endParaRPr lang="en-US" altLang="ja-JP" sz="2800" b="1" u="sng">
              <a:solidFill>
                <a:srgbClr val="0A0AD4"/>
              </a:solidFill>
              <a:latin typeface="Symbol" panose="05050102010706020507" pitchFamily="18" charset="2"/>
            </a:endParaRPr>
          </a:p>
        </p:txBody>
      </p:sp>
      <p:sp>
        <p:nvSpPr>
          <p:cNvPr id="179206" name="テキスト ボックス 1"/>
          <p:cNvSpPr txBox="1">
            <a:spLocks noChangeArrowheads="1"/>
          </p:cNvSpPr>
          <p:nvPr/>
        </p:nvSpPr>
        <p:spPr bwMode="auto">
          <a:xfrm>
            <a:off x="746125" y="5229225"/>
            <a:ext cx="8012113" cy="1323975"/>
          </a:xfrm>
          <a:prstGeom prst="rect">
            <a:avLst/>
          </a:prstGeom>
          <a:solidFill>
            <a:srgbClr val="E5E5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To summarize, Kamiokande borrow (or steal) almost everything</a:t>
            </a:r>
            <a:br>
              <a:rPr lang="en-US" altLang="ja-JP" sz="2000" b="1">
                <a:cs typeface="Arial" panose="020B0604020202020204" pitchFamily="34" charset="0"/>
              </a:rPr>
            </a:br>
            <a:r>
              <a:rPr lang="en-US" altLang="ja-JP" sz="2000" b="1">
                <a:cs typeface="Arial" panose="020B0604020202020204" pitchFamily="34" charset="0"/>
              </a:rPr>
              <a:t>from JADE experiment. In that sense, Kamiokande is </a:t>
            </a:r>
            <a:r>
              <a:rPr lang="en-US" altLang="ja-JP" sz="2000" b="1">
                <a:solidFill>
                  <a:srgbClr val="FF0000"/>
                </a:solidFill>
                <a:cs typeface="Arial" panose="020B0604020202020204" pitchFamily="34" charset="0"/>
              </a:rPr>
              <a:t>(JADE)' </a:t>
            </a:r>
            <a:r>
              <a:rPr lang="en-US" altLang="ja-JP" sz="2000" b="1">
                <a:cs typeface="Arial" panose="020B0604020202020204" pitchFamily="34" charset="0"/>
              </a:rPr>
              <a:t>at</a:t>
            </a:r>
            <a:br>
              <a:rPr lang="en-US" altLang="ja-JP" sz="2000" b="1">
                <a:cs typeface="Arial" panose="020B0604020202020204" pitchFamily="34" charset="0"/>
              </a:rPr>
            </a:br>
            <a:r>
              <a:rPr lang="en-US" altLang="ja-JP" sz="2000" b="1">
                <a:cs typeface="Arial" panose="020B0604020202020204" pitchFamily="34" charset="0"/>
              </a:rPr>
              <a:t>the first stage.  That is one reason why Kamiokande started with small manpower and small budget.</a:t>
            </a:r>
          </a:p>
        </p:txBody>
      </p:sp>
      <p:sp>
        <p:nvSpPr>
          <p:cNvPr id="7" name="スライド番号プレースホルダー 1">
            <a:extLst>
              <a:ext uri="{FF2B5EF4-FFF2-40B4-BE49-F238E27FC236}">
                <a16:creationId xmlns:a16="http://schemas.microsoft.com/office/drawing/2014/main" id="{6B5A60A1-C9A5-47BE-9315-1E64326FEC8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287268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3"/>
          <p:cNvSpPr txBox="1">
            <a:spLocks noChangeArrowheads="1"/>
          </p:cNvSpPr>
          <p:nvPr/>
        </p:nvSpPr>
        <p:spPr bwMode="auto">
          <a:xfrm>
            <a:off x="0" y="23813"/>
            <a:ext cx="9144000" cy="9541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What we can learn from the </a:t>
            </a:r>
            <a:r>
              <a:rPr lang="en-US" altLang="ja-JP" sz="2800" b="1" u="sng" dirty="0" err="1">
                <a:solidFill>
                  <a:srgbClr val="0A0AD4"/>
                </a:solidFill>
              </a:rPr>
              <a:t>Kamiokande</a:t>
            </a:r>
            <a:r>
              <a:rPr lang="en-US" altLang="ja-JP" sz="2800" b="1" u="sng" dirty="0">
                <a:solidFill>
                  <a:srgbClr val="0A0AD4"/>
                </a:solidFill>
              </a:rPr>
              <a:t> experience?</a:t>
            </a:r>
            <a:endParaRPr lang="en-US" altLang="ja-JP" sz="2800" b="1" u="sng" dirty="0">
              <a:solidFill>
                <a:srgbClr val="0A0AD4"/>
              </a:solidFill>
              <a:latin typeface="Symbol" panose="05050102010706020507" pitchFamily="18" charset="2"/>
            </a:endParaRPr>
          </a:p>
        </p:txBody>
      </p:sp>
      <p:sp>
        <p:nvSpPr>
          <p:cNvPr id="180227" name="テキスト ボックス 2"/>
          <p:cNvSpPr txBox="1">
            <a:spLocks noChangeArrowheads="1"/>
          </p:cNvSpPr>
          <p:nvPr/>
        </p:nvSpPr>
        <p:spPr bwMode="auto">
          <a:xfrm>
            <a:off x="115888" y="1113677"/>
            <a:ext cx="886660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cs typeface="Arial" panose="020B0604020202020204" pitchFamily="34" charset="0"/>
              </a:rPr>
              <a:t>Vietnamese high energy experimental groups/physicists will join</a:t>
            </a:r>
            <a:br>
              <a:rPr lang="en-US" altLang="ja-JP" sz="2000" b="1" dirty="0">
                <a:cs typeface="Arial" panose="020B0604020202020204" pitchFamily="34" charset="0"/>
              </a:rPr>
            </a:br>
            <a:r>
              <a:rPr lang="en-US" altLang="ja-JP" sz="2000" b="1" dirty="0">
                <a:cs typeface="Arial" panose="020B0604020202020204" pitchFamily="34" charset="0"/>
              </a:rPr>
              <a:t>(or already joined) a large international collaboration.</a:t>
            </a:r>
            <a:br>
              <a:rPr lang="en-US" altLang="ja-JP" sz="2000" b="1" dirty="0">
                <a:cs typeface="Arial" panose="020B0604020202020204" pitchFamily="34" charset="0"/>
              </a:rPr>
            </a:br>
            <a:r>
              <a:rPr lang="en-US" altLang="ja-JP" sz="2000" b="1" dirty="0">
                <a:cs typeface="Arial" panose="020B0604020202020204" pitchFamily="34" charset="0"/>
              </a:rPr>
              <a:t>Keep in mind following…….</a:t>
            </a:r>
          </a:p>
        </p:txBody>
      </p:sp>
      <p:sp>
        <p:nvSpPr>
          <p:cNvPr id="5" name="テキスト ボックス 2"/>
          <p:cNvSpPr txBox="1">
            <a:spLocks noChangeArrowheads="1"/>
          </p:cNvSpPr>
          <p:nvPr/>
        </p:nvSpPr>
        <p:spPr bwMode="auto">
          <a:xfrm>
            <a:off x="444500" y="2409077"/>
            <a:ext cx="8145463" cy="1630363"/>
          </a:xfrm>
          <a:prstGeom prst="rect">
            <a:avLst/>
          </a:prstGeom>
          <a:solidFill>
            <a:srgbClr val="F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For critical and high-technology components of the detector, </a:t>
            </a:r>
            <a:br>
              <a:rPr lang="en-US" altLang="ja-JP" sz="2000" b="1">
                <a:cs typeface="Arial" panose="020B0604020202020204" pitchFamily="34" charset="0"/>
              </a:rPr>
            </a:br>
            <a:r>
              <a:rPr lang="en-US" altLang="ja-JP" sz="2000" b="1">
                <a:cs typeface="Arial" panose="020B0604020202020204" pitchFamily="34" charset="0"/>
              </a:rPr>
              <a:t>purchase your own national products.</a:t>
            </a:r>
            <a:br>
              <a:rPr lang="en-US" altLang="ja-JP" sz="2000" b="1">
                <a:cs typeface="Arial" panose="020B0604020202020204" pitchFamily="34" charset="0"/>
              </a:rPr>
            </a:br>
            <a:r>
              <a:rPr lang="en-US" altLang="ja-JP" sz="2000" b="1">
                <a:cs typeface="Arial" panose="020B0604020202020204" pitchFamily="34" charset="0"/>
              </a:rPr>
              <a:t>It would contribute to technology upgrade of your national companies, and would be the "first step" of your future experiments.</a:t>
            </a:r>
          </a:p>
        </p:txBody>
      </p:sp>
      <p:sp>
        <p:nvSpPr>
          <p:cNvPr id="6" name="テキスト ボックス 2"/>
          <p:cNvSpPr txBox="1">
            <a:spLocks noChangeArrowheads="1"/>
          </p:cNvSpPr>
          <p:nvPr/>
        </p:nvSpPr>
        <p:spPr bwMode="auto">
          <a:xfrm>
            <a:off x="476250" y="4490290"/>
            <a:ext cx="8145463" cy="1323975"/>
          </a:xfrm>
          <a:prstGeom prst="rect">
            <a:avLst/>
          </a:prstGeom>
          <a:solidFill>
            <a:srgbClr val="C6E6A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You should consider to imitate a detector component and start</a:t>
            </a:r>
            <a:br>
              <a:rPr lang="en-US" altLang="ja-JP" sz="2000" b="1">
                <a:cs typeface="Arial" panose="020B0604020202020204" pitchFamily="34" charset="0"/>
              </a:rPr>
            </a:br>
            <a:r>
              <a:rPr lang="en-US" altLang="ja-JP" sz="2000" b="1">
                <a:cs typeface="Arial" panose="020B0604020202020204" pitchFamily="34" charset="0"/>
              </a:rPr>
              <a:t>your own experiment in your own country. You can borrow (or steal) every property/experience/technology/software/hardware/ manpower from your international collaboration.</a:t>
            </a:r>
          </a:p>
        </p:txBody>
      </p:sp>
      <p:sp>
        <p:nvSpPr>
          <p:cNvPr id="7" name="スライド番号プレースホルダー 1">
            <a:extLst>
              <a:ext uri="{FF2B5EF4-FFF2-40B4-BE49-F238E27FC236}">
                <a16:creationId xmlns:a16="http://schemas.microsoft.com/office/drawing/2014/main" id="{8F7D7F90-AD2D-421A-803E-934836AAFD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51288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231775" y="2562225"/>
            <a:ext cx="8704263" cy="1541463"/>
          </a:xfrm>
        </p:spPr>
        <p:txBody>
          <a:bodyPr/>
          <a:lstStyle/>
          <a:p>
            <a:pPr algn="ctr" eaLnBrk="1" hangingPunct="1">
              <a:buFontTx/>
              <a:buNone/>
            </a:pPr>
            <a:r>
              <a:rPr lang="en-US" altLang="ja-JP" sz="6000" b="1">
                <a:solidFill>
                  <a:srgbClr val="F10341"/>
                </a:solidFill>
              </a:rPr>
              <a:t>Thank you !</a:t>
            </a:r>
          </a:p>
        </p:txBody>
      </p:sp>
      <p:sp>
        <p:nvSpPr>
          <p:cNvPr id="3" name="スライド番号プレースホルダー 1">
            <a:extLst>
              <a:ext uri="{FF2B5EF4-FFF2-40B4-BE49-F238E27FC236}">
                <a16:creationId xmlns:a16="http://schemas.microsoft.com/office/drawing/2014/main" id="{23F5CE95-D7F2-4215-903C-6C8F41DB911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4974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グループ化 60"/>
          <p:cNvGrpSpPr>
            <a:grpSpLocks/>
          </p:cNvGrpSpPr>
          <p:nvPr/>
        </p:nvGrpSpPr>
        <p:grpSpPr bwMode="auto">
          <a:xfrm>
            <a:off x="6057900" y="3608388"/>
            <a:ext cx="2282825" cy="3113087"/>
            <a:chOff x="8147550" y="520253"/>
            <a:chExt cx="2282825" cy="3113087"/>
          </a:xfrm>
        </p:grpSpPr>
        <p:sp>
          <p:nvSpPr>
            <p:cNvPr id="63"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4" name="object 53"/>
            <p:cNvSpPr/>
            <p:nvPr/>
          </p:nvSpPr>
          <p:spPr bwMode="auto">
            <a:xfrm>
              <a:off x="8199938" y="548828"/>
              <a:ext cx="2179637" cy="3013075"/>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5" name="object 54"/>
            <p:cNvSpPr/>
            <p:nvPr/>
          </p:nvSpPr>
          <p:spPr bwMode="auto">
            <a:xfrm>
              <a:off x="8199938" y="1050478"/>
              <a:ext cx="2179637" cy="503237"/>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6" name="object 55"/>
            <p:cNvSpPr/>
            <p:nvPr/>
          </p:nvSpPr>
          <p:spPr bwMode="auto">
            <a:xfrm>
              <a:off x="8199938" y="548828"/>
              <a:ext cx="2179637" cy="301307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sp>
        <p:nvSpPr>
          <p:cNvPr id="60" name="正方形/長方形 59"/>
          <p:cNvSpPr/>
          <p:nvPr/>
        </p:nvSpPr>
        <p:spPr>
          <a:xfrm>
            <a:off x="101600" y="3697288"/>
            <a:ext cx="5730875" cy="1447800"/>
          </a:xfrm>
          <a:prstGeom prst="rect">
            <a:avLst/>
          </a:prstGeom>
          <a:solidFill>
            <a:srgbClr val="D6ED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正方形/長方形 2"/>
          <p:cNvSpPr/>
          <p:nvPr/>
        </p:nvSpPr>
        <p:spPr>
          <a:xfrm>
            <a:off x="85725" y="938213"/>
            <a:ext cx="5732463" cy="2349500"/>
          </a:xfrm>
          <a:prstGeom prst="rect">
            <a:avLst/>
          </a:prstGeom>
          <a:solidFill>
            <a:srgbClr val="FF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テキスト ボックス 102"/>
          <p:cNvSpPr txBox="1"/>
          <p:nvPr/>
        </p:nvSpPr>
        <p:spPr>
          <a:xfrm>
            <a:off x="90488" y="46038"/>
            <a:ext cx="5586412" cy="892175"/>
          </a:xfrm>
          <a:prstGeom prst="rect">
            <a:avLst/>
          </a:prstGeom>
          <a:noFill/>
        </p:spPr>
        <p:txBody>
          <a:bodyPr>
            <a:spAutoFit/>
          </a:bodyPr>
          <a:lstStyle/>
          <a:p>
            <a:pPr algn="ctr">
              <a:defRPr/>
            </a:pPr>
            <a:r>
              <a:rPr lang="en-US" altLang="ja-JP" sz="2600" b="1" u="sng" dirty="0">
                <a:solidFill>
                  <a:srgbClr val="0A0AD4"/>
                </a:solidFill>
                <a:latin typeface="+mn-lt"/>
              </a:rPr>
              <a:t>Nucleon decay and</a:t>
            </a:r>
            <a:br>
              <a:rPr lang="en-US" altLang="ja-JP" sz="2600" b="1" u="sng" dirty="0">
                <a:solidFill>
                  <a:srgbClr val="0A0AD4"/>
                </a:solidFill>
                <a:latin typeface="+mn-lt"/>
              </a:rPr>
            </a:br>
            <a:r>
              <a:rPr lang="en-US" altLang="ja-JP" sz="2600" b="1" u="sng" dirty="0">
                <a:solidFill>
                  <a:srgbClr val="0A0AD4"/>
                </a:solidFill>
                <a:latin typeface="+mn-lt"/>
              </a:rPr>
              <a:t>atmospheric neutrino background</a:t>
            </a:r>
            <a:endParaRPr lang="ja-JP" altLang="en-US" sz="2600" b="1" u="sng" dirty="0">
              <a:solidFill>
                <a:srgbClr val="0A0AD4"/>
              </a:solidFill>
              <a:latin typeface="+mn-lt"/>
            </a:endParaRPr>
          </a:p>
        </p:txBody>
      </p:sp>
      <p:cxnSp>
        <p:nvCxnSpPr>
          <p:cNvPr id="153" name="直線矢印コネクタ 152"/>
          <p:cNvCxnSpPr/>
          <p:nvPr/>
        </p:nvCxnSpPr>
        <p:spPr bwMode="auto">
          <a:xfrm flipH="1">
            <a:off x="7624763" y="4770438"/>
            <a:ext cx="1430337" cy="449262"/>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6" name="直線矢印コネクタ 155"/>
          <p:cNvCxnSpPr/>
          <p:nvPr/>
        </p:nvCxnSpPr>
        <p:spPr bwMode="auto">
          <a:xfrm flipH="1">
            <a:off x="7283450" y="5214938"/>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p:cNvCxnSpPr/>
          <p:nvPr/>
        </p:nvCxnSpPr>
        <p:spPr bwMode="auto">
          <a:xfrm flipH="1" flipV="1">
            <a:off x="7181850" y="4927600"/>
            <a:ext cx="404813" cy="28416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9" name="楕円 148"/>
          <p:cNvSpPr/>
          <p:nvPr/>
        </p:nvSpPr>
        <p:spPr bwMode="auto">
          <a:xfrm rot="18395033">
            <a:off x="6325393" y="4504532"/>
            <a:ext cx="1033463"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50" name="直線コネクタ 149"/>
          <p:cNvCxnSpPr>
            <a:stCxn id="149" idx="2"/>
          </p:cNvCxnSpPr>
          <p:nvPr/>
        </p:nvCxnSpPr>
        <p:spPr bwMode="auto">
          <a:xfrm>
            <a:off x="6534150" y="5065713"/>
            <a:ext cx="1098550" cy="15716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a:stCxn id="149" idx="6"/>
          </p:cNvCxnSpPr>
          <p:nvPr/>
        </p:nvCxnSpPr>
        <p:spPr bwMode="auto">
          <a:xfrm>
            <a:off x="7150100" y="4235450"/>
            <a:ext cx="482600" cy="1001713"/>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nvGrpSpPr>
          <p:cNvPr id="39948" name="グループ化 143"/>
          <p:cNvGrpSpPr>
            <a:grpSpLocks/>
          </p:cNvGrpSpPr>
          <p:nvPr/>
        </p:nvGrpSpPr>
        <p:grpSpPr bwMode="auto">
          <a:xfrm rot="-8097859">
            <a:off x="7029450" y="5065713"/>
            <a:ext cx="731838" cy="830262"/>
            <a:chOff x="7198519" y="3414924"/>
            <a:chExt cx="731202" cy="830274"/>
          </a:xfrm>
        </p:grpSpPr>
        <p:sp>
          <p:nvSpPr>
            <p:cNvPr id="141" name="楕円 140"/>
            <p:cNvSpPr/>
            <p:nvPr/>
          </p:nvSpPr>
          <p:spPr>
            <a:xfrm>
              <a:off x="7198886" y="3414242"/>
              <a:ext cx="731201" cy="206378"/>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45" name="直線コネクタ 144"/>
            <p:cNvCxnSpPr/>
            <p:nvPr/>
          </p:nvCxnSpPr>
          <p:spPr>
            <a:xfrm rot="19800000" flipH="1">
              <a:off x="7375151" y="3456447"/>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rot="1800000">
              <a:off x="7746384" y="3453971"/>
              <a:ext cx="0" cy="78899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grpSp>
        <p:nvGrpSpPr>
          <p:cNvPr id="39949" name="グループ化 3"/>
          <p:cNvGrpSpPr>
            <a:grpSpLocks/>
          </p:cNvGrpSpPr>
          <p:nvPr/>
        </p:nvGrpSpPr>
        <p:grpSpPr bwMode="auto">
          <a:xfrm>
            <a:off x="6057900" y="368300"/>
            <a:ext cx="2282825" cy="3113088"/>
            <a:chOff x="8147550" y="520253"/>
            <a:chExt cx="2282825" cy="3113087"/>
          </a:xfrm>
        </p:grpSpPr>
        <p:sp>
          <p:nvSpPr>
            <p:cNvPr id="167" name="object 52"/>
            <p:cNvSpPr/>
            <p:nvPr/>
          </p:nvSpPr>
          <p:spPr bwMode="auto">
            <a:xfrm>
              <a:off x="8147550" y="520253"/>
              <a:ext cx="2282825" cy="3113087"/>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8" name="object 53"/>
            <p:cNvSpPr/>
            <p:nvPr/>
          </p:nvSpPr>
          <p:spPr bwMode="auto">
            <a:xfrm>
              <a:off x="8199938" y="548828"/>
              <a:ext cx="2179637" cy="3013074"/>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69" name="object 54"/>
            <p:cNvSpPr/>
            <p:nvPr/>
          </p:nvSpPr>
          <p:spPr bwMode="auto">
            <a:xfrm>
              <a:off x="8199938" y="1050478"/>
              <a:ext cx="2179637" cy="503238"/>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70" name="object 55"/>
            <p:cNvSpPr/>
            <p:nvPr/>
          </p:nvSpPr>
          <p:spPr bwMode="auto">
            <a:xfrm>
              <a:off x="8199938" y="548828"/>
              <a:ext cx="2179637" cy="3013074"/>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2" name="直線矢印コネクタ 171"/>
          <p:cNvCxnSpPr/>
          <p:nvPr/>
        </p:nvCxnSpPr>
        <p:spPr bwMode="auto">
          <a:xfrm rot="20713599" flipH="1" flipV="1">
            <a:off x="6954838" y="1514475"/>
            <a:ext cx="368300" cy="37782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bwMode="auto">
          <a:xfrm rot="20713599" flipH="1">
            <a:off x="6942138" y="1906588"/>
            <a:ext cx="404812" cy="2825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5" name="楕円 174"/>
          <p:cNvSpPr/>
          <p:nvPr/>
        </p:nvSpPr>
        <p:spPr bwMode="auto">
          <a:xfrm rot="2318566" flipV="1">
            <a:off x="6243638" y="2393950"/>
            <a:ext cx="1035050" cy="29210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6" name="直線コネクタ 175"/>
          <p:cNvCxnSpPr/>
          <p:nvPr/>
        </p:nvCxnSpPr>
        <p:spPr bwMode="auto">
          <a:xfrm flipV="1">
            <a:off x="6367463" y="1814513"/>
            <a:ext cx="982662" cy="3921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bwMode="auto">
          <a:xfrm rot="518566" flipV="1">
            <a:off x="7265988" y="1779588"/>
            <a:ext cx="0" cy="1116012"/>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179" name="楕円 178"/>
          <p:cNvSpPr/>
          <p:nvPr/>
        </p:nvSpPr>
        <p:spPr bwMode="auto">
          <a:xfrm rot="7211458" flipV="1">
            <a:off x="6416676" y="1387475"/>
            <a:ext cx="730250" cy="206375"/>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0" name="直線コネクタ 179"/>
          <p:cNvCxnSpPr/>
          <p:nvPr/>
        </p:nvCxnSpPr>
        <p:spPr bwMode="auto">
          <a:xfrm rot="9011458" flipH="1" flipV="1">
            <a:off x="7161213" y="1117600"/>
            <a:ext cx="0" cy="7889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bwMode="auto">
          <a:xfrm rot="5411458" flipV="1">
            <a:off x="6974682" y="1421606"/>
            <a:ext cx="0" cy="78898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bwMode="auto">
          <a:xfrm flipV="1">
            <a:off x="7342188" y="1624013"/>
            <a:ext cx="400050" cy="1682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7" name="楕円 186"/>
          <p:cNvSpPr/>
          <p:nvPr/>
        </p:nvSpPr>
        <p:spPr bwMode="auto">
          <a:xfrm rot="14954872" flipV="1">
            <a:off x="7546975" y="1463675"/>
            <a:ext cx="742950" cy="20955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8" name="直線コネクタ 187"/>
          <p:cNvCxnSpPr/>
          <p:nvPr/>
        </p:nvCxnSpPr>
        <p:spPr bwMode="auto">
          <a:xfrm rot="16754872" flipH="1" flipV="1">
            <a:off x="7668419" y="1461294"/>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bwMode="auto">
          <a:xfrm rot="13154872" flipV="1">
            <a:off x="7537450" y="1108075"/>
            <a:ext cx="0" cy="80168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85725" y="1349375"/>
            <a:ext cx="5578475" cy="1938338"/>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t>
            </a:r>
            <a:r>
              <a:rPr lang="en-US" altLang="ja-JP" b="1" dirty="0" err="1">
                <a:latin typeface="+mn-lt"/>
              </a:rPr>
              <a:t>M</a:t>
            </a:r>
            <a:r>
              <a:rPr lang="en-US" altLang="ja-JP" b="1" baseline="-25000" dirty="0" err="1">
                <a:latin typeface="+mn-lt"/>
              </a:rPr>
              <a:t>tot</a:t>
            </a:r>
            <a:r>
              <a:rPr lang="en-US" altLang="ja-JP" b="1" dirty="0">
                <a:latin typeface="+mn-lt"/>
              </a:rPr>
              <a:t>) from all generated particle</a:t>
            </a:r>
            <a:r>
              <a:rPr lang="ja-JP" altLang="en-US" b="1" dirty="0">
                <a:latin typeface="+mn-lt"/>
              </a:rPr>
              <a:t> </a:t>
            </a:r>
            <a:r>
              <a:rPr lang="en-US" altLang="ja-JP" b="1" dirty="0">
                <a:latin typeface="+mn-lt"/>
              </a:rPr>
              <a:t>agrees with mass of nucleon</a:t>
            </a:r>
            <a:br>
              <a:rPr lang="en-US" altLang="ja-JP" b="1" dirty="0">
                <a:latin typeface="+mn-lt"/>
              </a:rPr>
            </a:br>
            <a:r>
              <a:rPr lang="en-US" altLang="ja-JP" b="1" dirty="0">
                <a:latin typeface="+mn-lt"/>
              </a:rPr>
              <a:t>(</a:t>
            </a:r>
            <a:r>
              <a:rPr lang="en-US" altLang="ja-JP" b="1" dirty="0" err="1">
                <a:latin typeface="+mn-lt"/>
              </a:rPr>
              <a:t>M</a:t>
            </a:r>
            <a:r>
              <a:rPr lang="en-US" altLang="ja-JP" b="1" baseline="-25000" dirty="0" err="1">
                <a:latin typeface="+mn-lt"/>
              </a:rPr>
              <a:t>p</a:t>
            </a:r>
            <a:r>
              <a:rPr lang="en-US" altLang="ja-JP" b="1" dirty="0">
                <a:latin typeface="+mn-lt"/>
              </a:rPr>
              <a:t> = 938.3 MeV/c</a:t>
            </a:r>
            <a:r>
              <a:rPr lang="en-US" altLang="ja-JP" b="1" baseline="30000" dirty="0">
                <a:latin typeface="+mn-lt"/>
              </a:rPr>
              <a:t>2</a:t>
            </a:r>
            <a:r>
              <a:rPr lang="en-US" altLang="ja-JP" b="1" dirty="0">
                <a:latin typeface="+mn-lt"/>
              </a:rPr>
              <a:t> or </a:t>
            </a:r>
            <a:r>
              <a:rPr lang="en-US" altLang="ja-JP" b="1" dirty="0" err="1">
                <a:latin typeface="+mn-lt"/>
              </a:rPr>
              <a:t>M</a:t>
            </a:r>
            <a:r>
              <a:rPr lang="en-US" altLang="ja-JP" b="1" baseline="-25000" dirty="0" err="1">
                <a:latin typeface="+mn-lt"/>
              </a:rPr>
              <a:t>n</a:t>
            </a:r>
            <a:r>
              <a:rPr lang="en-US" altLang="ja-JP" b="1" dirty="0">
                <a:latin typeface="+mn-lt"/>
              </a:rPr>
              <a:t>=939.6 MeV/c</a:t>
            </a:r>
            <a:r>
              <a:rPr lang="en-US" altLang="ja-JP" b="1" baseline="30000" dirty="0">
                <a:latin typeface="+mn-lt"/>
              </a:rPr>
              <a:t>2</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Since a nucleon at rest decays, momentum imbalance </a:t>
            </a:r>
            <a:r>
              <a:rPr lang="en-US" altLang="ja-JP" b="1" dirty="0">
                <a:latin typeface="Symbol" panose="05050102010706020507" pitchFamily="18" charset="2"/>
              </a:rPr>
              <a:t>D</a:t>
            </a:r>
            <a:r>
              <a:rPr lang="en-US" altLang="ja-JP" b="1" dirty="0">
                <a:latin typeface="+mn-lt"/>
              </a:rPr>
              <a:t>P = </a:t>
            </a:r>
            <a:r>
              <a:rPr lang="en-US" altLang="ja-JP" b="1" dirty="0" err="1">
                <a:latin typeface="Symbol" panose="05050102010706020507" pitchFamily="18" charset="2"/>
              </a:rPr>
              <a:t>S</a:t>
            </a:r>
            <a:r>
              <a:rPr lang="en-US" altLang="ja-JP" b="1" dirty="0" err="1">
                <a:latin typeface="+mn-lt"/>
              </a:rPr>
              <a:t>p</a:t>
            </a:r>
            <a:r>
              <a:rPr lang="en-US" altLang="ja-JP" b="1" dirty="0">
                <a:latin typeface="+mn-lt"/>
              </a:rPr>
              <a:t> ~ 0 MeV/c.</a:t>
            </a:r>
            <a:endParaRPr lang="ja-JP" altLang="en-US" b="1" dirty="0">
              <a:latin typeface="+mn-lt"/>
            </a:endParaRPr>
          </a:p>
        </p:txBody>
      </p:sp>
      <p:sp>
        <p:nvSpPr>
          <p:cNvPr id="56" name="テキスト ボックス 55"/>
          <p:cNvSpPr txBox="1"/>
          <p:nvPr/>
        </p:nvSpPr>
        <p:spPr>
          <a:xfrm>
            <a:off x="90488" y="4130675"/>
            <a:ext cx="5581650" cy="1014413"/>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Invariant mass and momentum imbalance are correlated with initial neutrino energy</a:t>
            </a:r>
            <a:br>
              <a:rPr lang="en-US" altLang="ja-JP" b="1" dirty="0">
                <a:latin typeface="+mn-lt"/>
              </a:rPr>
            </a:br>
            <a:r>
              <a:rPr lang="en-US" altLang="ja-JP" b="1" dirty="0">
                <a:latin typeface="+mn-lt"/>
              </a:rPr>
              <a:t>and travel direction.</a:t>
            </a:r>
          </a:p>
        </p:txBody>
      </p:sp>
      <p:sp>
        <p:nvSpPr>
          <p:cNvPr id="57" name="テキスト ボックス 56"/>
          <p:cNvSpPr txBox="1"/>
          <p:nvPr/>
        </p:nvSpPr>
        <p:spPr>
          <a:xfrm>
            <a:off x="379413" y="977900"/>
            <a:ext cx="1998662" cy="400050"/>
          </a:xfrm>
          <a:prstGeom prst="rect">
            <a:avLst/>
          </a:prstGeom>
          <a:noFill/>
        </p:spPr>
        <p:txBody>
          <a:bodyPr>
            <a:spAutoFit/>
          </a:bodyPr>
          <a:lstStyle/>
          <a:p>
            <a:pPr>
              <a:defRPr/>
            </a:pPr>
            <a:r>
              <a:rPr lang="en-US" altLang="ja-JP" b="1" dirty="0">
                <a:solidFill>
                  <a:srgbClr val="FF0000"/>
                </a:solidFill>
                <a:latin typeface="+mn-lt"/>
              </a:rPr>
              <a:t>nucleon decay</a:t>
            </a:r>
          </a:p>
        </p:txBody>
      </p:sp>
      <p:sp>
        <p:nvSpPr>
          <p:cNvPr id="58" name="テキスト ボックス 57"/>
          <p:cNvSpPr txBox="1"/>
          <p:nvPr/>
        </p:nvSpPr>
        <p:spPr>
          <a:xfrm>
            <a:off x="371475" y="3724275"/>
            <a:ext cx="2886075" cy="400050"/>
          </a:xfrm>
          <a:prstGeom prst="rect">
            <a:avLst/>
          </a:prstGeom>
          <a:noFill/>
        </p:spPr>
        <p:txBody>
          <a:bodyPr>
            <a:spAutoFit/>
          </a:bodyPr>
          <a:lstStyle/>
          <a:p>
            <a:pPr>
              <a:defRPr/>
            </a:pPr>
            <a:r>
              <a:rPr lang="en-US" altLang="ja-JP" b="1" dirty="0">
                <a:solidFill>
                  <a:srgbClr val="FF0000"/>
                </a:solidFill>
                <a:latin typeface="+mn-lt"/>
              </a:rPr>
              <a:t>atmospheric neutrino</a:t>
            </a:r>
          </a:p>
        </p:txBody>
      </p:sp>
      <p:sp>
        <p:nvSpPr>
          <p:cNvPr id="62" name="テキスト ボックス 61"/>
          <p:cNvSpPr txBox="1"/>
          <p:nvPr/>
        </p:nvSpPr>
        <p:spPr>
          <a:xfrm>
            <a:off x="82550" y="5562600"/>
            <a:ext cx="5581650" cy="1016000"/>
          </a:xfrm>
          <a:prstGeom prst="rect">
            <a:avLst/>
          </a:prstGeom>
          <a:noFill/>
        </p:spPr>
        <p:txBody>
          <a:bodyPr>
            <a:spAutoFit/>
          </a:bodyPr>
          <a:lstStyle/>
          <a:p>
            <a:pPr>
              <a:defRPr/>
            </a:pPr>
            <a:r>
              <a:rPr lang="en-US" altLang="ja-JP" b="1" dirty="0">
                <a:latin typeface="+mn-lt"/>
              </a:rPr>
              <a:t>Possible nucleon decay can be examined</a:t>
            </a:r>
            <a:br>
              <a:rPr lang="en-US" altLang="ja-JP" b="1" dirty="0">
                <a:latin typeface="+mn-lt"/>
              </a:rPr>
            </a:br>
            <a:r>
              <a:rPr lang="en-US" altLang="ja-JP" b="1" dirty="0">
                <a:latin typeface="+mn-lt"/>
              </a:rPr>
              <a:t>in </a:t>
            </a:r>
            <a:r>
              <a:rPr lang="en-US" altLang="ja-JP" b="1" dirty="0" err="1">
                <a:solidFill>
                  <a:srgbClr val="FF0000"/>
                </a:solidFill>
                <a:latin typeface="+mn-lt"/>
              </a:rPr>
              <a:t>M</a:t>
            </a:r>
            <a:r>
              <a:rPr lang="en-US" altLang="ja-JP" b="1" baseline="-25000" dirty="0" err="1">
                <a:solidFill>
                  <a:srgbClr val="FF0000"/>
                </a:solidFill>
                <a:latin typeface="+mn-lt"/>
              </a:rPr>
              <a:t>tot</a:t>
            </a:r>
            <a:r>
              <a:rPr lang="en-US" altLang="ja-JP" b="1" dirty="0">
                <a:solidFill>
                  <a:srgbClr val="FF0000"/>
                </a:solidFill>
                <a:latin typeface="+mn-lt"/>
              </a:rPr>
              <a:t>  vs </a:t>
            </a:r>
            <a:r>
              <a:rPr lang="en-US" altLang="ja-JP" b="1" dirty="0">
                <a:solidFill>
                  <a:srgbClr val="FF0000"/>
                </a:solidFill>
                <a:latin typeface="Symbol" panose="05050102010706020507" pitchFamily="18" charset="2"/>
              </a:rPr>
              <a:t>D</a:t>
            </a:r>
            <a:r>
              <a:rPr lang="en-US" altLang="ja-JP" b="1" dirty="0">
                <a:solidFill>
                  <a:srgbClr val="FF0000"/>
                </a:solidFill>
                <a:latin typeface="+mn-lt"/>
              </a:rPr>
              <a:t>P </a:t>
            </a:r>
            <a:r>
              <a:rPr lang="en-US" altLang="ja-JP" b="1" dirty="0">
                <a:latin typeface="+mn-lt"/>
              </a:rPr>
              <a:t>plane.  “</a:t>
            </a:r>
            <a:r>
              <a:rPr lang="en-US" altLang="ja-JP" b="1" dirty="0">
                <a:solidFill>
                  <a:srgbClr val="FF0000"/>
                </a:solidFill>
                <a:latin typeface="+mn-lt"/>
              </a:rPr>
              <a:t>Back to back</a:t>
            </a:r>
            <a:r>
              <a:rPr lang="en-US" altLang="ja-JP" b="1" dirty="0">
                <a:latin typeface="+mn-lt"/>
              </a:rPr>
              <a:t>” is a key feature of a nucleon decay event. </a:t>
            </a:r>
          </a:p>
        </p:txBody>
      </p:sp>
      <p:sp>
        <p:nvSpPr>
          <p:cNvPr id="39967" name="テキスト ボックス 3"/>
          <p:cNvSpPr txBox="1">
            <a:spLocks noChangeArrowheads="1"/>
          </p:cNvSpPr>
          <p:nvPr/>
        </p:nvSpPr>
        <p:spPr bwMode="auto">
          <a:xfrm>
            <a:off x="8437563" y="439102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sp>
        <p:nvSpPr>
          <p:cNvPr id="43" name="スライド番号プレースホルダー 1">
            <a:extLst>
              <a:ext uri="{FF2B5EF4-FFF2-40B4-BE49-F238E27FC236}">
                <a16:creationId xmlns:a16="http://schemas.microsoft.com/office/drawing/2014/main" id="{D5382FF5-75B8-40B4-9321-2F69E44E694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 was started!</a:t>
            </a:r>
            <a:endParaRPr lang="en-US" altLang="ja-JP" sz="2800" b="1" u="sng">
              <a:solidFill>
                <a:srgbClr val="0A0AD4"/>
              </a:solidFill>
              <a:latin typeface="Symbol" panose="05050102010706020507" pitchFamily="18" charset="2"/>
            </a:endParaRPr>
          </a:p>
        </p:txBody>
      </p:sp>
      <p:sp>
        <p:nvSpPr>
          <p:cNvPr id="40963" name="テキスト ボックス 5"/>
          <p:cNvSpPr txBox="1">
            <a:spLocks noChangeArrowheads="1"/>
          </p:cNvSpPr>
          <p:nvPr/>
        </p:nvSpPr>
        <p:spPr bwMode="auto">
          <a:xfrm>
            <a:off x="0" y="720725"/>
            <a:ext cx="90074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At the early stage of the experiment, most of automatic analysis tools had not been developed.</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Event reconstruction</a:t>
            </a:r>
            <a:br>
              <a:rPr lang="en-US" altLang="ja-JP" sz="2000" b="1">
                <a:solidFill>
                  <a:srgbClr val="000000"/>
                </a:solidFill>
              </a:rPr>
            </a:br>
            <a:r>
              <a:rPr lang="en-US" altLang="ja-JP" sz="2000" b="1">
                <a:solidFill>
                  <a:srgbClr val="000000"/>
                </a:solidFill>
              </a:rPr>
              <a:t>including ring</a:t>
            </a:r>
            <a:br>
              <a:rPr lang="en-US" altLang="ja-JP" sz="2000" b="1">
                <a:solidFill>
                  <a:srgbClr val="000000"/>
                </a:solidFill>
              </a:rPr>
            </a:br>
            <a:r>
              <a:rPr lang="en-US" altLang="ja-JP" sz="2000" b="1">
                <a:solidFill>
                  <a:srgbClr val="000000"/>
                </a:solidFill>
              </a:rPr>
              <a:t>identification were</a:t>
            </a:r>
            <a:br>
              <a:rPr lang="en-US" altLang="ja-JP" sz="2000" b="1">
                <a:solidFill>
                  <a:srgbClr val="000000"/>
                </a:solidFill>
              </a:rPr>
            </a:br>
            <a:r>
              <a:rPr lang="en-US" altLang="ja-JP" sz="2000" b="1">
                <a:solidFill>
                  <a:srgbClr val="000000"/>
                </a:solidFill>
              </a:rPr>
              <a:t>carried out manually</a:t>
            </a:r>
            <a:br>
              <a:rPr lang="en-US" altLang="ja-JP" sz="2000" b="1">
                <a:solidFill>
                  <a:srgbClr val="000000"/>
                </a:solidFill>
              </a:rPr>
            </a:br>
            <a:r>
              <a:rPr lang="en-US" altLang="ja-JP" sz="2000" b="1">
                <a:solidFill>
                  <a:srgbClr val="000000"/>
                </a:solidFill>
              </a:rPr>
              <a:t>by a visual scan.</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Koshiba spent a</a:t>
            </a:r>
            <a:br>
              <a:rPr lang="en-US" altLang="ja-JP" sz="2000" b="1">
                <a:solidFill>
                  <a:srgbClr val="000000"/>
                </a:solidFill>
              </a:rPr>
            </a:br>
            <a:r>
              <a:rPr lang="en-US" altLang="ja-JP" sz="2000" b="1">
                <a:solidFill>
                  <a:srgbClr val="000000"/>
                </a:solidFill>
              </a:rPr>
              <a:t>couple of hours and</a:t>
            </a:r>
            <a:br>
              <a:rPr lang="en-US" altLang="ja-JP" sz="2000" b="1">
                <a:solidFill>
                  <a:srgbClr val="000000"/>
                </a:solidFill>
              </a:rPr>
            </a:br>
            <a:r>
              <a:rPr lang="en-US" altLang="ja-JP" sz="2000" b="1">
                <a:solidFill>
                  <a:srgbClr val="000000"/>
                </a:solidFill>
              </a:rPr>
              <a:t>scanned hundreds</a:t>
            </a:r>
            <a:br>
              <a:rPr lang="en-US" altLang="ja-JP" sz="2000" b="1">
                <a:solidFill>
                  <a:srgbClr val="000000"/>
                </a:solidFill>
              </a:rPr>
            </a:br>
            <a:r>
              <a:rPr lang="en-US" altLang="ja-JP" sz="2000" b="1">
                <a:solidFill>
                  <a:srgbClr val="000000"/>
                </a:solidFill>
              </a:rPr>
              <a:t>of events per day. </a:t>
            </a:r>
            <a:endParaRPr lang="en-US" altLang="ja-JP" sz="1800" b="1">
              <a:solidFill>
                <a:srgbClr val="000000"/>
              </a:solidFill>
            </a:endParaRPr>
          </a:p>
        </p:txBody>
      </p:sp>
      <p:grpSp>
        <p:nvGrpSpPr>
          <p:cNvPr id="40964" name="グループ化 3"/>
          <p:cNvGrpSpPr>
            <a:grpSpLocks/>
          </p:cNvGrpSpPr>
          <p:nvPr/>
        </p:nvGrpSpPr>
        <p:grpSpPr bwMode="auto">
          <a:xfrm>
            <a:off x="2996825" y="1519238"/>
            <a:ext cx="6286500" cy="5240337"/>
            <a:chOff x="2605088" y="1839575"/>
            <a:chExt cx="6286500" cy="5239278"/>
          </a:xfrm>
        </p:grpSpPr>
        <p:pic>
          <p:nvPicPr>
            <p:cNvPr id="40968"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05088" y="1839575"/>
              <a:ext cx="6286500" cy="523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2878138" y="2176057"/>
              <a:ext cx="2555875" cy="1015795"/>
            </a:xfrm>
            <a:prstGeom prst="rect">
              <a:avLst/>
            </a:prstGeom>
            <a:noFill/>
          </p:spPr>
          <p:txBody>
            <a:bodyPr>
              <a:spAutoFit/>
            </a:bodyPr>
            <a:lstStyle/>
            <a:p>
              <a:pPr>
                <a:defRPr/>
              </a:pPr>
              <a:r>
                <a:rPr lang="en-US" altLang="ja-JP" b="1" dirty="0">
                  <a:solidFill>
                    <a:srgbClr val="0A0AD4"/>
                  </a:solidFill>
                  <a:latin typeface="+mn-lt"/>
                </a:rPr>
                <a:t>Possible p-&gt;</a:t>
              </a:r>
              <a:r>
                <a:rPr lang="en-US" altLang="ja-JP" b="1" dirty="0">
                  <a:solidFill>
                    <a:srgbClr val="0A0AD4"/>
                  </a:solidFill>
                  <a:latin typeface="Symbol" panose="05050102010706020507" pitchFamily="18" charset="2"/>
                </a:rPr>
                <a:t>m</a:t>
              </a:r>
              <a:r>
                <a:rPr lang="en-US" altLang="ja-JP" b="1" baseline="30000" dirty="0">
                  <a:solidFill>
                    <a:srgbClr val="0A0AD4"/>
                  </a:solidFill>
                  <a:latin typeface="+mn-lt"/>
                </a:rPr>
                <a:t>+</a:t>
              </a:r>
              <a:r>
                <a:rPr lang="en-US" altLang="ja-JP" b="1" dirty="0">
                  <a:solidFill>
                    <a:srgbClr val="0A0AD4"/>
                  </a:solidFill>
                  <a:latin typeface="+mn-lt"/>
                </a:rPr>
                <a:t>+</a:t>
              </a:r>
              <a:r>
                <a:rPr lang="en-US" altLang="ja-JP" b="1" dirty="0">
                  <a:solidFill>
                    <a:srgbClr val="0A0AD4"/>
                  </a:solidFill>
                  <a:latin typeface="Symbol" panose="05050102010706020507" pitchFamily="18" charset="2"/>
                </a:rPr>
                <a:t>h</a:t>
              </a:r>
              <a:r>
                <a:rPr lang="en-US" altLang="ja-JP" b="1" baseline="30000" dirty="0">
                  <a:solidFill>
                    <a:srgbClr val="0A0AD4"/>
                  </a:solidFill>
                  <a:latin typeface="+mn-lt"/>
                </a:rPr>
                <a:t>0</a:t>
              </a:r>
              <a:br>
                <a:rPr lang="en-US" altLang="ja-JP" b="1" dirty="0">
                  <a:solidFill>
                    <a:srgbClr val="0A0AD4"/>
                  </a:solidFill>
                  <a:latin typeface="+mn-lt"/>
                </a:rPr>
              </a:br>
              <a:r>
                <a:rPr lang="en-US" altLang="ja-JP" b="1" dirty="0">
                  <a:solidFill>
                    <a:srgbClr val="0A0AD4"/>
                  </a:solidFill>
                  <a:latin typeface="+mn-lt"/>
                </a:rPr>
                <a:t>candidate</a:t>
              </a:r>
            </a:p>
            <a:p>
              <a:pPr>
                <a:defRPr/>
              </a:pPr>
              <a:r>
                <a:rPr lang="en-US" altLang="ja-JP" b="1" dirty="0">
                  <a:solidFill>
                    <a:srgbClr val="0A0AD4"/>
                  </a:solidFill>
                  <a:latin typeface="+mn-lt"/>
                </a:rPr>
                <a:t>at early stage</a:t>
              </a:r>
            </a:p>
          </p:txBody>
        </p:sp>
        <p:sp>
          <p:nvSpPr>
            <p:cNvPr id="2" name="テキスト ボックス 1"/>
            <p:cNvSpPr txBox="1"/>
            <p:nvPr/>
          </p:nvSpPr>
          <p:spPr>
            <a:xfrm>
              <a:off x="2878138" y="5815458"/>
              <a:ext cx="2903537" cy="585670"/>
            </a:xfrm>
            <a:prstGeom prst="rect">
              <a:avLst/>
            </a:prstGeom>
            <a:noFill/>
          </p:spPr>
          <p:txBody>
            <a:bodyPr>
              <a:spAutoFit/>
            </a:bodyPr>
            <a:lstStyle/>
            <a:p>
              <a:pPr>
                <a:defRPr/>
              </a:pPr>
              <a:r>
                <a:rPr lang="en-US" altLang="ja-JP" sz="1600" b="1" dirty="0" err="1">
                  <a:latin typeface="+mn-lt"/>
                </a:rPr>
                <a:t>M</a:t>
              </a:r>
              <a:r>
                <a:rPr lang="en-US" altLang="ja-JP" sz="1600" b="1" baseline="-25000" dirty="0" err="1">
                  <a:latin typeface="+mn-lt"/>
                </a:rPr>
                <a:t>tot</a:t>
              </a:r>
              <a:r>
                <a:rPr lang="en-US" altLang="ja-JP" sz="1600" b="1" dirty="0">
                  <a:latin typeface="+mn-lt"/>
                </a:rPr>
                <a:t> = 972</a:t>
              </a:r>
              <a:r>
                <a:rPr lang="en-US" altLang="ja-JP" sz="1600" b="1" dirty="0"/>
                <a:t>±</a:t>
              </a:r>
              <a:r>
                <a:rPr lang="en-US" altLang="ja-JP" sz="1600" b="1" dirty="0">
                  <a:latin typeface="+mn-lt"/>
                </a:rPr>
                <a:t>78 MeV/c</a:t>
              </a:r>
              <a:r>
                <a:rPr lang="en-US" altLang="ja-JP" sz="1600" b="1" baseline="30000" dirty="0">
                  <a:latin typeface="+mn-lt"/>
                </a:rPr>
                <a:t>2</a:t>
              </a:r>
              <a:br>
                <a:rPr lang="en-US" altLang="ja-JP" sz="1600" b="1" dirty="0">
                  <a:latin typeface="+mn-lt"/>
                </a:rPr>
              </a:br>
              <a:r>
                <a:rPr lang="en-US" altLang="ja-JP" sz="1600" b="1" dirty="0">
                  <a:latin typeface="Symbol" panose="05050102010706020507" pitchFamily="18" charset="2"/>
                </a:rPr>
                <a:t>D</a:t>
              </a:r>
              <a:r>
                <a:rPr lang="en-US" altLang="ja-JP" sz="1600" b="1" dirty="0">
                  <a:latin typeface="+mn-lt"/>
                </a:rPr>
                <a:t>P  = 396±71 MeV/c</a:t>
              </a:r>
              <a:endParaRPr lang="ja-JP" altLang="en-US" sz="1600" b="1" dirty="0">
                <a:latin typeface="+mn-lt"/>
              </a:endParaRPr>
            </a:p>
          </p:txBody>
        </p:sp>
      </p:grpSp>
      <p:sp>
        <p:nvSpPr>
          <p:cNvPr id="5" name="正方形/長方形 4"/>
          <p:cNvSpPr/>
          <p:nvPr/>
        </p:nvSpPr>
        <p:spPr>
          <a:xfrm>
            <a:off x="3131840" y="1668463"/>
            <a:ext cx="5954712" cy="5091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テキスト ボックス 8"/>
          <p:cNvSpPr txBox="1"/>
          <p:nvPr/>
        </p:nvSpPr>
        <p:spPr>
          <a:xfrm>
            <a:off x="7396163" y="2003425"/>
            <a:ext cx="1370012" cy="708025"/>
          </a:xfrm>
          <a:prstGeom prst="rect">
            <a:avLst/>
          </a:prstGeom>
          <a:noFill/>
        </p:spPr>
        <p:txBody>
          <a:bodyPr>
            <a:spAutoFit/>
          </a:bodyPr>
          <a:lstStyle/>
          <a:p>
            <a:pPr>
              <a:defRPr/>
            </a:pPr>
            <a:r>
              <a:rPr lang="en-US" altLang="ja-JP" b="1" dirty="0">
                <a:solidFill>
                  <a:srgbClr val="0A0AD4"/>
                </a:solidFill>
                <a:latin typeface="+mn-lt"/>
              </a:rPr>
              <a:t>Exploded</a:t>
            </a:r>
            <a:br>
              <a:rPr lang="en-US" altLang="ja-JP" b="1" dirty="0">
                <a:solidFill>
                  <a:srgbClr val="0A0AD4"/>
                </a:solidFill>
                <a:latin typeface="+mn-lt"/>
              </a:rPr>
            </a:br>
            <a:r>
              <a:rPr lang="en-US" altLang="ja-JP" b="1" dirty="0">
                <a:solidFill>
                  <a:srgbClr val="0A0AD4"/>
                </a:solidFill>
                <a:latin typeface="+mn-lt"/>
              </a:rPr>
              <a:t>view</a:t>
            </a:r>
          </a:p>
        </p:txBody>
      </p:sp>
      <p:sp>
        <p:nvSpPr>
          <p:cNvPr id="11" name="スライド番号プレースホルダー 1">
            <a:extLst>
              <a:ext uri="{FF2B5EF4-FFF2-40B4-BE49-F238E27FC236}">
                <a16:creationId xmlns:a16="http://schemas.microsoft.com/office/drawing/2014/main" id="{2D813C35-073A-4CFC-95F2-42D1013324F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1292225"/>
            <a:ext cx="5392738" cy="39766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Spherical View</a:t>
            </a:r>
            <a:endParaRPr lang="en-US" altLang="ja-JP" sz="2800" b="1" u="sng">
              <a:solidFill>
                <a:srgbClr val="0A0AD4"/>
              </a:solidFill>
              <a:latin typeface="Symbol" panose="05050102010706020507" pitchFamily="18" charset="2"/>
            </a:endParaRPr>
          </a:p>
        </p:txBody>
      </p:sp>
      <p:sp>
        <p:nvSpPr>
          <p:cNvPr id="43012" name="テキスト ボックス 5"/>
          <p:cNvSpPr txBox="1">
            <a:spLocks noChangeArrowheads="1"/>
          </p:cNvSpPr>
          <p:nvPr/>
        </p:nvSpPr>
        <p:spPr bwMode="auto">
          <a:xfrm>
            <a:off x="0" y="735013"/>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Koshiba's favorite</a:t>
            </a:r>
            <a:br>
              <a:rPr lang="en-US" altLang="ja-JP" sz="2000" b="1">
                <a:solidFill>
                  <a:srgbClr val="000000"/>
                </a:solidFill>
              </a:rPr>
            </a:br>
            <a:r>
              <a:rPr lang="en-US" altLang="ja-JP" sz="2000" b="1">
                <a:solidFill>
                  <a:srgbClr val="000000"/>
                </a:solidFill>
              </a:rPr>
              <a:t>scanning tool is</a:t>
            </a:r>
            <a:br>
              <a:rPr lang="en-US" altLang="ja-JP" sz="2000" b="1">
                <a:solidFill>
                  <a:srgbClr val="000000"/>
                </a:solidFill>
              </a:rPr>
            </a:br>
            <a:r>
              <a:rPr lang="en-US" altLang="ja-JP" sz="2000" b="1">
                <a:solidFill>
                  <a:srgbClr val="000000"/>
                </a:solidFill>
              </a:rPr>
              <a:t>"</a:t>
            </a:r>
            <a:r>
              <a:rPr lang="en-US" altLang="ja-JP" sz="2000" b="1">
                <a:solidFill>
                  <a:srgbClr val="FF0000"/>
                </a:solidFill>
              </a:rPr>
              <a:t>spherical view</a:t>
            </a:r>
            <a:r>
              <a:rPr lang="en-US" altLang="ja-JP" sz="2000" b="1">
                <a:solidFill>
                  <a:srgbClr val="000000"/>
                </a:solidFill>
              </a:rPr>
              <a:t>" .</a:t>
            </a:r>
          </a:p>
          <a:p>
            <a:pPr eaLnBrk="1" hangingPunct="1">
              <a:spcBef>
                <a:spcPct val="0"/>
              </a:spcBef>
              <a:buFont typeface="Wingdings" panose="05000000000000000000" pitchFamily="2" charset="2"/>
              <a:buChar char="l"/>
            </a:pPr>
            <a:endParaRPr lang="en-US" altLang="ja-JP" sz="2000" b="1">
              <a:solidFill>
                <a:srgbClr val="000000"/>
              </a:solidFill>
            </a:endParaRPr>
          </a:p>
          <a:p>
            <a:pPr eaLnBrk="1" hangingPunct="1">
              <a:spcBef>
                <a:spcPct val="0"/>
              </a:spcBef>
              <a:buFont typeface="Wingdings" panose="05000000000000000000" pitchFamily="2" charset="2"/>
              <a:buChar char="l"/>
            </a:pPr>
            <a:r>
              <a:rPr lang="en-US" altLang="ja-JP" sz="2000" b="1">
                <a:solidFill>
                  <a:srgbClr val="000000"/>
                </a:solidFill>
              </a:rPr>
              <a:t>Finding the first ring.</a:t>
            </a:r>
            <a:br>
              <a:rPr lang="en-US" altLang="ja-JP" sz="2000" b="1">
                <a:solidFill>
                  <a:srgbClr val="000000"/>
                </a:solidFill>
              </a:rPr>
            </a:br>
            <a:r>
              <a:rPr lang="en-US" altLang="ja-JP" sz="2000" b="1">
                <a:solidFill>
                  <a:srgbClr val="000000"/>
                </a:solidFill>
              </a:rPr>
              <a:t>The view position is set to</a:t>
            </a:r>
            <a:br>
              <a:rPr lang="en-US" altLang="ja-JP" sz="2000" b="1">
                <a:solidFill>
                  <a:srgbClr val="000000"/>
                </a:solidFill>
              </a:rPr>
            </a:br>
            <a:r>
              <a:rPr lang="en-US" altLang="ja-JP" sz="2000" b="1">
                <a:solidFill>
                  <a:srgbClr val="000000"/>
                </a:solidFill>
              </a:rPr>
              <a:t>the vertex obtained from</a:t>
            </a:r>
            <a:br>
              <a:rPr lang="en-US" altLang="ja-JP" sz="2000" b="1">
                <a:solidFill>
                  <a:srgbClr val="000000"/>
                </a:solidFill>
              </a:rPr>
            </a:br>
            <a:r>
              <a:rPr lang="en-US" altLang="ja-JP" sz="2000" b="1">
                <a:solidFill>
                  <a:srgbClr val="000000"/>
                </a:solidFill>
              </a:rPr>
              <a:t>the first ring.</a:t>
            </a:r>
            <a:br>
              <a:rPr lang="en-US" altLang="ja-JP" sz="2000" b="1">
                <a:solidFill>
                  <a:srgbClr val="000000"/>
                </a:solidFill>
              </a:rPr>
            </a:br>
            <a:r>
              <a:rPr lang="en-US" altLang="ja-JP" sz="2000" b="1">
                <a:solidFill>
                  <a:srgbClr val="000000"/>
                </a:solidFill>
              </a:rPr>
              <a:t>The first ring is displayed</a:t>
            </a:r>
            <a:br>
              <a:rPr lang="en-US" altLang="ja-JP" sz="2000" b="1">
                <a:solidFill>
                  <a:srgbClr val="000000"/>
                </a:solidFill>
              </a:rPr>
            </a:br>
            <a:r>
              <a:rPr lang="en-US" altLang="ja-JP" sz="2000" b="1">
                <a:solidFill>
                  <a:srgbClr val="000000"/>
                </a:solidFill>
              </a:rPr>
              <a:t>in the forward direction.</a:t>
            </a:r>
            <a:br>
              <a:rPr lang="en-US" altLang="ja-JP" sz="2000" b="1">
                <a:solidFill>
                  <a:srgbClr val="000000"/>
                </a:solidFill>
              </a:rPr>
            </a:br>
            <a:r>
              <a:rPr lang="en-US" altLang="ja-JP" sz="2000" b="1">
                <a:solidFill>
                  <a:srgbClr val="000000"/>
                </a:solidFill>
              </a:rPr>
              <a:t>Simultaneously, backward</a:t>
            </a:r>
            <a:br>
              <a:rPr lang="en-US" altLang="ja-JP" sz="2000" b="1">
                <a:solidFill>
                  <a:srgbClr val="000000"/>
                </a:solidFill>
              </a:rPr>
            </a:br>
            <a:r>
              <a:rPr lang="en-US" altLang="ja-JP" sz="2000" b="1">
                <a:solidFill>
                  <a:srgbClr val="000000"/>
                </a:solidFill>
              </a:rPr>
              <a:t>view is also displayed.</a:t>
            </a:r>
            <a:br>
              <a:rPr lang="en-US" altLang="ja-JP" sz="2000" b="1">
                <a:solidFill>
                  <a:srgbClr val="000000"/>
                </a:solidFill>
              </a:rPr>
            </a:br>
            <a:r>
              <a:rPr lang="en-US" altLang="ja-JP" sz="2000" b="1">
                <a:solidFill>
                  <a:srgbClr val="000000"/>
                </a:solidFill>
              </a:rPr>
              <a:t>Another ring is searched</a:t>
            </a:r>
            <a:br>
              <a:rPr lang="en-US" altLang="ja-JP" sz="2000" b="1">
                <a:solidFill>
                  <a:srgbClr val="000000"/>
                </a:solidFill>
              </a:rPr>
            </a:br>
            <a:r>
              <a:rPr lang="en-US" altLang="ja-JP" sz="2000" b="1">
                <a:solidFill>
                  <a:srgbClr val="000000"/>
                </a:solidFill>
              </a:rPr>
              <a:t>for in the backward view.</a:t>
            </a:r>
          </a:p>
        </p:txBody>
      </p:sp>
      <p:pic>
        <p:nvPicPr>
          <p:cNvPr id="4301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601663"/>
            <a:ext cx="2316163" cy="1930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2113" y="6019800"/>
            <a:ext cx="5380037" cy="400050"/>
          </a:xfrm>
          <a:prstGeom prst="rect">
            <a:avLst/>
          </a:prstGeom>
          <a:noFill/>
        </p:spPr>
        <p:txBody>
          <a:bodyPr>
            <a:spAutoFit/>
          </a:bodyPr>
          <a:lstStyle/>
          <a:p>
            <a:pPr>
              <a:defRPr/>
            </a:pPr>
            <a:r>
              <a:rPr lang="en-US" altLang="ja-JP" b="1" dirty="0" err="1">
                <a:latin typeface="+mn-lt"/>
              </a:rPr>
              <a:t>Kajita</a:t>
            </a:r>
            <a:r>
              <a:rPr lang="en-US" altLang="ja-JP" b="1" dirty="0">
                <a:latin typeface="+mn-lt"/>
              </a:rPr>
              <a:t>      </a:t>
            </a:r>
            <a:r>
              <a:rPr lang="en-US" altLang="ja-JP" b="1" dirty="0">
                <a:solidFill>
                  <a:srgbClr val="FF0000"/>
                </a:solidFill>
                <a:latin typeface="+mn-lt"/>
              </a:rPr>
              <a:t>“................................”</a:t>
            </a:r>
          </a:p>
        </p:txBody>
      </p:sp>
      <p:sp>
        <p:nvSpPr>
          <p:cNvPr id="4" name="正方形/長方形 3"/>
          <p:cNvSpPr/>
          <p:nvPr/>
        </p:nvSpPr>
        <p:spPr>
          <a:xfrm>
            <a:off x="388938" y="5565775"/>
            <a:ext cx="8823325" cy="400050"/>
          </a:xfrm>
          <a:prstGeom prst="rect">
            <a:avLst/>
          </a:prstGeom>
        </p:spPr>
        <p:txBody>
          <a:bodyPr>
            <a:spAutoFit/>
          </a:bodyPr>
          <a:lstStyle/>
          <a:p>
            <a:pPr>
              <a:defRPr/>
            </a:pPr>
            <a:r>
              <a:rPr lang="en-US" altLang="ja-JP" b="1" dirty="0" err="1">
                <a:latin typeface="+mn-lt"/>
              </a:rPr>
              <a:t>Koshiba</a:t>
            </a:r>
            <a:r>
              <a:rPr lang="en-US" altLang="ja-JP" b="1" dirty="0">
                <a:solidFill>
                  <a:srgbClr val="FF0000"/>
                </a:solidFill>
                <a:latin typeface="+mn-lt"/>
              </a:rPr>
              <a:t> “I think this would be another ring. How do you think ?”</a:t>
            </a:r>
          </a:p>
        </p:txBody>
      </p:sp>
      <p:sp>
        <p:nvSpPr>
          <p:cNvPr id="8" name="スライド番号プレースホルダー 1">
            <a:extLst>
              <a:ext uri="{FF2B5EF4-FFF2-40B4-BE49-F238E27FC236}">
                <a16:creationId xmlns:a16="http://schemas.microsoft.com/office/drawing/2014/main" id="{BCDF4BCD-9A58-4B14-8702-341456FBA0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2 ring </a:t>
            </a:r>
            <a:r>
              <a:rPr lang="en-US" altLang="ja-JP" b="1" dirty="0">
                <a:latin typeface="+mn-lt"/>
              </a:rPr>
              <a:t>events after ~2 years observation</a:t>
            </a:r>
            <a:endParaRPr lang="ja-JP" altLang="en-US" b="1" dirty="0">
              <a:latin typeface="+mn-lt"/>
            </a:endParaRPr>
          </a:p>
        </p:txBody>
      </p:sp>
      <p:grpSp>
        <p:nvGrpSpPr>
          <p:cNvPr id="45060" name="グループ化 14"/>
          <p:cNvGrpSpPr>
            <a:grpSpLocks/>
          </p:cNvGrpSpPr>
          <p:nvPr/>
        </p:nvGrpSpPr>
        <p:grpSpPr bwMode="auto">
          <a:xfrm>
            <a:off x="41275" y="1019175"/>
            <a:ext cx="9239250" cy="5156200"/>
            <a:chOff x="42039" y="1018738"/>
            <a:chExt cx="9238424" cy="5156529"/>
          </a:xfrm>
        </p:grpSpPr>
        <p:grpSp>
          <p:nvGrpSpPr>
            <p:cNvPr id="45068" name="グループ化 8"/>
            <p:cNvGrpSpPr>
              <a:grpSpLocks/>
            </p:cNvGrpSpPr>
            <p:nvPr/>
          </p:nvGrpSpPr>
          <p:grpSpPr bwMode="auto">
            <a:xfrm>
              <a:off x="42039" y="1182261"/>
              <a:ext cx="9238424" cy="4934514"/>
              <a:chOff x="42040" y="1224302"/>
              <a:chExt cx="9238425" cy="4934520"/>
            </a:xfrm>
          </p:grpSpPr>
          <p:pic>
            <p:nvPicPr>
              <p:cNvPr id="4507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40" y="1424230"/>
                <a:ext cx="4740166" cy="4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047" y="1424230"/>
                <a:ext cx="4734418" cy="472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19838" y="1224302"/>
                <a:ext cx="8314583" cy="400076"/>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a:xfrm>
                <a:off x="7051814" y="1417990"/>
                <a:ext cx="1177820"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683333" y="1402114"/>
                <a:ext cx="3420758" cy="27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45069" name="テキスト ボックス 9"/>
            <p:cNvSpPr txBox="1">
              <a:spLocks noChangeArrowheads="1"/>
            </p:cNvSpPr>
            <p:nvPr/>
          </p:nvSpPr>
          <p:spPr bwMode="auto">
            <a:xfrm>
              <a:off x="1986613" y="1018738"/>
              <a:ext cx="6411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5070" name="テキスト ボックス 10"/>
            <p:cNvSpPr txBox="1">
              <a:spLocks noChangeArrowheads="1"/>
            </p:cNvSpPr>
            <p:nvPr/>
          </p:nvSpPr>
          <p:spPr bwMode="auto">
            <a:xfrm>
              <a:off x="1768610" y="5759380"/>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5071" name="テキスト ボックス 22"/>
            <p:cNvSpPr txBox="1">
              <a:spLocks noChangeArrowheads="1"/>
            </p:cNvSpPr>
            <p:nvPr/>
          </p:nvSpPr>
          <p:spPr bwMode="auto">
            <a:xfrm>
              <a:off x="6461459" y="5775157"/>
              <a:ext cx="173133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grpSp>
      <p:sp>
        <p:nvSpPr>
          <p:cNvPr id="17" name="正方形/長方形 16"/>
          <p:cNvSpPr/>
          <p:nvPr/>
        </p:nvSpPr>
        <p:spPr>
          <a:xfrm>
            <a:off x="2659063" y="4521200"/>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矢印コネクタ 18"/>
          <p:cNvCxnSpPr/>
          <p:nvPr/>
        </p:nvCxnSpPr>
        <p:spPr>
          <a:xfrm flipH="1">
            <a:off x="3184525" y="3495675"/>
            <a:ext cx="236538" cy="990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57488" y="3136900"/>
            <a:ext cx="1265237"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 name="正方形/長方形 1"/>
          <p:cNvSpPr/>
          <p:nvPr/>
        </p:nvSpPr>
        <p:spPr>
          <a:xfrm>
            <a:off x="792163" y="1854200"/>
            <a:ext cx="809625" cy="401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066" name="テキスト ボックス 20"/>
          <p:cNvSpPr txBox="1">
            <a:spLocks noChangeArrowheads="1"/>
          </p:cNvSpPr>
          <p:nvPr/>
        </p:nvSpPr>
        <p:spPr bwMode="auto">
          <a:xfrm>
            <a:off x="5246688" y="1408113"/>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22" name="テキスト ボックス 21"/>
          <p:cNvSpPr txBox="1"/>
          <p:nvPr/>
        </p:nvSpPr>
        <p:spPr bwMode="auto">
          <a:xfrm>
            <a:off x="927100" y="1493838"/>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21" name="スライド番号プレースホルダー 1">
            <a:extLst>
              <a:ext uri="{FF2B5EF4-FFF2-40B4-BE49-F238E27FC236}">
                <a16:creationId xmlns:a16="http://schemas.microsoft.com/office/drawing/2014/main" id="{70596A17-6CD9-4135-B177-3837720867B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1913"/>
            <a:ext cx="48371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1335088"/>
            <a:ext cx="4749800"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23"/>
          <p:cNvSpPr txBox="1">
            <a:spLocks noChangeArrowheads="1"/>
          </p:cNvSpPr>
          <p:nvPr/>
        </p:nvSpPr>
        <p:spPr bwMode="auto">
          <a:xfrm>
            <a:off x="236538" y="23813"/>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After ~2 years observation</a:t>
            </a:r>
            <a:endParaRPr lang="en-US" altLang="ja-JP" sz="2800" b="1" u="sng">
              <a:solidFill>
                <a:srgbClr val="0A0AD4"/>
              </a:solidFill>
              <a:latin typeface="Symbol" panose="05050102010706020507" pitchFamily="18" charset="2"/>
            </a:endParaRPr>
          </a:p>
        </p:txBody>
      </p:sp>
      <p:sp>
        <p:nvSpPr>
          <p:cNvPr id="13" name="テキスト ボックス 12"/>
          <p:cNvSpPr txBox="1"/>
          <p:nvPr/>
        </p:nvSpPr>
        <p:spPr>
          <a:xfrm>
            <a:off x="249238" y="692150"/>
            <a:ext cx="8313737"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err="1">
                <a:latin typeface="+mn-lt"/>
              </a:rPr>
              <a:t>M</a:t>
            </a:r>
            <a:r>
              <a:rPr lang="en-US" altLang="ja-JP" b="1" baseline="-25000" dirty="0" err="1">
                <a:latin typeface="+mn-lt"/>
              </a:rPr>
              <a:t>tot</a:t>
            </a:r>
            <a:r>
              <a:rPr lang="en-US" altLang="ja-JP" b="1" dirty="0">
                <a:latin typeface="+mn-lt"/>
              </a:rPr>
              <a:t> – </a:t>
            </a:r>
            <a:r>
              <a:rPr lang="en-US" altLang="ja-JP" b="1" dirty="0">
                <a:latin typeface="Symbol" panose="05050102010706020507" pitchFamily="18" charset="2"/>
              </a:rPr>
              <a:t>D</a:t>
            </a:r>
            <a:r>
              <a:rPr lang="en-US" altLang="ja-JP" b="1" dirty="0">
                <a:latin typeface="+mn-lt"/>
              </a:rPr>
              <a:t>P plot for </a:t>
            </a:r>
            <a:r>
              <a:rPr lang="en-US" altLang="ja-JP" b="1" dirty="0">
                <a:solidFill>
                  <a:srgbClr val="FF0000"/>
                </a:solidFill>
                <a:latin typeface="+mn-lt"/>
              </a:rPr>
              <a:t>3 ring </a:t>
            </a:r>
            <a:r>
              <a:rPr lang="en-US" altLang="ja-JP" b="1" dirty="0">
                <a:latin typeface="+mn-lt"/>
              </a:rPr>
              <a:t>events after ~2 years observation</a:t>
            </a:r>
            <a:endParaRPr lang="ja-JP" altLang="en-US" b="1" dirty="0">
              <a:latin typeface="+mn-lt"/>
            </a:endParaRPr>
          </a:p>
        </p:txBody>
      </p:sp>
      <p:sp>
        <p:nvSpPr>
          <p:cNvPr id="14" name="テキスト ボックス 13"/>
          <p:cNvSpPr txBox="1"/>
          <p:nvPr/>
        </p:nvSpPr>
        <p:spPr bwMode="auto">
          <a:xfrm>
            <a:off x="619125" y="1182688"/>
            <a:ext cx="8315325" cy="400050"/>
          </a:xfrm>
          <a:prstGeom prst="rect">
            <a:avLst/>
          </a:prstGeom>
          <a:solidFill>
            <a:schemeClr val="bg1"/>
          </a:solidFill>
        </p:spPr>
        <p:txBody>
          <a:bodyPr>
            <a:spAutoFit/>
          </a:bodyPr>
          <a:lstStyle/>
          <a:p>
            <a:pPr algn="ctr">
              <a:defRPr/>
            </a:pPr>
            <a:endParaRPr lang="ja-JP" altLang="en-US" b="1" dirty="0">
              <a:solidFill>
                <a:srgbClr val="FF0000"/>
              </a:solidFill>
              <a:latin typeface="+mn-lt"/>
            </a:endParaRPr>
          </a:p>
        </p:txBody>
      </p:sp>
      <p:sp>
        <p:nvSpPr>
          <p:cNvPr id="5" name="正方形/長方形 4"/>
          <p:cNvSpPr/>
          <p:nvPr/>
        </p:nvSpPr>
        <p:spPr bwMode="auto">
          <a:xfrm>
            <a:off x="7232650" y="1376363"/>
            <a:ext cx="1177925"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803275" y="1360488"/>
            <a:ext cx="3421063"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13" name="テキスト ボックス 9"/>
          <p:cNvSpPr txBox="1">
            <a:spLocks noChangeArrowheads="1"/>
          </p:cNvSpPr>
          <p:nvPr/>
        </p:nvSpPr>
        <p:spPr bwMode="auto">
          <a:xfrm>
            <a:off x="1985963" y="1019175"/>
            <a:ext cx="6411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da-DK" altLang="ja-JP" sz="1800" b="1">
                <a:latin typeface="Arial Narrow" panose="020B0606020202030204" pitchFamily="34" charset="0"/>
              </a:rPr>
              <a:t>M.Nakahata, et al., J.Phys.Soc.Jpn. 55,3786(1986)</a:t>
            </a:r>
            <a:endParaRPr lang="ja-JP" altLang="en-US" sz="1800" b="1">
              <a:latin typeface="Arial Narrow" panose="020B0606020202030204" pitchFamily="34" charset="0"/>
            </a:endParaRPr>
          </a:p>
        </p:txBody>
      </p:sp>
      <p:sp>
        <p:nvSpPr>
          <p:cNvPr id="47114" name="テキスト ボックス 10"/>
          <p:cNvSpPr txBox="1">
            <a:spLocks noChangeArrowheads="1"/>
          </p:cNvSpPr>
          <p:nvPr/>
        </p:nvSpPr>
        <p:spPr bwMode="auto">
          <a:xfrm>
            <a:off x="1757363" y="5849938"/>
            <a:ext cx="1731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47115" name="テキスト ボックス 22"/>
          <p:cNvSpPr txBox="1">
            <a:spLocks noChangeArrowheads="1"/>
          </p:cNvSpPr>
          <p:nvPr/>
        </p:nvSpPr>
        <p:spPr bwMode="auto">
          <a:xfrm>
            <a:off x="6350000" y="5775325"/>
            <a:ext cx="1731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Consolas" panose="020B0609020204030204" pitchFamily="49" charset="0"/>
              </a:rPr>
              <a:t>M</a:t>
            </a:r>
            <a:r>
              <a:rPr lang="en-US" altLang="ja-JP" sz="2000" baseline="-25000">
                <a:latin typeface="Consolas" panose="020B0609020204030204" pitchFamily="49" charset="0"/>
              </a:rPr>
              <a:t>tot</a:t>
            </a:r>
            <a:r>
              <a:rPr lang="en-US" altLang="ja-JP" sz="2000">
                <a:latin typeface="Consolas" panose="020B0609020204030204" pitchFamily="49" charset="0"/>
              </a:rPr>
              <a:t>(GeV/c</a:t>
            </a:r>
            <a:r>
              <a:rPr lang="en-US" altLang="ja-JP" sz="2000" baseline="30000">
                <a:latin typeface="Consolas" panose="020B0609020204030204" pitchFamily="49" charset="0"/>
              </a:rPr>
              <a:t>2</a:t>
            </a:r>
            <a:r>
              <a:rPr lang="en-US" altLang="ja-JP" sz="2000">
                <a:latin typeface="Consolas" panose="020B0609020204030204" pitchFamily="49" charset="0"/>
              </a:rPr>
              <a:t>)</a:t>
            </a:r>
            <a:endParaRPr lang="ja-JP" altLang="en-US" sz="2000">
              <a:latin typeface="Consolas" panose="020B0609020204030204" pitchFamily="49" charset="0"/>
            </a:endParaRPr>
          </a:p>
        </p:txBody>
      </p:sp>
      <p:sp>
        <p:nvSpPr>
          <p:cNvPr id="17" name="正方形/長方形 16"/>
          <p:cNvSpPr/>
          <p:nvPr/>
        </p:nvSpPr>
        <p:spPr>
          <a:xfrm>
            <a:off x="2659063" y="4511675"/>
            <a:ext cx="762000" cy="102711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テキスト ボックス 19"/>
          <p:cNvSpPr txBox="1"/>
          <p:nvPr/>
        </p:nvSpPr>
        <p:spPr>
          <a:xfrm>
            <a:off x="2959100" y="4103688"/>
            <a:ext cx="1265238" cy="339725"/>
          </a:xfrm>
          <a:prstGeom prst="rect">
            <a:avLst/>
          </a:prstGeom>
          <a:noFill/>
        </p:spPr>
        <p:txBody>
          <a:bodyPr>
            <a:spAutoFit/>
          </a:bodyPr>
          <a:lstStyle/>
          <a:p>
            <a:pPr>
              <a:defRPr/>
            </a:pPr>
            <a:r>
              <a:rPr lang="en-US" altLang="ja-JP" sz="1600" b="1" dirty="0">
                <a:solidFill>
                  <a:srgbClr val="FF0000"/>
                </a:solidFill>
                <a:latin typeface="+mn-lt"/>
              </a:rPr>
              <a:t>signal box</a:t>
            </a:r>
            <a:endParaRPr lang="ja-JP" altLang="en-US" sz="1600" b="1" dirty="0">
              <a:solidFill>
                <a:srgbClr val="FF0000"/>
              </a:solidFill>
              <a:latin typeface="+mn-lt"/>
            </a:endParaRPr>
          </a:p>
        </p:txBody>
      </p:sp>
      <p:sp>
        <p:nvSpPr>
          <p:cNvPr id="29" name="テキスト ボックス 28"/>
          <p:cNvSpPr txBox="1"/>
          <p:nvPr/>
        </p:nvSpPr>
        <p:spPr>
          <a:xfrm>
            <a:off x="250825" y="6299200"/>
            <a:ext cx="8313738" cy="4000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No nucleon decay signal was found.</a:t>
            </a:r>
            <a:endParaRPr lang="ja-JP" altLang="en-US" b="1" dirty="0">
              <a:latin typeface="+mn-lt"/>
            </a:endParaRPr>
          </a:p>
        </p:txBody>
      </p:sp>
      <p:sp>
        <p:nvSpPr>
          <p:cNvPr id="23" name="正方形/長方形 22"/>
          <p:cNvSpPr/>
          <p:nvPr/>
        </p:nvSpPr>
        <p:spPr bwMode="auto">
          <a:xfrm>
            <a:off x="3014663" y="1800225"/>
            <a:ext cx="1177925"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120" name="テキスト ボックス 11"/>
          <p:cNvSpPr txBox="1">
            <a:spLocks noChangeArrowheads="1"/>
          </p:cNvSpPr>
          <p:nvPr/>
        </p:nvSpPr>
        <p:spPr bwMode="auto">
          <a:xfrm>
            <a:off x="5343525" y="1454150"/>
            <a:ext cx="3590925" cy="400050"/>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solidFill>
                  <a:srgbClr val="FF0000"/>
                </a:solidFill>
              </a:rPr>
              <a:t>8.8kt year MC(atmospheric)</a:t>
            </a:r>
            <a:endParaRPr lang="ja-JP" altLang="en-US" sz="2000" b="1">
              <a:solidFill>
                <a:srgbClr val="FF0000"/>
              </a:solidFill>
            </a:endParaRPr>
          </a:p>
        </p:txBody>
      </p:sp>
      <p:sp>
        <p:nvSpPr>
          <p:cNvPr id="4" name="テキスト ボックス 3"/>
          <p:cNvSpPr txBox="1"/>
          <p:nvPr/>
        </p:nvSpPr>
        <p:spPr bwMode="auto">
          <a:xfrm>
            <a:off x="1241425" y="1498600"/>
            <a:ext cx="2427288" cy="400050"/>
          </a:xfrm>
          <a:prstGeom prst="rect">
            <a:avLst/>
          </a:prstGeom>
          <a:solidFill>
            <a:schemeClr val="bg1"/>
          </a:solidFill>
          <a:ln w="19050">
            <a:solidFill>
              <a:schemeClr val="tx1"/>
            </a:solidFill>
          </a:ln>
        </p:spPr>
        <p:txBody>
          <a:bodyPr>
            <a:spAutoFit/>
          </a:bodyPr>
          <a:lstStyle/>
          <a:p>
            <a:pPr algn="ctr">
              <a:defRPr/>
            </a:pPr>
            <a:r>
              <a:rPr lang="en-US" altLang="ja-JP" b="1" dirty="0">
                <a:solidFill>
                  <a:srgbClr val="FF0000"/>
                </a:solidFill>
                <a:latin typeface="+mn-lt"/>
              </a:rPr>
              <a:t>1.11kt year data</a:t>
            </a:r>
            <a:endParaRPr lang="ja-JP" altLang="en-US" b="1" dirty="0">
              <a:solidFill>
                <a:srgbClr val="FF0000"/>
              </a:solidFill>
              <a:latin typeface="+mn-lt"/>
            </a:endParaRPr>
          </a:p>
        </p:txBody>
      </p:sp>
      <p:sp>
        <p:nvSpPr>
          <p:cNvPr id="18" name="スライド番号プレースホルダー 1">
            <a:extLst>
              <a:ext uri="{FF2B5EF4-FFF2-40B4-BE49-F238E27FC236}">
                <a16:creationId xmlns:a16="http://schemas.microsoft.com/office/drawing/2014/main" id="{DF939CB4-754A-4B6E-8646-834955A44E8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Nucleon decay searches……</a:t>
            </a:r>
            <a:endParaRPr lang="en-US" altLang="ja-JP" sz="2800" b="1" u="sng">
              <a:solidFill>
                <a:srgbClr val="FF0000"/>
              </a:solidFill>
              <a:latin typeface="Symbol" panose="05050102010706020507" pitchFamily="18" charset="2"/>
            </a:endParaRPr>
          </a:p>
        </p:txBody>
      </p:sp>
      <p:sp>
        <p:nvSpPr>
          <p:cNvPr id="49155" name="テキスト ボックス 5"/>
          <p:cNvSpPr txBox="1">
            <a:spLocks noChangeArrowheads="1"/>
          </p:cNvSpPr>
          <p:nvPr/>
        </p:nvSpPr>
        <p:spPr bwMode="auto">
          <a:xfrm>
            <a:off x="0" y="2798930"/>
            <a:ext cx="89376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Any positive signals for nucleon</a:t>
            </a:r>
            <a:br>
              <a:rPr lang="en-US" altLang="ja-JP" sz="2000" b="1" dirty="0">
                <a:solidFill>
                  <a:srgbClr val="000000"/>
                </a:solidFill>
              </a:rPr>
            </a:br>
            <a:r>
              <a:rPr lang="en-US" altLang="ja-JP" sz="2000" b="1" dirty="0">
                <a:solidFill>
                  <a:srgbClr val="000000"/>
                </a:solidFill>
              </a:rPr>
              <a:t>decay have not been found yet</a:t>
            </a:r>
            <a:br>
              <a:rPr lang="en-US" altLang="ja-JP" sz="2000" b="1" dirty="0">
                <a:solidFill>
                  <a:srgbClr val="000000"/>
                </a:solidFill>
              </a:rPr>
            </a:br>
            <a:r>
              <a:rPr lang="en-US" altLang="ja-JP" sz="2000" b="1" dirty="0">
                <a:solidFill>
                  <a:srgbClr val="000000"/>
                </a:solidFill>
              </a:rPr>
              <a:t>even in Super-</a:t>
            </a:r>
            <a:r>
              <a:rPr lang="en-US" altLang="ja-JP" sz="2000" b="1" dirty="0" err="1">
                <a:solidFill>
                  <a:srgbClr val="000000"/>
                </a:solidFill>
              </a:rPr>
              <a:t>Kamiokande</a:t>
            </a:r>
            <a:r>
              <a:rPr lang="en-US" altLang="ja-JP" sz="2000" b="1" dirty="0">
                <a:solidFill>
                  <a:srgbClr val="000000"/>
                </a:solidFill>
              </a:rPr>
              <a:t>.</a:t>
            </a: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After more than </a:t>
            </a:r>
            <a:r>
              <a:rPr lang="en-US" altLang="ja-JP" sz="2000" b="1" dirty="0">
                <a:solidFill>
                  <a:srgbClr val="FF0000"/>
                </a:solidFill>
              </a:rPr>
              <a:t>20 </a:t>
            </a:r>
            <a:r>
              <a:rPr lang="en-US" altLang="ja-JP" sz="2000" b="1" dirty="0">
                <a:solidFill>
                  <a:srgbClr val="000000"/>
                </a:solidFill>
              </a:rPr>
              <a:t>years of Super-</a:t>
            </a:r>
            <a:r>
              <a:rPr lang="en-US" altLang="ja-JP" sz="2000" b="1" dirty="0" err="1">
                <a:solidFill>
                  <a:srgbClr val="000000"/>
                </a:solidFill>
              </a:rPr>
              <a:t>Kamiokande</a:t>
            </a:r>
            <a:r>
              <a:rPr lang="en-US" altLang="ja-JP" sz="2000" b="1" dirty="0">
                <a:solidFill>
                  <a:srgbClr val="000000"/>
                </a:solidFill>
              </a:rPr>
              <a:t> operation, </a:t>
            </a:r>
            <a:r>
              <a:rPr lang="en-US" altLang="ja-JP" sz="2000" b="1" dirty="0">
                <a:solidFill>
                  <a:srgbClr val="FF0000"/>
                </a:solidFill>
              </a:rPr>
              <a:t>450 </a:t>
            </a:r>
            <a:r>
              <a:rPr lang="en-US" altLang="ja-JP" sz="2000" b="1" dirty="0" err="1">
                <a:solidFill>
                  <a:srgbClr val="FF0000"/>
                </a:solidFill>
              </a:rPr>
              <a:t>kt</a:t>
            </a:r>
            <a:r>
              <a:rPr lang="ja-JP" altLang="en-US" sz="2000" b="1" dirty="0">
                <a:solidFill>
                  <a:srgbClr val="FF0000"/>
                </a:solidFill>
              </a:rPr>
              <a:t>・</a:t>
            </a:r>
            <a:r>
              <a:rPr lang="en-US" altLang="ja-JP" sz="2000" b="1" dirty="0">
                <a:solidFill>
                  <a:srgbClr val="FF0000"/>
                </a:solidFill>
              </a:rPr>
              <a:t>year </a:t>
            </a:r>
            <a:r>
              <a:rPr lang="en-US" altLang="ja-JP" sz="2000" b="1" dirty="0">
                <a:solidFill>
                  <a:srgbClr val="000000"/>
                </a:solidFill>
              </a:rPr>
              <a:t>data has been accumulated. The present constraints on nucleon</a:t>
            </a:r>
            <a:br>
              <a:rPr lang="en-US" altLang="ja-JP" sz="2000" b="1" dirty="0">
                <a:solidFill>
                  <a:srgbClr val="000000"/>
                </a:solidFill>
              </a:rPr>
            </a:br>
            <a:r>
              <a:rPr lang="en-US" altLang="ja-JP" sz="2000" b="1" dirty="0">
                <a:solidFill>
                  <a:srgbClr val="000000"/>
                </a:solidFill>
              </a:rPr>
              <a:t>lifetime is </a:t>
            </a:r>
            <a:r>
              <a:rPr lang="en-US" altLang="ja-JP" sz="2000" b="1" dirty="0">
                <a:solidFill>
                  <a:srgbClr val="FF0000"/>
                </a:solidFill>
                <a:latin typeface="Symbol" panose="05050102010706020507" pitchFamily="18" charset="2"/>
              </a:rPr>
              <a:t>t</a:t>
            </a:r>
            <a:r>
              <a:rPr lang="en-US" altLang="ja-JP" sz="2000" b="1" dirty="0">
                <a:solidFill>
                  <a:srgbClr val="FF0000"/>
                </a:solidFill>
              </a:rPr>
              <a:t>/B &gt; 2.4x10</a:t>
            </a:r>
            <a:r>
              <a:rPr lang="en-US" altLang="ja-JP" sz="2000" b="1" baseline="30000" dirty="0">
                <a:solidFill>
                  <a:srgbClr val="FF0000"/>
                </a:solidFill>
              </a:rPr>
              <a:t>34</a:t>
            </a:r>
            <a:r>
              <a:rPr lang="en-US" altLang="ja-JP" sz="2000" b="1" dirty="0">
                <a:solidFill>
                  <a:srgbClr val="FF0000"/>
                </a:solidFill>
              </a:rPr>
              <a:t> years </a:t>
            </a:r>
            <a:r>
              <a:rPr lang="en-US" altLang="ja-JP" sz="2000" b="1" dirty="0">
                <a:solidFill>
                  <a:srgbClr val="000000"/>
                </a:solidFill>
              </a:rPr>
              <a:t>(90% C.L.) for </a:t>
            </a:r>
            <a:r>
              <a:rPr lang="en-US" altLang="ja-JP" sz="2000" b="1" dirty="0">
                <a:solidFill>
                  <a:srgbClr val="FF0000"/>
                </a:solidFill>
              </a:rPr>
              <a:t>p-&gt;e</a:t>
            </a:r>
            <a:r>
              <a:rPr lang="en-US" altLang="ja-JP" sz="2000" b="1" baseline="30000" dirty="0">
                <a:solidFill>
                  <a:srgbClr val="FF0000"/>
                </a:solidFill>
              </a:rPr>
              <a:t>+</a:t>
            </a:r>
            <a:r>
              <a:rPr lang="en-US" altLang="ja-JP" sz="2000" b="1" dirty="0">
                <a:solidFill>
                  <a:srgbClr val="FF0000"/>
                </a:solidFill>
              </a:rPr>
              <a:t>+</a:t>
            </a:r>
            <a:r>
              <a:rPr lang="en-US" altLang="ja-JP" sz="2000" b="1" dirty="0">
                <a:solidFill>
                  <a:srgbClr val="FF0000"/>
                </a:solidFill>
                <a:latin typeface="Symbol" panose="05050102010706020507" pitchFamily="18" charset="2"/>
              </a:rPr>
              <a:t>p</a:t>
            </a:r>
            <a:r>
              <a:rPr lang="en-US" altLang="ja-JP" sz="2000" b="1" baseline="30000" dirty="0">
                <a:solidFill>
                  <a:srgbClr val="FF0000"/>
                </a:solidFill>
              </a:rPr>
              <a:t>0</a:t>
            </a:r>
            <a:r>
              <a:rPr lang="en-US" altLang="ja-JP" sz="2000" b="1" dirty="0">
                <a:solidFill>
                  <a:srgbClr val="FF0000"/>
                </a:solidFill>
              </a:rPr>
              <a:t> </a:t>
            </a:r>
            <a:r>
              <a:rPr lang="en-US" altLang="ja-JP" sz="2000" b="1" dirty="0">
                <a:solidFill>
                  <a:srgbClr val="000000"/>
                </a:solidFill>
              </a:rPr>
              <a:t>decay mode.</a:t>
            </a:r>
          </a:p>
          <a:p>
            <a:pPr marL="0" indent="0" eaLnBrk="1" hangingPunct="1">
              <a:spcBef>
                <a:spcPct val="0"/>
              </a:spcBef>
              <a:spcAft>
                <a:spcPts val="1200"/>
              </a:spcAft>
              <a:buNone/>
            </a:pPr>
            <a:endParaRPr lang="en-US" altLang="ja-JP" sz="2000" b="1" dirty="0">
              <a:solidFill>
                <a:srgbClr val="000000"/>
              </a:solidFill>
            </a:endParaRPr>
          </a:p>
          <a:p>
            <a:pPr marL="0" indent="0" eaLnBrk="1" hangingPunct="1">
              <a:spcBef>
                <a:spcPct val="0"/>
              </a:spcBef>
              <a:spcAft>
                <a:spcPts val="1200"/>
              </a:spcAft>
              <a:buNone/>
            </a:pPr>
            <a:endParaRPr lang="en-US" altLang="ja-JP" sz="2000" b="1" dirty="0">
              <a:solidFill>
                <a:srgbClr val="000000"/>
              </a:solidFill>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rPr>
              <a:t>We will continue the nucleon decay search. The impact of nucleon decay on physics is much larger than other topics. </a:t>
            </a:r>
          </a:p>
        </p:txBody>
      </p:sp>
      <p:sp>
        <p:nvSpPr>
          <p:cNvPr id="49156" name="テキスト ボックス 5"/>
          <p:cNvSpPr txBox="1">
            <a:spLocks noChangeArrowheads="1"/>
          </p:cNvSpPr>
          <p:nvPr/>
        </p:nvSpPr>
        <p:spPr bwMode="auto">
          <a:xfrm>
            <a:off x="152400" y="681038"/>
            <a:ext cx="2701925" cy="401637"/>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In middle of 1980s</a:t>
            </a:r>
          </a:p>
        </p:txBody>
      </p:sp>
      <p:sp>
        <p:nvSpPr>
          <p:cNvPr id="2" name="テキスト ボックス 1"/>
          <p:cNvSpPr txBox="1"/>
          <p:nvPr/>
        </p:nvSpPr>
        <p:spPr>
          <a:xfrm>
            <a:off x="-19050" y="1107855"/>
            <a:ext cx="5062538" cy="10160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Nucleon life time is found to be</a:t>
            </a:r>
            <a:br>
              <a:rPr lang="en-US" altLang="ja-JP" b="1" dirty="0">
                <a:latin typeface="+mn-lt"/>
              </a:rPr>
            </a:br>
            <a:r>
              <a:rPr lang="en-US" altLang="ja-JP" b="1" dirty="0">
                <a:latin typeface="+mn-lt"/>
              </a:rPr>
              <a:t>much longer than the first prediction.</a:t>
            </a:r>
            <a:br>
              <a:rPr lang="en-US" altLang="ja-JP" b="1" dirty="0">
                <a:latin typeface="+mn-lt"/>
              </a:rPr>
            </a:br>
            <a:r>
              <a:rPr lang="en-US" altLang="ja-JP" b="1" dirty="0">
                <a:latin typeface="+mn-lt"/>
              </a:rPr>
              <a:t>Start long and patient waiting.</a:t>
            </a:r>
            <a:endParaRPr lang="ja-JP" altLang="en-US" b="1" dirty="0">
              <a:latin typeface="+mn-lt"/>
            </a:endParaRPr>
          </a:p>
        </p:txBody>
      </p:sp>
      <p:sp>
        <p:nvSpPr>
          <p:cNvPr id="49158" name="テキスト ボックス 6"/>
          <p:cNvSpPr txBox="1">
            <a:spLocks noChangeArrowheads="1"/>
          </p:cNvSpPr>
          <p:nvPr/>
        </p:nvSpPr>
        <p:spPr bwMode="auto">
          <a:xfrm>
            <a:off x="5119688" y="1042988"/>
            <a:ext cx="3943350" cy="23082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endParaRPr lang="en-US" altLang="ja-JP" sz="1800" b="1">
              <a:solidFill>
                <a:srgbClr val="000000"/>
              </a:solidFill>
              <a:latin typeface="Symbol" panose="05050102010706020507" pitchFamily="18" charset="2"/>
            </a:endParaRPr>
          </a:p>
          <a:p>
            <a:pPr>
              <a:spcBef>
                <a:spcPct val="0"/>
              </a:spcBef>
              <a:buFontTx/>
              <a:buNone/>
            </a:pPr>
            <a:r>
              <a:rPr lang="en-US" altLang="ja-JP" sz="1800" b="1">
                <a:solidFill>
                  <a:srgbClr val="000000"/>
                </a:solidFill>
                <a:latin typeface="Symbol" panose="05050102010706020507" pitchFamily="18" charset="2"/>
              </a:rPr>
              <a:t>t</a:t>
            </a:r>
            <a:r>
              <a:rPr lang="en-US" altLang="ja-JP" sz="1800" b="1">
                <a:solidFill>
                  <a:srgbClr val="000000"/>
                </a:solidFill>
              </a:rPr>
              <a:t> = 10</a:t>
            </a:r>
            <a:r>
              <a:rPr lang="en-US" altLang="ja-JP" sz="1800" b="1" baseline="30000">
                <a:solidFill>
                  <a:srgbClr val="000000"/>
                </a:solidFill>
              </a:rPr>
              <a:t>28</a:t>
            </a:r>
            <a:r>
              <a:rPr lang="en-US" altLang="ja-JP" sz="1800" b="1">
                <a:solidFill>
                  <a:srgbClr val="000000"/>
                </a:solidFill>
              </a:rPr>
              <a:t> ~ 10</a:t>
            </a:r>
            <a:r>
              <a:rPr lang="en-US" altLang="ja-JP" sz="1800" b="1" baseline="30000">
                <a:solidFill>
                  <a:srgbClr val="000000"/>
                </a:solidFill>
              </a:rPr>
              <a:t>32 </a:t>
            </a:r>
            <a:r>
              <a:rPr lang="en-US" altLang="ja-JP" sz="1800" b="1">
                <a:solidFill>
                  <a:srgbClr val="000000"/>
                </a:solidFill>
              </a:rPr>
              <a:t>years</a:t>
            </a:r>
          </a:p>
          <a:p>
            <a:pPr>
              <a:spcBef>
                <a:spcPct val="0"/>
              </a:spcBef>
              <a:buFontTx/>
              <a:buNone/>
            </a:pPr>
            <a:r>
              <a:rPr lang="en-US" altLang="ja-JP" sz="1800" b="1">
                <a:solidFill>
                  <a:srgbClr val="000000"/>
                </a:solidFill>
                <a:latin typeface="Symbol" panose="05050102010706020507" pitchFamily="18" charset="2"/>
              </a:rPr>
              <a:t>t </a:t>
            </a:r>
            <a:r>
              <a:rPr lang="en-US" altLang="ja-JP" sz="1800" b="1">
                <a:solidFill>
                  <a:srgbClr val="000000"/>
                </a:solidFill>
              </a:rPr>
              <a:t>= 1.6 x 10</a:t>
            </a:r>
            <a:r>
              <a:rPr lang="en-US" altLang="ja-JP" sz="1800" b="1" baseline="30000">
                <a:solidFill>
                  <a:srgbClr val="000000"/>
                </a:solidFill>
              </a:rPr>
              <a:t>30 </a:t>
            </a:r>
            <a:r>
              <a:rPr lang="en-US" altLang="ja-JP" sz="1800" b="1">
                <a:solidFill>
                  <a:srgbClr val="000000"/>
                </a:solidFill>
              </a:rPr>
              <a:t>years</a:t>
            </a:r>
            <a:br>
              <a:rPr lang="en-US" altLang="ja-JP" sz="1800" b="1">
                <a:solidFill>
                  <a:srgbClr val="000000"/>
                </a:solidFill>
              </a:rPr>
            </a:br>
            <a:r>
              <a:rPr lang="en-US" altLang="ja-JP" sz="1800" b="1">
                <a:solidFill>
                  <a:srgbClr val="000000"/>
                </a:solidFill>
              </a:rPr>
              <a:t>(most hopeful model)</a:t>
            </a:r>
            <a:br>
              <a:rPr lang="en-US" altLang="ja-JP" sz="1800" b="1">
                <a:solidFill>
                  <a:srgbClr val="000000"/>
                </a:solidFill>
              </a:rPr>
            </a:br>
            <a:endParaRPr lang="en-US" altLang="ja-JP" sz="1800" b="1">
              <a:solidFill>
                <a:srgbClr val="000000"/>
              </a:solidFill>
            </a:endParaRPr>
          </a:p>
          <a:p>
            <a:pPr>
              <a:spcBef>
                <a:spcPct val="0"/>
              </a:spcBef>
              <a:buFontTx/>
              <a:buNone/>
            </a:pPr>
            <a:r>
              <a:rPr lang="en-US" altLang="ja-JP" sz="1800" b="1">
                <a:solidFill>
                  <a:srgbClr val="000000"/>
                </a:solidFill>
              </a:rPr>
              <a:t>For </a:t>
            </a:r>
            <a:r>
              <a:rPr lang="en-US" altLang="ja-JP" sz="1800" b="1">
                <a:solidFill>
                  <a:srgbClr val="000000"/>
                </a:solidFill>
                <a:latin typeface="Symbol" panose="05050102010706020507" pitchFamily="18" charset="2"/>
              </a:rPr>
              <a:t>t </a:t>
            </a:r>
            <a:r>
              <a:rPr lang="en-US" altLang="ja-JP" sz="1800" b="1">
                <a:solidFill>
                  <a:srgbClr val="000000"/>
                </a:solidFill>
              </a:rPr>
              <a:t>= 10</a:t>
            </a:r>
            <a:r>
              <a:rPr lang="en-US" altLang="ja-JP" sz="1800" b="1" baseline="30000">
                <a:solidFill>
                  <a:srgbClr val="000000"/>
                </a:solidFill>
              </a:rPr>
              <a:t>30</a:t>
            </a:r>
            <a:r>
              <a:rPr lang="en-US" altLang="ja-JP" sz="1800" b="1">
                <a:solidFill>
                  <a:srgbClr val="000000"/>
                </a:solidFill>
              </a:rPr>
              <a:t> ~ 10</a:t>
            </a:r>
            <a:r>
              <a:rPr lang="en-US" altLang="ja-JP" sz="1800" b="1" baseline="30000">
                <a:solidFill>
                  <a:srgbClr val="000000"/>
                </a:solidFill>
              </a:rPr>
              <a:t>32</a:t>
            </a:r>
            <a:r>
              <a:rPr lang="en-US" altLang="ja-JP" sz="1800" b="1">
                <a:solidFill>
                  <a:srgbClr val="000000"/>
                </a:solidFill>
              </a:rPr>
              <a:t> years,</a:t>
            </a:r>
            <a:br>
              <a:rPr lang="en-US" altLang="ja-JP" sz="1800" b="1">
                <a:solidFill>
                  <a:srgbClr val="000000"/>
                </a:solidFill>
              </a:rPr>
            </a:br>
            <a:r>
              <a:rPr lang="en-US" altLang="ja-JP" sz="1800" b="1">
                <a:solidFill>
                  <a:srgbClr val="000000"/>
                </a:solidFill>
              </a:rPr>
              <a:t>600~6 nucleon decays in 1kt</a:t>
            </a:r>
            <a:r>
              <a:rPr lang="ja-JP" altLang="en-US" sz="1800" b="1">
                <a:solidFill>
                  <a:srgbClr val="000000"/>
                </a:solidFill>
              </a:rPr>
              <a:t>・</a:t>
            </a:r>
            <a:r>
              <a:rPr lang="en-US" altLang="ja-JP" sz="1800" b="1">
                <a:solidFill>
                  <a:srgbClr val="000000"/>
                </a:solidFill>
              </a:rPr>
              <a:t>year</a:t>
            </a:r>
            <a:endParaRPr lang="ja-JP" altLang="en-US" sz="1800" b="1">
              <a:solidFill>
                <a:srgbClr val="000000"/>
              </a:solidFill>
            </a:endParaRPr>
          </a:p>
        </p:txBody>
      </p:sp>
      <p:sp>
        <p:nvSpPr>
          <p:cNvPr id="5" name="テキスト ボックス 4"/>
          <p:cNvSpPr txBox="1"/>
          <p:nvPr/>
        </p:nvSpPr>
        <p:spPr bwMode="auto">
          <a:xfrm>
            <a:off x="5614988" y="1138238"/>
            <a:ext cx="2995612" cy="400050"/>
          </a:xfrm>
          <a:prstGeom prst="rect">
            <a:avLst/>
          </a:prstGeom>
          <a:solidFill>
            <a:schemeClr val="bg1"/>
          </a:solidFill>
        </p:spPr>
        <p:txBody>
          <a:bodyPr>
            <a:spAutoFit/>
          </a:bodyPr>
          <a:lstStyle/>
          <a:p>
            <a:pPr>
              <a:defRPr/>
            </a:pPr>
            <a:r>
              <a:rPr lang="en-US" altLang="ja-JP" b="1" dirty="0">
                <a:solidFill>
                  <a:srgbClr val="FF0000"/>
                </a:solidFill>
                <a:latin typeface="+mn-lt"/>
              </a:rPr>
              <a:t>First prediction in 1981</a:t>
            </a:r>
            <a:endParaRPr lang="ja-JP" altLang="en-US" b="1" dirty="0">
              <a:solidFill>
                <a:srgbClr val="FF0000"/>
              </a:solidFill>
              <a:latin typeface="+mn-lt"/>
            </a:endParaRPr>
          </a:p>
        </p:txBody>
      </p:sp>
      <p:sp>
        <p:nvSpPr>
          <p:cNvPr id="49160" name="テキスト ボックス 5"/>
          <p:cNvSpPr txBox="1">
            <a:spLocks noChangeArrowheads="1"/>
          </p:cNvSpPr>
          <p:nvPr/>
        </p:nvSpPr>
        <p:spPr bwMode="auto">
          <a:xfrm>
            <a:off x="144463" y="2213865"/>
            <a:ext cx="2312302" cy="400110"/>
          </a:xfrm>
          <a:prstGeom prst="rect">
            <a:avLst/>
          </a:prstGeom>
          <a:solidFill>
            <a:srgbClr val="FDC3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At present (2025)</a:t>
            </a:r>
          </a:p>
        </p:txBody>
      </p:sp>
      <p:cxnSp>
        <p:nvCxnSpPr>
          <p:cNvPr id="10" name="直線矢印コネクタ 9"/>
          <p:cNvCxnSpPr/>
          <p:nvPr/>
        </p:nvCxnSpPr>
        <p:spPr>
          <a:xfrm>
            <a:off x="1692275" y="5580348"/>
            <a:ext cx="431800" cy="0"/>
          </a:xfrm>
          <a:prstGeom prst="straightConnector1">
            <a:avLst/>
          </a:prstGeom>
          <a:ln w="76200">
            <a:solidFill>
              <a:srgbClr val="CC0099"/>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235200" y="5369210"/>
            <a:ext cx="6788150" cy="400050"/>
          </a:xfrm>
          <a:prstGeom prst="rect">
            <a:avLst/>
          </a:prstGeom>
          <a:noFill/>
        </p:spPr>
        <p:txBody>
          <a:bodyPr>
            <a:spAutoFit/>
          </a:bodyPr>
          <a:lstStyle/>
          <a:p>
            <a:pPr>
              <a:defRPr/>
            </a:pPr>
            <a:r>
              <a:rPr lang="en-US" altLang="ja-JP" b="1" dirty="0">
                <a:solidFill>
                  <a:srgbClr val="CC0099"/>
                </a:solidFill>
                <a:latin typeface="+mn-lt"/>
              </a:rPr>
              <a:t>Miura-san is an expert on this topics, waiting patiently. </a:t>
            </a:r>
            <a:endParaRPr lang="ja-JP" altLang="en-US" b="1" dirty="0">
              <a:solidFill>
                <a:srgbClr val="CC0099"/>
              </a:solidFill>
              <a:latin typeface="+mn-lt"/>
            </a:endParaRPr>
          </a:p>
        </p:txBody>
      </p:sp>
      <p:sp>
        <p:nvSpPr>
          <p:cNvPr id="3" name="テキスト ボックス 2"/>
          <p:cNvSpPr txBox="1"/>
          <p:nvPr/>
        </p:nvSpPr>
        <p:spPr>
          <a:xfrm>
            <a:off x="566555" y="4869160"/>
            <a:ext cx="8577445" cy="338554"/>
          </a:xfrm>
          <a:prstGeom prst="rect">
            <a:avLst/>
          </a:prstGeom>
          <a:noFill/>
        </p:spPr>
        <p:txBody>
          <a:bodyPr wrap="square" rtlCol="0">
            <a:spAutoFit/>
          </a:bodyPr>
          <a:lstStyle/>
          <a:p>
            <a:r>
              <a:rPr kumimoji="1" lang="en-US" altLang="ja-JP" sz="1600" b="1" dirty="0" err="1">
                <a:latin typeface="Arial Narrow" panose="020B0606020202030204" pitchFamily="34" charset="0"/>
              </a:rPr>
              <a:t>A.Takenaka</a:t>
            </a:r>
            <a:r>
              <a:rPr kumimoji="1" lang="en-US" altLang="ja-JP" sz="1600" b="1" dirty="0">
                <a:latin typeface="Arial Narrow" panose="020B0606020202030204" pitchFamily="34" charset="0"/>
              </a:rPr>
              <a:t> et al. (Super-</a:t>
            </a:r>
            <a:r>
              <a:rPr kumimoji="1" lang="en-US" altLang="ja-JP" sz="1600" b="1" dirty="0" err="1">
                <a:latin typeface="Arial Narrow" panose="020B0606020202030204" pitchFamily="34" charset="0"/>
              </a:rPr>
              <a:t>Kamiokande</a:t>
            </a:r>
            <a:r>
              <a:rPr kumimoji="1" lang="en-US" altLang="ja-JP" sz="1600" b="1" dirty="0">
                <a:latin typeface="Arial Narrow" panose="020B0606020202030204" pitchFamily="34" charset="0"/>
              </a:rPr>
              <a:t> collaboration), Phys. Rev. D102, 112011(2020).</a:t>
            </a:r>
            <a:endParaRPr kumimoji="1" lang="ja-JP" altLang="en-US" sz="1600" b="1" dirty="0">
              <a:latin typeface="Arial Narrow" panose="020B0606020202030204" pitchFamily="34" charset="0"/>
            </a:endParaRPr>
          </a:p>
        </p:txBody>
      </p:sp>
      <p:sp>
        <p:nvSpPr>
          <p:cNvPr id="12" name="スライド番号プレースホルダー 1">
            <a:extLst>
              <a:ext uri="{FF2B5EF4-FFF2-40B4-BE49-F238E27FC236}">
                <a16:creationId xmlns:a16="http://schemas.microsoft.com/office/drawing/2014/main" id="{AC59751B-A2B3-44F1-84F4-A135F045E19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3"/>
          <p:cNvSpPr txBox="1">
            <a:spLocks noChangeArrowheads="1"/>
          </p:cNvSpPr>
          <p:nvPr/>
        </p:nvSpPr>
        <p:spPr bwMode="auto">
          <a:xfrm>
            <a:off x="71438" y="53975"/>
            <a:ext cx="9028112"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 Joke : Conversation between</a:t>
            </a:r>
            <a:br>
              <a:rPr lang="en-US" altLang="ja-JP" sz="2800" b="1" u="sng">
                <a:solidFill>
                  <a:srgbClr val="0A0AD4"/>
                </a:solidFill>
              </a:rPr>
            </a:br>
            <a:r>
              <a:rPr lang="en-US" altLang="ja-JP" sz="2800" b="1" u="sng">
                <a:solidFill>
                  <a:srgbClr val="0A0AD4"/>
                </a:solidFill>
              </a:rPr>
              <a:t>a Kamioka member and a theorist</a:t>
            </a:r>
            <a:endParaRPr lang="en-US" altLang="ja-JP" sz="2800" b="1" u="sng">
              <a:solidFill>
                <a:srgbClr val="FF0000"/>
              </a:solidFill>
              <a:latin typeface="Symbol" panose="05050102010706020507" pitchFamily="18" charset="2"/>
            </a:endParaRPr>
          </a:p>
        </p:txBody>
      </p:sp>
      <p:sp>
        <p:nvSpPr>
          <p:cNvPr id="13" name="二等辺三角形 12"/>
          <p:cNvSpPr/>
          <p:nvPr/>
        </p:nvSpPr>
        <p:spPr>
          <a:xfrm rot="3480000">
            <a:off x="6668294" y="-242094"/>
            <a:ext cx="179388" cy="190500"/>
          </a:xfrm>
          <a:prstGeom prst="triangl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88" name="テキスト ボックス 5"/>
          <p:cNvSpPr txBox="1">
            <a:spLocks noChangeArrowheads="1"/>
          </p:cNvSpPr>
          <p:nvPr/>
        </p:nvSpPr>
        <p:spPr bwMode="auto">
          <a:xfrm>
            <a:off x="215900" y="122099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The discrepancy between the experiments and the theoretical 	prediction is 4 orders of magnitude!</a:t>
            </a:r>
          </a:p>
        </p:txBody>
      </p:sp>
      <p:sp>
        <p:nvSpPr>
          <p:cNvPr id="32" name="テキスト ボックス 5"/>
          <p:cNvSpPr txBox="1">
            <a:spLocks noChangeArrowheads="1"/>
          </p:cNvSpPr>
          <p:nvPr/>
        </p:nvSpPr>
        <p:spPr bwMode="auto">
          <a:xfrm>
            <a:off x="215900" y="234888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8000"/>
                </a:solidFill>
              </a:rPr>
              <a:t>Theo</a:t>
            </a:r>
            <a:r>
              <a:rPr lang="en-US" altLang="ja-JP" sz="2000" b="1">
                <a:solidFill>
                  <a:srgbClr val="000000"/>
                </a:solidFill>
              </a:rPr>
              <a:t>:	Experimental results are slightly different from our expectation.</a:t>
            </a:r>
          </a:p>
        </p:txBody>
      </p:sp>
      <p:sp>
        <p:nvSpPr>
          <p:cNvPr id="35" name="テキスト ボックス 5"/>
          <p:cNvSpPr txBox="1">
            <a:spLocks noChangeArrowheads="1"/>
          </p:cNvSpPr>
          <p:nvPr/>
        </p:nvSpPr>
        <p:spPr bwMode="auto">
          <a:xfrm>
            <a:off x="215900" y="3654025"/>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FF0000"/>
                </a:solidFill>
              </a:rPr>
              <a:t>Kam</a:t>
            </a:r>
            <a:r>
              <a:rPr lang="en-US" altLang="ja-JP" sz="2000" b="1">
                <a:solidFill>
                  <a:srgbClr val="000000"/>
                </a:solidFill>
              </a:rPr>
              <a:t>:	Yes! Thank you very much (^^).</a:t>
            </a:r>
          </a:p>
        </p:txBody>
      </p:sp>
      <p:sp>
        <p:nvSpPr>
          <p:cNvPr id="7" name="テキスト ボックス 5"/>
          <p:cNvSpPr txBox="1">
            <a:spLocks noChangeArrowheads="1"/>
          </p:cNvSpPr>
          <p:nvPr/>
        </p:nvSpPr>
        <p:spPr bwMode="auto">
          <a:xfrm>
            <a:off x="215900" y="1865520"/>
            <a:ext cx="8866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Theorists are liars!</a:t>
            </a:r>
          </a:p>
        </p:txBody>
      </p:sp>
      <p:sp>
        <p:nvSpPr>
          <p:cNvPr id="8" name="テキスト ボックス 5"/>
          <p:cNvSpPr txBox="1">
            <a:spLocks noChangeArrowheads="1"/>
          </p:cNvSpPr>
          <p:nvPr/>
        </p:nvSpPr>
        <p:spPr bwMode="auto">
          <a:xfrm>
            <a:off x="215900" y="2720355"/>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But……., thanks to wrong GUT predictions, Kamiokande 	experiment was born.</a:t>
            </a:r>
          </a:p>
        </p:txBody>
      </p:sp>
      <p:sp>
        <p:nvSpPr>
          <p:cNvPr id="9" name="テキスト ボックス 5"/>
          <p:cNvSpPr txBox="1">
            <a:spLocks noChangeArrowheads="1"/>
          </p:cNvSpPr>
          <p:nvPr/>
        </p:nvSpPr>
        <p:spPr bwMode="auto">
          <a:xfrm>
            <a:off x="215900" y="3992163"/>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rgbClr val="000000"/>
                </a:solidFill>
              </a:rPr>
              <a:t>	Now, theoretical models which predict nucleon lifetime around</a:t>
            </a:r>
            <a:br>
              <a:rPr lang="en-US" altLang="ja-JP" sz="2000" b="1">
                <a:solidFill>
                  <a:srgbClr val="000000"/>
                </a:solidFill>
              </a:rPr>
            </a:br>
            <a:r>
              <a:rPr lang="en-US" altLang="ja-JP" sz="2000" b="1">
                <a:solidFill>
                  <a:srgbClr val="000000"/>
                </a:solidFill>
              </a:rPr>
              <a:t>	10</a:t>
            </a:r>
            <a:r>
              <a:rPr lang="en-US" altLang="ja-JP" sz="2000" b="1" baseline="30000">
                <a:solidFill>
                  <a:srgbClr val="000000"/>
                </a:solidFill>
              </a:rPr>
              <a:t>35</a:t>
            </a:r>
            <a:r>
              <a:rPr lang="en-US" altLang="ja-JP" sz="2000" b="1">
                <a:solidFill>
                  <a:srgbClr val="000000"/>
                </a:solidFill>
              </a:rPr>
              <a:t> years are welcome.</a:t>
            </a:r>
          </a:p>
        </p:txBody>
      </p:sp>
      <p:sp>
        <p:nvSpPr>
          <p:cNvPr id="10" name="テキスト ボックス 5"/>
          <p:cNvSpPr txBox="1">
            <a:spLocks noChangeArrowheads="1"/>
          </p:cNvSpPr>
          <p:nvPr/>
        </p:nvSpPr>
        <p:spPr bwMode="auto">
          <a:xfrm>
            <a:off x="215900" y="4655738"/>
            <a:ext cx="8866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solidFill>
                  <a:srgbClr val="000000"/>
                </a:solidFill>
              </a:rPr>
              <a:t>	It will contribute for financial approval of the next</a:t>
            </a:r>
            <a:br>
              <a:rPr lang="en-US" altLang="ja-JP" sz="2000" b="1" dirty="0">
                <a:solidFill>
                  <a:srgbClr val="000000"/>
                </a:solidFill>
              </a:rPr>
            </a:br>
            <a:r>
              <a:rPr lang="en-US" altLang="ja-JP" sz="2000" b="1" dirty="0">
                <a:solidFill>
                  <a:srgbClr val="000000"/>
                </a:solidFill>
              </a:rPr>
              <a:t>	Hyper-</a:t>
            </a:r>
            <a:r>
              <a:rPr lang="en-US" altLang="ja-JP" sz="2000" b="1" dirty="0" err="1">
                <a:solidFill>
                  <a:srgbClr val="000000"/>
                </a:solidFill>
              </a:rPr>
              <a:t>Kamiokande</a:t>
            </a:r>
            <a:r>
              <a:rPr lang="en-US" altLang="ja-JP" sz="2000" b="1" dirty="0">
                <a:solidFill>
                  <a:srgbClr val="000000"/>
                </a:solidFill>
              </a:rPr>
              <a:t> project !</a:t>
            </a:r>
          </a:p>
        </p:txBody>
      </p:sp>
      <p:sp>
        <p:nvSpPr>
          <p:cNvPr id="11" name="テキスト ボックス 5"/>
          <p:cNvSpPr txBox="1">
            <a:spLocks noChangeArrowheads="1"/>
          </p:cNvSpPr>
          <p:nvPr/>
        </p:nvSpPr>
        <p:spPr bwMode="auto">
          <a:xfrm>
            <a:off x="1106615" y="5769260"/>
            <a:ext cx="7335815" cy="83099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dirty="0">
                <a:solidFill>
                  <a:srgbClr val="FF0000"/>
                </a:solidFill>
              </a:rPr>
              <a:t>The Hyper-</a:t>
            </a:r>
            <a:r>
              <a:rPr lang="en-US" altLang="ja-JP" sz="2400" b="1" dirty="0" err="1">
                <a:solidFill>
                  <a:srgbClr val="FF0000"/>
                </a:solidFill>
              </a:rPr>
              <a:t>Kamiokande</a:t>
            </a:r>
            <a:r>
              <a:rPr lang="en-US" altLang="ja-JP" sz="2400" b="1" dirty="0">
                <a:solidFill>
                  <a:srgbClr val="FF0000"/>
                </a:solidFill>
              </a:rPr>
              <a:t> was successfully funded in December 2019!</a:t>
            </a:r>
          </a:p>
        </p:txBody>
      </p:sp>
      <p:sp>
        <p:nvSpPr>
          <p:cNvPr id="12" name="スライド番号プレースホルダー 1">
            <a:extLst>
              <a:ext uri="{FF2B5EF4-FFF2-40B4-BE49-F238E27FC236}">
                <a16:creationId xmlns:a16="http://schemas.microsoft.com/office/drawing/2014/main" id="{7B7A5D2F-2D2A-49F4-9DE1-8CA4B656630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8" grpId="0"/>
      <p:bldP spid="32" grpId="0"/>
      <p:bldP spid="35" grpId="0"/>
      <p:bldP spid="7" grpId="0"/>
      <p:bldP spid="8" grpId="0"/>
      <p:bldP spid="9"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ABD0-2C3C-0A84-7DE4-3D2ADF5DC6E6}"/>
            </a:ext>
          </a:extLst>
        </p:cNvPr>
        <p:cNvGrpSpPr/>
        <p:nvPr/>
      </p:nvGrpSpPr>
      <p:grpSpPr>
        <a:xfrm>
          <a:off x="0" y="0"/>
          <a:ext cx="0" cy="0"/>
          <a:chOff x="0" y="0"/>
          <a:chExt cx="0" cy="0"/>
        </a:xfrm>
      </p:grpSpPr>
      <p:sp>
        <p:nvSpPr>
          <p:cNvPr id="53250" name="Text Box 23">
            <a:extLst>
              <a:ext uri="{FF2B5EF4-FFF2-40B4-BE49-F238E27FC236}">
                <a16:creationId xmlns:a16="http://schemas.microsoft.com/office/drawing/2014/main" id="{0EECCC07-9A64-74D1-DA52-3B891ED8FBB5}"/>
              </a:ext>
            </a:extLst>
          </p:cNvPr>
          <p:cNvSpPr txBox="1">
            <a:spLocks noChangeArrowheads="1"/>
          </p:cNvSpPr>
          <p:nvPr/>
        </p:nvSpPr>
        <p:spPr bwMode="auto">
          <a:xfrm>
            <a:off x="0" y="23813"/>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 to           </a:t>
            </a:r>
          </a:p>
        </p:txBody>
      </p:sp>
      <p:sp>
        <p:nvSpPr>
          <p:cNvPr id="98307" name="テキスト ボックス 5">
            <a:extLst>
              <a:ext uri="{FF2B5EF4-FFF2-40B4-BE49-F238E27FC236}">
                <a16:creationId xmlns:a16="http://schemas.microsoft.com/office/drawing/2014/main" id="{8ED2453A-C607-8F5B-161F-2AA6D2840801}"/>
              </a:ext>
            </a:extLst>
          </p:cNvPr>
          <p:cNvSpPr txBox="1">
            <a:spLocks noChangeArrowheads="1"/>
          </p:cNvSpPr>
          <p:nvPr/>
        </p:nvSpPr>
        <p:spPr bwMode="auto">
          <a:xfrm>
            <a:off x="98425" y="1027113"/>
            <a:ext cx="886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1800" b="1" dirty="0">
                <a:solidFill>
                  <a:srgbClr val="000000"/>
                </a:solidFill>
                <a:latin typeface="+mn-lt"/>
              </a:rPr>
              <a:t>After </a:t>
            </a:r>
            <a:r>
              <a:rPr lang="en-US" altLang="ja-JP" sz="1800" b="1" dirty="0">
                <a:solidFill>
                  <a:srgbClr val="FF0000"/>
                </a:solidFill>
                <a:latin typeface="+mn-lt"/>
                <a:ea typeface="殴り書きクレヨン" panose="02000600000000000000" pitchFamily="2" charset="-128"/>
              </a:rPr>
              <a:t>successful</a:t>
            </a:r>
            <a:r>
              <a:rPr lang="en-US" altLang="ja-JP" sz="1800" b="1" dirty="0">
                <a:solidFill>
                  <a:srgbClr val="000000"/>
                </a:solidFill>
                <a:latin typeface="+mn-lt"/>
                <a:ea typeface="殴り書きクレヨン" panose="02000600000000000000" pitchFamily="2" charset="-128"/>
              </a:rPr>
              <a:t> </a:t>
            </a:r>
            <a:r>
              <a:rPr lang="en-US" altLang="ja-JP" sz="1800" b="1" dirty="0">
                <a:solidFill>
                  <a:srgbClr val="000000"/>
                </a:solidFill>
              </a:rPr>
              <a:t>exclusions of most of Grand Unified Theories…..,</a:t>
            </a:r>
            <a:br>
              <a:rPr lang="en-US" altLang="ja-JP" sz="1800" b="1" dirty="0">
                <a:solidFill>
                  <a:srgbClr val="000000"/>
                </a:solidFill>
              </a:rPr>
            </a:br>
            <a:r>
              <a:rPr lang="en-US" altLang="ja-JP" sz="1800" b="1" dirty="0">
                <a:solidFill>
                  <a:srgbClr val="000000"/>
                </a:solidFill>
              </a:rPr>
              <a:t>main subjects became </a:t>
            </a:r>
            <a:r>
              <a:rPr lang="en-US" altLang="ja-JP" sz="1800" b="1" dirty="0">
                <a:solidFill>
                  <a:srgbClr val="FF0000"/>
                </a:solidFill>
              </a:rPr>
              <a:t>Solar Neutrinos </a:t>
            </a:r>
            <a:r>
              <a:rPr lang="en-US" altLang="ja-JP" sz="1800" b="1" dirty="0"/>
              <a:t>and </a:t>
            </a:r>
            <a:r>
              <a:rPr lang="en-US" altLang="ja-JP" sz="1800" b="1" dirty="0">
                <a:solidFill>
                  <a:srgbClr val="FF0000"/>
                </a:solidFill>
              </a:rPr>
              <a:t>Atmospheric Neutrinos</a:t>
            </a:r>
            <a:r>
              <a:rPr lang="en-US" altLang="ja-JP" sz="1800" b="1" dirty="0">
                <a:solidFill>
                  <a:srgbClr val="000000"/>
                </a:solidFill>
              </a:rPr>
              <a:t>.</a:t>
            </a:r>
          </a:p>
        </p:txBody>
      </p:sp>
      <p:sp>
        <p:nvSpPr>
          <p:cNvPr id="53252" name="Text Box 23">
            <a:extLst>
              <a:ext uri="{FF2B5EF4-FFF2-40B4-BE49-F238E27FC236}">
                <a16:creationId xmlns:a16="http://schemas.microsoft.com/office/drawing/2014/main" id="{1D4B01C6-F608-C2E6-5832-C6424DA25249}"/>
              </a:ext>
            </a:extLst>
          </p:cNvPr>
          <p:cNvSpPr txBox="1">
            <a:spLocks noChangeArrowheads="1"/>
          </p:cNvSpPr>
          <p:nvPr/>
        </p:nvSpPr>
        <p:spPr bwMode="auto">
          <a:xfrm>
            <a:off x="1617663" y="525463"/>
            <a:ext cx="7437437" cy="52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
            </a:r>
            <a:r>
              <a:rPr lang="en-US" altLang="ja-JP" sz="2800" b="1" u="sng">
                <a:solidFill>
                  <a:srgbClr val="FF0000"/>
                </a:solidFill>
              </a:rPr>
              <a:t>Kamioka N</a:t>
            </a:r>
            <a:r>
              <a:rPr lang="en-US" altLang="ja-JP" sz="2800" b="1" u="sng">
                <a:solidFill>
                  <a:srgbClr val="0A0AD4"/>
                </a:solidFill>
              </a:rPr>
              <a:t>eutrino </a:t>
            </a:r>
            <a:r>
              <a:rPr lang="en-US" altLang="ja-JP" sz="2800" b="1" u="sng">
                <a:solidFill>
                  <a:srgbClr val="FF0000"/>
                </a:solidFill>
              </a:rPr>
              <a:t>D</a:t>
            </a:r>
            <a:r>
              <a:rPr lang="en-US" altLang="ja-JP" sz="2800" b="1" u="sng">
                <a:solidFill>
                  <a:srgbClr val="0A0AD4"/>
                </a:solidFill>
              </a:rPr>
              <a:t>etection </a:t>
            </a:r>
            <a:r>
              <a:rPr lang="en-US" altLang="ja-JP" sz="2800" b="1" u="sng">
                <a:solidFill>
                  <a:srgbClr val="FF0000"/>
                </a:solidFill>
              </a:rPr>
              <a:t>E</a:t>
            </a:r>
            <a:r>
              <a:rPr lang="en-US" altLang="ja-JP" sz="2800" b="1" u="sng">
                <a:solidFill>
                  <a:srgbClr val="0A0AD4"/>
                </a:solidFill>
              </a:rPr>
              <a:t>xperiment”</a:t>
            </a:r>
          </a:p>
        </p:txBody>
      </p:sp>
      <p:sp>
        <p:nvSpPr>
          <p:cNvPr id="5" name="object 3">
            <a:extLst>
              <a:ext uri="{FF2B5EF4-FFF2-40B4-BE49-F238E27FC236}">
                <a16:creationId xmlns:a16="http://schemas.microsoft.com/office/drawing/2014/main" id="{2EA2CE2A-974B-15FD-AC85-170E450B1E3B}"/>
              </a:ext>
            </a:extLst>
          </p:cNvPr>
          <p:cNvSpPr/>
          <p:nvPr/>
        </p:nvSpPr>
        <p:spPr>
          <a:xfrm>
            <a:off x="1285875" y="1800225"/>
            <a:ext cx="6262688" cy="4941888"/>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53254" name="テキスト ボックス 2">
            <a:extLst>
              <a:ext uri="{FF2B5EF4-FFF2-40B4-BE49-F238E27FC236}">
                <a16:creationId xmlns:a16="http://schemas.microsoft.com/office/drawing/2014/main" id="{21934F46-EB3A-4C33-58FA-056A511B8408}"/>
              </a:ext>
            </a:extLst>
          </p:cNvPr>
          <p:cNvSpPr txBox="1">
            <a:spLocks noChangeArrowheads="1"/>
          </p:cNvSpPr>
          <p:nvPr/>
        </p:nvSpPr>
        <p:spPr bwMode="auto">
          <a:xfrm>
            <a:off x="2460625" y="5543550"/>
            <a:ext cx="286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cs typeface="Arial" panose="020B0604020202020204" pitchFamily="34" charset="0"/>
              </a:rPr>
              <a:t>http://arxiv.org/abs/1207.4952</a:t>
            </a:r>
            <a:endParaRPr lang="ja-JP" altLang="en-US" sz="1400" b="1">
              <a:cs typeface="Arial" panose="020B0604020202020204" pitchFamily="34" charset="0"/>
            </a:endParaRPr>
          </a:p>
        </p:txBody>
      </p:sp>
      <p:sp>
        <p:nvSpPr>
          <p:cNvPr id="8" name="スライド番号プレースホルダー 1">
            <a:extLst>
              <a:ext uri="{FF2B5EF4-FFF2-40B4-BE49-F238E27FC236}">
                <a16:creationId xmlns:a16="http://schemas.microsoft.com/office/drawing/2014/main" id="{E585CB9E-FB24-007B-2D03-65100FEA7F2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3905C989-E495-B656-2FEF-D8E5DFB8F0FD}"/>
              </a:ext>
            </a:extLst>
          </p:cNvPr>
          <p:cNvSpPr/>
          <p:nvPr/>
        </p:nvSpPr>
        <p:spPr>
          <a:xfrm>
            <a:off x="5157066" y="1898830"/>
            <a:ext cx="254321" cy="4275475"/>
          </a:xfrm>
          <a:prstGeom prst="rect">
            <a:avLst/>
          </a:prstGeom>
          <a:solidFill>
            <a:srgbClr val="FF8B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48CA619B-B157-6153-37AA-C99B9C4CF3C4}"/>
              </a:ext>
            </a:extLst>
          </p:cNvPr>
          <p:cNvSpPr/>
          <p:nvPr/>
        </p:nvSpPr>
        <p:spPr>
          <a:xfrm>
            <a:off x="4797025" y="1898830"/>
            <a:ext cx="180020" cy="4275475"/>
          </a:xfrm>
          <a:prstGeom prst="rect">
            <a:avLst/>
          </a:prstGeom>
          <a:solidFill>
            <a:srgbClr val="31A1F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255" name="Text Box 23">
            <a:extLst>
              <a:ext uri="{FF2B5EF4-FFF2-40B4-BE49-F238E27FC236}">
                <a16:creationId xmlns:a16="http://schemas.microsoft.com/office/drawing/2014/main" id="{AAC9C4DA-E247-8217-D1E7-03F62927920D}"/>
              </a:ext>
            </a:extLst>
          </p:cNvPr>
          <p:cNvSpPr txBox="1">
            <a:spLocks noChangeArrowheads="1"/>
          </p:cNvSpPr>
          <p:nvPr/>
        </p:nvSpPr>
        <p:spPr bwMode="auto">
          <a:xfrm>
            <a:off x="4706938" y="2133600"/>
            <a:ext cx="3086100" cy="431800"/>
          </a:xfrm>
          <a:prstGeom prst="rect">
            <a:avLst/>
          </a:prstGeom>
          <a:solidFill>
            <a:srgbClr val="B1D9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200" b="1" dirty="0">
                <a:solidFill>
                  <a:srgbClr val="0A0AD4"/>
                </a:solidFill>
              </a:rPr>
              <a:t>Sources of Neutrinos</a:t>
            </a:r>
            <a:endParaRPr lang="en-US" altLang="ja-JP" sz="2200" b="1" dirty="0">
              <a:solidFill>
                <a:srgbClr val="0A0AD4"/>
              </a:solidFill>
              <a:latin typeface="Symbol" panose="05050102010706020507" pitchFamily="18" charset="2"/>
            </a:endParaRPr>
          </a:p>
        </p:txBody>
      </p:sp>
    </p:spTree>
    <p:extLst>
      <p:ext uri="{BB962C8B-B14F-4D97-AF65-F5344CB8AC3E}">
        <p14:creationId xmlns:p14="http://schemas.microsoft.com/office/powerpoint/2010/main" val="107904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98425" y="4075823"/>
            <a:ext cx="8869363" cy="2205037"/>
          </a:xfrm>
          <a:prstGeom prst="rect">
            <a:avLst/>
          </a:prstGeom>
          <a:solidFill>
            <a:srgbClr val="C1FF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正方形/長方形 1"/>
          <p:cNvSpPr/>
          <p:nvPr/>
        </p:nvSpPr>
        <p:spPr>
          <a:xfrm>
            <a:off x="98425" y="728700"/>
            <a:ext cx="8869363" cy="2144713"/>
          </a:xfrm>
          <a:prstGeom prst="rect">
            <a:avLst/>
          </a:prstGeom>
          <a:solidFill>
            <a:srgbClr val="CDE9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0" name="Text Box 23"/>
          <p:cNvSpPr txBox="1">
            <a:spLocks noChangeArrowheads="1"/>
          </p:cNvSpPr>
          <p:nvPr/>
        </p:nvSpPr>
        <p:spPr bwMode="auto">
          <a:xfrm>
            <a:off x="522288" y="7938"/>
            <a:ext cx="79914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Solar neutrino and Atmospheric neutrino</a:t>
            </a:r>
          </a:p>
        </p:txBody>
      </p:sp>
      <p:sp>
        <p:nvSpPr>
          <p:cNvPr id="98307" name="テキスト ボックス 5"/>
          <p:cNvSpPr txBox="1">
            <a:spLocks noChangeArrowheads="1"/>
          </p:cNvSpPr>
          <p:nvPr/>
        </p:nvSpPr>
        <p:spPr bwMode="auto">
          <a:xfrm>
            <a:off x="98425" y="742988"/>
            <a:ext cx="8974138"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ts val="600"/>
              </a:spcBef>
              <a:buFontTx/>
              <a:buNone/>
              <a:defRPr/>
            </a:pPr>
            <a:r>
              <a:rPr lang="en-US" altLang="ja-JP" sz="2400" b="1" dirty="0">
                <a:solidFill>
                  <a:srgbClr val="FF0000"/>
                </a:solidFill>
              </a:rPr>
              <a:t>Solar Neutrino</a:t>
            </a:r>
            <a:endParaRPr lang="en-US" altLang="ja-JP" sz="1800" b="1" dirty="0">
              <a:solidFill>
                <a:srgbClr val="000000"/>
              </a:solidFill>
            </a:endParaRPr>
          </a:p>
          <a:p>
            <a:pPr eaLnBrk="1" hangingPunct="1">
              <a:spcBef>
                <a:spcPts val="600"/>
              </a:spcBef>
              <a:spcAft>
                <a:spcPts val="600"/>
              </a:spcAft>
              <a:buFont typeface="Wingdings" panose="05000000000000000000" pitchFamily="2" charset="2"/>
              <a:buChar char="l"/>
              <a:defRPr/>
            </a:pPr>
            <a:r>
              <a:rPr lang="en-US" altLang="ja-JP" sz="2000" b="1" dirty="0">
                <a:solidFill>
                  <a:srgbClr val="FF0000"/>
                </a:solidFill>
              </a:rPr>
              <a:t>E~10 MeV </a:t>
            </a:r>
            <a:r>
              <a:rPr lang="en-US" altLang="ja-JP" sz="2000" b="1" dirty="0">
                <a:solidFill>
                  <a:srgbClr val="000000"/>
                </a:solidFill>
              </a:rPr>
              <a:t>energy range. (“Low energy”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Energies of supernova neutrinos are also in this range.</a:t>
            </a:r>
            <a:br>
              <a:rPr lang="en-US" altLang="ja-JP" sz="2000" b="1" dirty="0">
                <a:solidFill>
                  <a:srgbClr val="000000"/>
                </a:solidFill>
              </a:rPr>
            </a:br>
            <a:r>
              <a:rPr lang="en-US" altLang="ja-JP" sz="2000" b="1" dirty="0">
                <a:solidFill>
                  <a:srgbClr val="000000"/>
                </a:solidFill>
              </a:rPr>
              <a:t>Reactor neutrinos have slightly smaller energy.</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rPr>
              <a:t>e</a:t>
            </a:r>
            <a:r>
              <a:rPr lang="en-US" altLang="ja-JP" sz="2000" b="1" dirty="0">
                <a:solidFill>
                  <a:srgbClr val="FF0000"/>
                </a:solidFill>
              </a:rPr>
              <a:t>-</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 oscillation </a:t>
            </a:r>
            <a:r>
              <a:rPr lang="en-US" altLang="ja-JP" sz="2000" b="1" dirty="0">
                <a:solidFill>
                  <a:srgbClr val="000000"/>
                </a:solidFill>
              </a:rPr>
              <a:t>was studied with these neutrinos.</a:t>
            </a: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000" b="1" dirty="0">
              <a:solidFill>
                <a:srgbClr val="000000"/>
              </a:solidFill>
            </a:endParaRPr>
          </a:p>
          <a:p>
            <a:pPr marL="0" indent="0" eaLnBrk="1" hangingPunct="1">
              <a:spcBef>
                <a:spcPts val="0"/>
              </a:spcBef>
              <a:spcAft>
                <a:spcPts val="600"/>
              </a:spcAft>
              <a:buFontTx/>
              <a:buNone/>
              <a:defRPr/>
            </a:pPr>
            <a:endParaRPr lang="en-US" altLang="ja-JP" sz="2400" b="1" dirty="0">
              <a:solidFill>
                <a:srgbClr val="FF0000"/>
              </a:solidFill>
            </a:endParaRPr>
          </a:p>
          <a:p>
            <a:pPr marL="0" indent="0" eaLnBrk="1" hangingPunct="1">
              <a:spcBef>
                <a:spcPts val="0"/>
              </a:spcBef>
              <a:spcAft>
                <a:spcPts val="600"/>
              </a:spcAft>
              <a:buFontTx/>
              <a:buNone/>
              <a:defRPr/>
            </a:pPr>
            <a:r>
              <a:rPr lang="en-US" altLang="ja-JP" sz="2400" b="1" dirty="0">
                <a:solidFill>
                  <a:srgbClr val="FF0000"/>
                </a:solidFill>
              </a:rPr>
              <a:t>Atmospheric neutrino</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rPr>
              <a:t>E~1 GeV </a:t>
            </a:r>
            <a:r>
              <a:rPr lang="en-US" altLang="ja-JP" sz="2000" b="1" dirty="0">
                <a:solidFill>
                  <a:srgbClr val="000000"/>
                </a:solidFill>
              </a:rPr>
              <a:t>energy range. (“ATMPD” in </a:t>
            </a:r>
            <a:r>
              <a:rPr lang="en-US" altLang="ja-JP" sz="2000" b="1" dirty="0" err="1">
                <a:solidFill>
                  <a:srgbClr val="000000"/>
                </a:solidFill>
              </a:rPr>
              <a:t>Kamioka</a:t>
            </a:r>
            <a:r>
              <a:rPr lang="en-US" altLang="ja-JP" sz="2000" b="1" dirty="0">
                <a:solidFill>
                  <a:srgbClr val="000000"/>
                </a:solidFill>
              </a:rPr>
              <a:t> terminology)</a:t>
            </a:r>
          </a:p>
          <a:p>
            <a:pPr eaLnBrk="1" hangingPunct="1">
              <a:spcBef>
                <a:spcPts val="0"/>
              </a:spcBef>
              <a:spcAft>
                <a:spcPts val="600"/>
              </a:spcAft>
              <a:buFont typeface="Wingdings" panose="05000000000000000000" pitchFamily="2" charset="2"/>
              <a:buChar char="l"/>
              <a:defRPr/>
            </a:pPr>
            <a:r>
              <a:rPr lang="en-US" altLang="ja-JP" sz="2000" b="1" dirty="0">
                <a:solidFill>
                  <a:srgbClr val="000000"/>
                </a:solidFill>
              </a:rPr>
              <a:t>Accelerator neutrino beam have similar energies.</a:t>
            </a:r>
            <a:br>
              <a:rPr lang="en-US" altLang="ja-JP" sz="2000" b="1" dirty="0">
                <a:solidFill>
                  <a:srgbClr val="000000"/>
                </a:solidFill>
              </a:rPr>
            </a:br>
            <a:r>
              <a:rPr lang="en-US" altLang="ja-JP" sz="2000" b="1" dirty="0">
                <a:solidFill>
                  <a:srgbClr val="000000"/>
                </a:solidFill>
              </a:rPr>
              <a:t>Nucleon decays are also in this energy range (if exist).</a:t>
            </a:r>
          </a:p>
          <a:p>
            <a:pPr eaLnBrk="1" hangingPunct="1">
              <a:spcBef>
                <a:spcPts val="0"/>
              </a:spcBef>
              <a:spcAft>
                <a:spcPts val="600"/>
              </a:spcAft>
              <a:buFont typeface="Wingdings" panose="05000000000000000000" pitchFamily="2" charset="2"/>
              <a:buChar char="l"/>
              <a:defRPr/>
            </a:pP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solidFill>
                  <a:srgbClr val="FF0000"/>
                </a:solidFill>
              </a:rPr>
              <a:t>-</a:t>
            </a:r>
            <a:r>
              <a:rPr lang="en-US" altLang="ja-JP" sz="2000" b="1" dirty="0" err="1">
                <a:solidFill>
                  <a:srgbClr val="FF0000"/>
                </a:solidFill>
                <a:latin typeface="Symbol" panose="05050102010706020507" pitchFamily="18" charset="2"/>
              </a:rPr>
              <a:t>n</a:t>
            </a:r>
            <a:r>
              <a:rPr lang="en-US" altLang="ja-JP" sz="2000" b="1" baseline="-25000" dirty="0" err="1">
                <a:solidFill>
                  <a:srgbClr val="FF0000"/>
                </a:solidFill>
                <a:latin typeface="Symbol" panose="05050102010706020507" pitchFamily="18" charset="2"/>
              </a:rPr>
              <a:t>t</a:t>
            </a:r>
            <a:r>
              <a:rPr lang="en-US" altLang="ja-JP" sz="2000" b="1" dirty="0">
                <a:solidFill>
                  <a:srgbClr val="FF0000"/>
                </a:solidFill>
              </a:rPr>
              <a:t> oscillation </a:t>
            </a:r>
            <a:r>
              <a:rPr lang="en-US" altLang="ja-JP" sz="2000" b="1" dirty="0">
                <a:solidFill>
                  <a:srgbClr val="000000"/>
                </a:solidFill>
              </a:rPr>
              <a:t>was studied using neutrinos in this energy range</a:t>
            </a:r>
          </a:p>
        </p:txBody>
      </p:sp>
      <p:sp>
        <p:nvSpPr>
          <p:cNvPr id="6" name="スライド番号プレースホルダー 1">
            <a:extLst>
              <a:ext uri="{FF2B5EF4-FFF2-40B4-BE49-F238E27FC236}">
                <a16:creationId xmlns:a16="http://schemas.microsoft.com/office/drawing/2014/main" id="{580595BD-4CED-467D-BC9A-D1927639DF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A57A4F77-BEEB-4CD0-A4B7-407374ED0AD9}"/>
              </a:ext>
            </a:extLst>
          </p:cNvPr>
          <p:cNvSpPr txBox="1"/>
          <p:nvPr/>
        </p:nvSpPr>
        <p:spPr>
          <a:xfrm>
            <a:off x="539673" y="3052694"/>
            <a:ext cx="7110791" cy="707886"/>
          </a:xfrm>
          <a:prstGeom prst="rect">
            <a:avLst/>
          </a:prstGeom>
          <a:noFill/>
        </p:spPr>
        <p:txBody>
          <a:bodyPr wrap="square" rtlCol="0">
            <a:spAutoFit/>
          </a:bodyPr>
          <a:lstStyle/>
          <a:p>
            <a:r>
              <a:rPr kumimoji="1" lang="en-US" altLang="ja-JP" b="1" dirty="0">
                <a:latin typeface="Arial" panose="020B0604020202020204" pitchFamily="34" charset="0"/>
                <a:cs typeface="Arial" panose="020B0604020202020204" pitchFamily="34" charset="0"/>
              </a:rPr>
              <a:t>Solar neutrinos in </a:t>
            </a:r>
            <a:r>
              <a:rPr kumimoji="1" lang="en-US" altLang="ja-JP" b="1" dirty="0" err="1">
                <a:latin typeface="Arial" panose="020B0604020202020204" pitchFamily="34" charset="0"/>
                <a:cs typeface="Arial" panose="020B0604020202020204" pitchFamily="34" charset="0"/>
              </a:rPr>
              <a:t>Kamiokande</a:t>
            </a:r>
            <a:r>
              <a:rPr kumimoji="1" lang="en-US" altLang="ja-JP" b="1" dirty="0">
                <a:latin typeface="Arial" panose="020B0604020202020204" pitchFamily="34" charset="0"/>
                <a:cs typeface="Arial" panose="020B0604020202020204" pitchFamily="34" charset="0"/>
              </a:rPr>
              <a:t> will be covered in</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solidFill>
                  <a:srgbClr val="FF0000"/>
                </a:solidFill>
                <a:latin typeface="Arial" panose="020B0604020202020204" pitchFamily="34" charset="0"/>
                <a:cs typeface="Arial" panose="020B0604020202020204" pitchFamily="34" charset="0"/>
              </a:rPr>
              <a:t>Solar neutrino experiments</a:t>
            </a:r>
            <a:r>
              <a:rPr kumimoji="1" lang="en-US" altLang="ja-JP" b="1" dirty="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in my other lecture</a:t>
            </a:r>
            <a:r>
              <a:rPr kumimoji="1" lang="en-US" altLang="ja-JP" b="1" dirty="0">
                <a:latin typeface="Arial" panose="020B0604020202020204" pitchFamily="34" charset="0"/>
                <a:cs typeface="Arial" panose="020B0604020202020204" pitchFamily="34" charset="0"/>
              </a:rPr>
              <a:t>.</a:t>
            </a:r>
            <a:endParaRPr kumimoji="1" lang="ja-JP" altLang="en-US"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1016000" y="-20638"/>
            <a:ext cx="7112000"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About myself / About my lecture </a:t>
            </a:r>
          </a:p>
        </p:txBody>
      </p:sp>
      <p:sp>
        <p:nvSpPr>
          <p:cNvPr id="25603" name="テキスト ボックス 7"/>
          <p:cNvSpPr txBox="1">
            <a:spLocks noChangeArrowheads="1"/>
          </p:cNvSpPr>
          <p:nvPr/>
        </p:nvSpPr>
        <p:spPr bwMode="auto">
          <a:xfrm>
            <a:off x="250825" y="503238"/>
            <a:ext cx="846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From 1984, I have participated in following experiments.</a:t>
            </a:r>
          </a:p>
        </p:txBody>
      </p:sp>
      <p:sp>
        <p:nvSpPr>
          <p:cNvPr id="67588" name="object 3"/>
          <p:cNvSpPr>
            <a:spLocks noChangeArrowheads="1"/>
          </p:cNvSpPr>
          <p:nvPr/>
        </p:nvSpPr>
        <p:spPr bwMode="auto">
          <a:xfrm>
            <a:off x="1016000" y="987425"/>
            <a:ext cx="2724150" cy="20589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67589"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4250"/>
            <a:ext cx="23733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テキスト ボックス 1"/>
          <p:cNvSpPr txBox="1"/>
          <p:nvPr/>
        </p:nvSpPr>
        <p:spPr>
          <a:xfrm>
            <a:off x="1976438" y="2155825"/>
            <a:ext cx="1830387" cy="584200"/>
          </a:xfrm>
          <a:prstGeom prst="rect">
            <a:avLst/>
          </a:prstGeom>
          <a:noFill/>
        </p:spPr>
        <p:txBody>
          <a:bodyPr>
            <a:spAutoFit/>
          </a:bodyPr>
          <a:lstStyle/>
          <a:p>
            <a:pPr>
              <a:defRPr/>
            </a:pP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sp>
        <p:nvSpPr>
          <p:cNvPr id="15" name="テキスト ボックス 14"/>
          <p:cNvSpPr txBox="1"/>
          <p:nvPr/>
        </p:nvSpPr>
        <p:spPr>
          <a:xfrm>
            <a:off x="5283200" y="3487738"/>
            <a:ext cx="2528888" cy="584200"/>
          </a:xfrm>
          <a:prstGeom prst="rect">
            <a:avLst/>
          </a:prstGeom>
          <a:noFill/>
        </p:spPr>
        <p:txBody>
          <a:bodyPr>
            <a:spAutoFit/>
          </a:bodyPr>
          <a:lstStyle/>
          <a:p>
            <a:pPr>
              <a:defRPr/>
            </a:pPr>
            <a:r>
              <a:rPr lang="en-US" altLang="ja-JP" sz="1600" b="1" dirty="0">
                <a:solidFill>
                  <a:schemeClr val="bg1"/>
                </a:solidFill>
                <a:latin typeface="+mn-lt"/>
                <a:cs typeface="Arial" panose="020B0604020202020204" pitchFamily="34" charset="0"/>
              </a:rPr>
              <a:t>Super-</a:t>
            </a:r>
            <a:r>
              <a:rPr lang="en-US" altLang="ja-JP" sz="1600" b="1" dirty="0" err="1">
                <a:solidFill>
                  <a:schemeClr val="bg1"/>
                </a:solidFill>
                <a:latin typeface="+mn-lt"/>
                <a:cs typeface="Arial" panose="020B0604020202020204" pitchFamily="34" charset="0"/>
              </a:rPr>
              <a:t>Kamiokande</a:t>
            </a:r>
            <a:r>
              <a:rPr lang="en-US" altLang="ja-JP" sz="1600" b="1" dirty="0">
                <a:solidFill>
                  <a:schemeClr val="bg1"/>
                </a:solidFill>
                <a:latin typeface="+mn-lt"/>
                <a:cs typeface="Arial" panose="020B0604020202020204" pitchFamily="34" charset="0"/>
              </a:rPr>
              <a:t> experiment</a:t>
            </a:r>
          </a:p>
        </p:txBody>
      </p:sp>
      <p:pic>
        <p:nvPicPr>
          <p:cNvPr id="67592" name="図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838" y="4908550"/>
            <a:ext cx="531018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738" y="3089275"/>
            <a:ext cx="378936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テキスト ボックス 7"/>
          <p:cNvSpPr txBox="1">
            <a:spLocks noChangeArrowheads="1"/>
          </p:cNvSpPr>
          <p:nvPr/>
        </p:nvSpPr>
        <p:spPr bwMode="auto">
          <a:xfrm>
            <a:off x="206375" y="6354763"/>
            <a:ext cx="874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I would like to present a review of these Kamioka-related experiments. </a:t>
            </a:r>
          </a:p>
        </p:txBody>
      </p:sp>
      <p:sp>
        <p:nvSpPr>
          <p:cNvPr id="11" name="スライド番号プレースホルダー 1">
            <a:extLst>
              <a:ext uri="{FF2B5EF4-FFF2-40B4-BE49-F238E27FC236}">
                <a16:creationId xmlns:a16="http://schemas.microsoft.com/office/drawing/2014/main" id="{A416EEA1-E2E1-4350-8B7E-D9F8B4B4FA50}"/>
              </a:ext>
            </a:extLst>
          </p:cNvPr>
          <p:cNvSpPr txBox="1">
            <a:spLocks/>
          </p:cNvSpPr>
          <p:nvPr/>
        </p:nvSpPr>
        <p:spPr>
          <a:xfrm>
            <a:off x="6745288" y="6151563"/>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759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2" grpId="0"/>
      <p:bldP spid="15" grpId="0"/>
      <p:bldP spid="675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3"/>
          <p:cNvSpPr txBox="1">
            <a:spLocks noChangeArrowheads="1"/>
          </p:cNvSpPr>
          <p:nvPr/>
        </p:nvSpPr>
        <p:spPr bwMode="auto">
          <a:xfrm>
            <a:off x="850900" y="31750"/>
            <a:ext cx="74580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000FF"/>
                </a:solidFill>
              </a:rPr>
              <a:t>Kamiokande-II         </a:t>
            </a:r>
            <a:r>
              <a:rPr lang="en-US" altLang="ja-JP" sz="2800" b="1" u="sng">
                <a:solidFill>
                  <a:srgbClr val="0A0AD4"/>
                </a:solidFill>
              </a:rPr>
              <a:t>  </a:t>
            </a:r>
          </a:p>
        </p:txBody>
      </p:sp>
      <p:sp>
        <p:nvSpPr>
          <p:cNvPr id="118787" name="テキスト ボックス 5"/>
          <p:cNvSpPr txBox="1">
            <a:spLocks noChangeArrowheads="1"/>
          </p:cNvSpPr>
          <p:nvPr/>
        </p:nvSpPr>
        <p:spPr bwMode="auto">
          <a:xfrm>
            <a:off x="144463" y="503238"/>
            <a:ext cx="88693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When </a:t>
            </a:r>
            <a:r>
              <a:rPr lang="en-US" altLang="ja-JP" sz="2000" b="1" dirty="0" err="1">
                <a:solidFill>
                  <a:srgbClr val="000000"/>
                </a:solidFill>
              </a:rPr>
              <a:t>Kamiokande</a:t>
            </a:r>
            <a:r>
              <a:rPr lang="en-US" altLang="ja-JP" sz="2000" b="1" dirty="0">
                <a:solidFill>
                  <a:srgbClr val="000000"/>
                </a:solidFill>
              </a:rPr>
              <a:t> experiment started, the trigger threshold of the detector was </a:t>
            </a:r>
            <a:r>
              <a:rPr lang="en-US" altLang="ja-JP" sz="2000" b="1" dirty="0">
                <a:solidFill>
                  <a:srgbClr val="FF0000"/>
                </a:solidFill>
              </a:rPr>
              <a:t>~29 MeV</a:t>
            </a:r>
            <a:r>
              <a:rPr lang="en-US" altLang="ja-JP" sz="2000" b="1" dirty="0">
                <a:solidFill>
                  <a:srgbClr val="000000"/>
                </a:solidFill>
              </a:rPr>
              <a:t>. This threshold was low enough to detect nucleon decay mode p-&gt;</a:t>
            </a:r>
            <a:r>
              <a:rPr lang="en-US" altLang="ja-JP" sz="2000" b="1" dirty="0" err="1">
                <a:solidFill>
                  <a:srgbClr val="000000"/>
                </a:solidFill>
                <a:latin typeface="Symbol" panose="05050102010706020507" pitchFamily="18" charset="2"/>
              </a:rPr>
              <a:t>n</a:t>
            </a:r>
            <a:r>
              <a:rPr lang="en-US" altLang="ja-JP" sz="2000" b="1" dirty="0" err="1">
                <a:solidFill>
                  <a:srgbClr val="000000"/>
                </a:solidFill>
              </a:rPr>
              <a:t>K</a:t>
            </a:r>
            <a:r>
              <a:rPr lang="en-US" altLang="ja-JP" sz="2000" b="1" baseline="30000" dirty="0">
                <a:solidFill>
                  <a:srgbClr val="000000"/>
                </a:solidFill>
              </a:rPr>
              <a:t>+</a:t>
            </a:r>
            <a:r>
              <a:rPr lang="en-US" altLang="ja-JP" sz="2000" b="1" dirty="0">
                <a:solidFill>
                  <a:srgbClr val="000000"/>
                </a:solidFill>
              </a:rPr>
              <a:t>(</a:t>
            </a:r>
            <a:r>
              <a:rPr lang="en-US" altLang="ja-JP" sz="2000" b="1" dirty="0" err="1">
                <a:solidFill>
                  <a:srgbClr val="000000"/>
                </a:solidFill>
                <a:latin typeface="Symbol" panose="05050102010706020507" pitchFamily="18" charset="2"/>
              </a:rPr>
              <a:t>m</a:t>
            </a:r>
            <a:r>
              <a:rPr lang="en-US" altLang="ja-JP" sz="2000" b="1" baseline="30000" dirty="0" err="1">
                <a:solidFill>
                  <a:srgbClr val="000000"/>
                </a:solidFill>
              </a:rPr>
              <a:t>+</a:t>
            </a:r>
            <a:r>
              <a:rPr lang="en-US" altLang="ja-JP" sz="2000" b="1" dirty="0" err="1">
                <a:solidFill>
                  <a:srgbClr val="000000"/>
                </a:solidFill>
                <a:latin typeface="Symbol" panose="05050102010706020507" pitchFamily="18" charset="2"/>
              </a:rPr>
              <a:t>n</a:t>
            </a:r>
            <a:r>
              <a:rPr lang="en-US" altLang="ja-JP" sz="2000" b="1" dirty="0">
                <a:solidFill>
                  <a:srgbClr val="000000"/>
                </a:solidFill>
              </a:rPr>
              <a:t>), which records the smallest energy deposit in the detector.</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To detect </a:t>
            </a:r>
            <a:r>
              <a:rPr lang="en-US" altLang="ja-JP" sz="2000" b="1" baseline="30000" dirty="0">
                <a:solidFill>
                  <a:srgbClr val="FF0000"/>
                </a:solidFill>
              </a:rPr>
              <a:t>8</a:t>
            </a:r>
            <a:r>
              <a:rPr lang="en-US" altLang="ja-JP" sz="2000" b="1" dirty="0">
                <a:solidFill>
                  <a:srgbClr val="FF0000"/>
                </a:solidFill>
              </a:rPr>
              <a:t>B</a:t>
            </a:r>
            <a:r>
              <a:rPr lang="en-US" altLang="ja-JP" sz="2000" b="1" dirty="0">
                <a:solidFill>
                  <a:srgbClr val="000000"/>
                </a:solidFill>
              </a:rPr>
              <a:t> </a:t>
            </a:r>
            <a:r>
              <a:rPr lang="en-US" altLang="ja-JP" sz="2000" b="1" dirty="0">
                <a:solidFill>
                  <a:srgbClr val="FF0000"/>
                </a:solidFill>
              </a:rPr>
              <a:t>solar neutrinos</a:t>
            </a:r>
            <a:r>
              <a:rPr lang="en-US" altLang="ja-JP" sz="2000" b="1" dirty="0">
                <a:solidFill>
                  <a:srgbClr val="000000"/>
                </a:solidFill>
              </a:rPr>
              <a:t>, the trigger threshold of the detector should be reduced to be around </a:t>
            </a:r>
            <a:r>
              <a:rPr lang="en-US" altLang="ja-JP" sz="2000" b="1" dirty="0">
                <a:solidFill>
                  <a:srgbClr val="FF0000"/>
                </a:solidFill>
              </a:rPr>
              <a:t>~8 MeV</a:t>
            </a:r>
            <a:r>
              <a:rPr lang="en-US" altLang="ja-JP" sz="2000" b="1" dirty="0">
                <a:solidFill>
                  <a:srgbClr val="000000"/>
                </a:solidFill>
              </a:rPr>
              <a:t>.</a:t>
            </a:r>
            <a:br>
              <a:rPr lang="en-US" altLang="ja-JP" sz="2000" b="1" dirty="0">
                <a:solidFill>
                  <a:srgbClr val="000000"/>
                </a:solidFill>
              </a:rPr>
            </a:b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In addition to the trigger threshold, background events in the low energy range should be reduced.</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FF0000"/>
                </a:solidFill>
              </a:rPr>
              <a:t>From fall 1984 to end of 1986</a:t>
            </a:r>
            <a:r>
              <a:rPr lang="en-US" altLang="ja-JP" sz="2000" b="1" dirty="0">
                <a:solidFill>
                  <a:srgbClr val="000000"/>
                </a:solidFill>
              </a:rPr>
              <a:t>, many detector upgrade to observe</a:t>
            </a:r>
            <a:br>
              <a:rPr lang="en-US" altLang="ja-JP" sz="2000" b="1" dirty="0">
                <a:solidFill>
                  <a:srgbClr val="000000"/>
                </a:solidFill>
              </a:rPr>
            </a:br>
            <a:r>
              <a:rPr lang="en-US" altLang="ja-JP" sz="2000" b="1" baseline="30000" dirty="0">
                <a:solidFill>
                  <a:srgbClr val="000000"/>
                </a:solidFill>
              </a:rPr>
              <a:t>8</a:t>
            </a:r>
            <a:r>
              <a:rPr lang="en-US" altLang="ja-JP" sz="2000" b="1" dirty="0">
                <a:solidFill>
                  <a:srgbClr val="000000"/>
                </a:solidFill>
              </a:rPr>
              <a:t>B solar neutrinos were done. They are: </a:t>
            </a: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After these upgrade, namely, </a:t>
            </a:r>
            <a:r>
              <a:rPr lang="en-US" altLang="ja-JP" sz="2000" b="1" dirty="0" err="1">
                <a:solidFill>
                  <a:srgbClr val="FF0000"/>
                </a:solidFill>
              </a:rPr>
              <a:t>Kamiokande</a:t>
            </a:r>
            <a:r>
              <a:rPr lang="en-US" altLang="ja-JP" sz="2000" b="1" dirty="0">
                <a:solidFill>
                  <a:srgbClr val="FF0000"/>
                </a:solidFill>
              </a:rPr>
              <a:t>-II </a:t>
            </a:r>
            <a:r>
              <a:rPr lang="en-US" altLang="ja-JP" sz="2000" b="1" dirty="0">
                <a:solidFill>
                  <a:srgbClr val="000000"/>
                </a:solidFill>
              </a:rPr>
              <a:t>started in early 1987.</a:t>
            </a:r>
          </a:p>
          <a:p>
            <a:pPr eaLnBrk="1" hangingPunct="1">
              <a:spcBef>
                <a:spcPct val="0"/>
              </a:spcBef>
              <a:buFont typeface="Wingdings" panose="05000000000000000000" pitchFamily="2" charset="2"/>
              <a:buChar char="l"/>
              <a:defRPr/>
            </a:pPr>
            <a:endParaRPr lang="en-US" altLang="ja-JP" sz="1800" b="1" dirty="0">
              <a:solidFill>
                <a:srgbClr val="000000"/>
              </a:solidFill>
            </a:endParaRPr>
          </a:p>
        </p:txBody>
      </p:sp>
      <p:sp>
        <p:nvSpPr>
          <p:cNvPr id="57348" name="テキスト ボックス 1"/>
          <p:cNvSpPr txBox="1">
            <a:spLocks noChangeArrowheads="1"/>
          </p:cNvSpPr>
          <p:nvPr/>
        </p:nvSpPr>
        <p:spPr bwMode="auto">
          <a:xfrm>
            <a:off x="611188" y="4549775"/>
            <a:ext cx="59261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AutoNum type="arabicPeriod"/>
            </a:pPr>
            <a:r>
              <a:rPr lang="en-US" altLang="ja-JP" sz="2000" b="1">
                <a:solidFill>
                  <a:srgbClr val="0000FF"/>
                </a:solidFill>
              </a:rPr>
              <a:t>Removal of radioactive sources in water </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Construction of anticounter</a:t>
            </a:r>
          </a:p>
          <a:p>
            <a:pPr eaLnBrk="1" hangingPunct="1">
              <a:spcBef>
                <a:spcPct val="0"/>
              </a:spcBef>
              <a:buFontTx/>
              <a:buAutoNum type="arabicPeriod"/>
            </a:pPr>
            <a:endParaRPr lang="en-US" altLang="ja-JP" sz="2000" b="1">
              <a:solidFill>
                <a:srgbClr val="0000FF"/>
              </a:solidFill>
            </a:endParaRPr>
          </a:p>
          <a:p>
            <a:pPr eaLnBrk="1" hangingPunct="1">
              <a:spcBef>
                <a:spcPct val="0"/>
              </a:spcBef>
              <a:buFontTx/>
              <a:buAutoNum type="arabicPeriod"/>
            </a:pPr>
            <a:r>
              <a:rPr lang="en-US" altLang="ja-JP" sz="2000" b="1">
                <a:solidFill>
                  <a:srgbClr val="0000FF"/>
                </a:solidFill>
              </a:rPr>
              <a:t>Installation of New electronics</a:t>
            </a:r>
          </a:p>
        </p:txBody>
      </p:sp>
      <p:sp>
        <p:nvSpPr>
          <p:cNvPr id="5" name="スライド番号プレースホルダー 1">
            <a:extLst>
              <a:ext uri="{FF2B5EF4-FFF2-40B4-BE49-F238E27FC236}">
                <a16:creationId xmlns:a16="http://schemas.microsoft.com/office/drawing/2014/main" id="{130CED6F-6F49-40BA-863A-2201A3BB8F7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4963" y="1366838"/>
            <a:ext cx="36449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テキスト ボックス 9"/>
          <p:cNvSpPr txBox="1">
            <a:spLocks noChangeArrowheads="1"/>
          </p:cNvSpPr>
          <p:nvPr/>
        </p:nvSpPr>
        <p:spPr bwMode="auto">
          <a:xfrm>
            <a:off x="715963" y="23813"/>
            <a:ext cx="77406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Removal of radioactive sources in water</a:t>
            </a:r>
            <a:endParaRPr lang="ja-JP" altLang="en-US" sz="2800" b="1" u="sng">
              <a:solidFill>
                <a:srgbClr val="0A0AD4"/>
              </a:solidFill>
            </a:endParaRPr>
          </a:p>
        </p:txBody>
      </p:sp>
      <p:sp>
        <p:nvSpPr>
          <p:cNvPr id="59396" name="テキスト ボックス 7"/>
          <p:cNvSpPr txBox="1">
            <a:spLocks noChangeArrowheads="1"/>
          </p:cNvSpPr>
          <p:nvPr/>
        </p:nvSpPr>
        <p:spPr bwMode="auto">
          <a:xfrm>
            <a:off x="-17463" y="619125"/>
            <a:ext cx="9161463"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The most serious background were the </a:t>
            </a:r>
            <a:r>
              <a:rPr lang="en-US" altLang="ja-JP" sz="1900" b="1">
                <a:solidFill>
                  <a:srgbClr val="000000"/>
                </a:solidFill>
                <a:latin typeface="Symbol" panose="05050102010706020507" pitchFamily="18" charset="2"/>
                <a:cs typeface="Arial" panose="020B0604020202020204" pitchFamily="34" charset="0"/>
              </a:rPr>
              <a:t>b</a:t>
            </a:r>
            <a:r>
              <a:rPr lang="en-US" altLang="ja-JP" sz="1900" b="1">
                <a:solidFill>
                  <a:srgbClr val="000000"/>
                </a:solidFill>
                <a:cs typeface="Arial" panose="020B0604020202020204" pitchFamily="34" charset="0"/>
              </a:rPr>
              <a:t>-decay products in </a:t>
            </a:r>
            <a:r>
              <a:rPr lang="en-US" altLang="ja-JP" sz="1900" b="1">
                <a:solidFill>
                  <a:srgbClr val="FF0000"/>
                </a:solidFill>
                <a:cs typeface="Arial" panose="020B0604020202020204" pitchFamily="34" charset="0"/>
              </a:rPr>
              <a:t>Uranium-Radium </a:t>
            </a:r>
            <a:r>
              <a:rPr lang="en-US" altLang="ja-JP" sz="1900" b="1">
                <a:solidFill>
                  <a:srgbClr val="000000"/>
                </a:solidFill>
                <a:cs typeface="Arial" panose="020B0604020202020204" pitchFamily="34" charset="0"/>
              </a:rPr>
              <a:t>series. Their nominal energies are </a:t>
            </a:r>
            <a:r>
              <a:rPr lang="en-US" altLang="ja-JP" sz="1900" b="1">
                <a:solidFill>
                  <a:srgbClr val="FF0000"/>
                </a:solidFill>
                <a:cs typeface="Arial" panose="020B0604020202020204" pitchFamily="34" charset="0"/>
              </a:rPr>
              <a:t>&lt; several MeV</a:t>
            </a:r>
            <a:r>
              <a:rPr lang="en-US" altLang="ja-JP" sz="1900" b="1">
                <a:solidFill>
                  <a:srgbClr val="000000"/>
                </a:solidFill>
                <a:cs typeface="Arial" panose="020B0604020202020204" pitchFamily="34" charset="0"/>
              </a:rPr>
              <a:t>.</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Fresh water from the mine contains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large concentration of Radon.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Supplying the fresh water was stopped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and closed circulation mode was</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employed. A Radon-free water</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generation system was also installed.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In the water circulation system, </a:t>
            </a:r>
            <a:r>
              <a:rPr lang="en-US" altLang="ja-JP" sz="1900" b="1">
                <a:solidFill>
                  <a:srgbClr val="FF0000"/>
                </a:solidFill>
                <a:cs typeface="Arial" panose="020B0604020202020204" pitchFamily="34" charset="0"/>
              </a:rPr>
              <a:t>Uranium</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resin </a:t>
            </a:r>
            <a:r>
              <a:rPr lang="en-US" altLang="ja-JP" sz="1900" b="1">
                <a:solidFill>
                  <a:srgbClr val="000000"/>
                </a:solidFill>
                <a:cs typeface="Arial" panose="020B0604020202020204" pitchFamily="34" charset="0"/>
              </a:rPr>
              <a:t>and </a:t>
            </a:r>
            <a:r>
              <a:rPr lang="en-US" altLang="ja-JP" sz="1900" b="1">
                <a:solidFill>
                  <a:srgbClr val="FF0000"/>
                </a:solidFill>
                <a:cs typeface="Arial" panose="020B0604020202020204" pitchFamily="34" charset="0"/>
              </a:rPr>
              <a:t>Ion-exchanger</a:t>
            </a:r>
            <a:r>
              <a:rPr lang="en-US" altLang="ja-JP" sz="1900" b="1">
                <a:solidFill>
                  <a:srgbClr val="000000"/>
                </a:solidFill>
                <a:cs typeface="Arial" panose="020B0604020202020204" pitchFamily="34" charset="0"/>
              </a:rPr>
              <a:t> were added.</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000000"/>
                </a:solidFill>
                <a:cs typeface="Arial" panose="020B0604020202020204" pitchFamily="34" charset="0"/>
              </a:rPr>
              <a:t>To prevent contact of water and</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Radon-rich mine air, an </a:t>
            </a:r>
            <a:r>
              <a:rPr lang="en-US" altLang="ja-JP" sz="1900" b="1">
                <a:solidFill>
                  <a:srgbClr val="FF0000"/>
                </a:solidFill>
                <a:cs typeface="Arial" panose="020B0604020202020204" pitchFamily="34" charset="0"/>
              </a:rPr>
              <a:t>air-tight </a:t>
            </a:r>
            <a:r>
              <a:rPr lang="en-US" altLang="ja-JP" sz="1900" b="1">
                <a:solidFill>
                  <a:srgbClr val="000000"/>
                </a:solidFill>
                <a:cs typeface="Arial" panose="020B0604020202020204" pitchFamily="34" charset="0"/>
              </a:rPr>
              <a:t>ceiling</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on the top of the tank were made.</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Other components in the water circulation</a:t>
            </a:r>
            <a:br>
              <a:rPr lang="en-US" altLang="ja-JP" sz="1900" b="1">
                <a:solidFill>
                  <a:srgbClr val="000000"/>
                </a:solidFill>
                <a:cs typeface="Arial" panose="020B0604020202020204" pitchFamily="34" charset="0"/>
              </a:rPr>
            </a:br>
            <a:r>
              <a:rPr lang="en-US" altLang="ja-JP" sz="1900" b="1">
                <a:solidFill>
                  <a:srgbClr val="000000"/>
                </a:solidFill>
                <a:cs typeface="Arial" panose="020B0604020202020204" pitchFamily="34" charset="0"/>
              </a:rPr>
              <a:t>system were also made air-tighten.</a:t>
            </a:r>
          </a:p>
          <a:p>
            <a:pPr>
              <a:spcBef>
                <a:spcPct val="0"/>
              </a:spcBef>
              <a:buFont typeface="Wingdings" panose="05000000000000000000" pitchFamily="2" charset="2"/>
              <a:buChar char="l"/>
            </a:pPr>
            <a:endParaRPr lang="en-US" altLang="ja-JP" sz="19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1900" b="1">
                <a:solidFill>
                  <a:srgbClr val="FF0000"/>
                </a:solidFill>
                <a:cs typeface="Arial" panose="020B0604020202020204" pitchFamily="34" charset="0"/>
              </a:rPr>
              <a:t>Finally, the radioactivity was reduced by</a:t>
            </a:r>
            <a:br>
              <a:rPr lang="en-US" altLang="ja-JP" sz="1900" b="1">
                <a:solidFill>
                  <a:srgbClr val="FF0000"/>
                </a:solidFill>
                <a:cs typeface="Arial" panose="020B0604020202020204" pitchFamily="34" charset="0"/>
              </a:rPr>
            </a:br>
            <a:r>
              <a:rPr lang="en-US" altLang="ja-JP" sz="1900" b="1">
                <a:solidFill>
                  <a:srgbClr val="FF0000"/>
                </a:solidFill>
                <a:cs typeface="Arial" panose="020B0604020202020204" pitchFamily="34" charset="0"/>
              </a:rPr>
              <a:t>3 orders of magnitudes. </a:t>
            </a:r>
            <a:endParaRPr lang="ja-JP" altLang="en-US" sz="1900" b="1">
              <a:solidFill>
                <a:srgbClr val="FF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EC43B4CF-4C3B-4EE6-84B2-69C76C18087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6"/>
          <p:cNvSpPr txBox="1">
            <a:spLocks noChangeArrowheads="1"/>
          </p:cNvSpPr>
          <p:nvPr/>
        </p:nvSpPr>
        <p:spPr bwMode="auto">
          <a:xfrm>
            <a:off x="2800350" y="61913"/>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Anticounter</a:t>
            </a:r>
            <a:endParaRPr lang="ja-JP" altLang="en-US" sz="2800" b="1" u="sng">
              <a:solidFill>
                <a:srgbClr val="0A0AD4"/>
              </a:solidFill>
            </a:endParaRPr>
          </a:p>
        </p:txBody>
      </p:sp>
      <p:sp>
        <p:nvSpPr>
          <p:cNvPr id="60419" name="テキスト ボックス 11"/>
          <p:cNvSpPr txBox="1">
            <a:spLocks noChangeArrowheads="1"/>
          </p:cNvSpPr>
          <p:nvPr/>
        </p:nvSpPr>
        <p:spPr bwMode="auto">
          <a:xfrm>
            <a:off x="-30163" y="714375"/>
            <a:ext cx="4597401"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anticounter layer surrounding the inner detector were newly constructed until</a:t>
            </a:r>
            <a:br>
              <a:rPr lang="en-US" altLang="ja-JP" sz="2000" b="1">
                <a:solidFill>
                  <a:srgbClr val="000000"/>
                </a:solidFill>
              </a:rPr>
            </a:br>
            <a:r>
              <a:rPr lang="en-US" altLang="ja-JP" sz="2000" b="1">
                <a:solidFill>
                  <a:srgbClr val="000000"/>
                </a:solidFill>
              </a:rPr>
              <a:t>fall 1985.</a:t>
            </a:r>
            <a:br>
              <a:rPr lang="en-US" altLang="ja-JP" sz="2000" b="1">
                <a:solidFill>
                  <a:srgbClr val="000000"/>
                </a:solidFill>
              </a:rPr>
            </a:br>
            <a:r>
              <a:rPr lang="en-US" altLang="ja-JP" sz="2000" b="1">
                <a:solidFill>
                  <a:srgbClr val="000000"/>
                </a:solidFill>
              </a:rPr>
              <a:t>It was also water Cherenkov detector with &gt;1.4 m water thickness and 123 20-inch</a:t>
            </a:r>
            <a:r>
              <a:rPr lang="en-US" altLang="ja-JP" sz="2000" b="1">
                <a:solidFill>
                  <a:srgbClr val="000000"/>
                </a:solidFill>
                <a:latin typeface="Symbol" panose="05050102010706020507" pitchFamily="18" charset="2"/>
              </a:rPr>
              <a:t>F</a:t>
            </a:r>
            <a:br>
              <a:rPr lang="en-US" altLang="ja-JP" sz="2000" b="1">
                <a:solidFill>
                  <a:srgbClr val="000000"/>
                </a:solidFill>
                <a:latin typeface="Symbol" panose="05050102010706020507" pitchFamily="18" charset="2"/>
              </a:rPr>
            </a:br>
            <a:r>
              <a:rPr lang="en-US" altLang="ja-JP" sz="2000" b="1">
                <a:solidFill>
                  <a:srgbClr val="000000"/>
                </a:solidFill>
              </a:rPr>
              <a:t>PMTs.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main purpose of the anticounter layer is to identify entering/exiting charged</a:t>
            </a:r>
            <a:br>
              <a:rPr lang="en-US" altLang="ja-JP" sz="2000" b="1">
                <a:solidFill>
                  <a:srgbClr val="000000"/>
                </a:solidFill>
              </a:rPr>
            </a:br>
            <a:r>
              <a:rPr lang="en-US" altLang="ja-JP" sz="2000" b="1">
                <a:solidFill>
                  <a:srgbClr val="000000"/>
                </a:solidFill>
              </a:rPr>
              <a:t>particles such as cosmic ray muons.</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The anticounter water layer effectively absorb radio activities  from surrounding rocks and air.</a:t>
            </a:r>
          </a:p>
        </p:txBody>
      </p:sp>
      <p:pic>
        <p:nvPicPr>
          <p:cNvPr id="60420"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4838" y="1263650"/>
            <a:ext cx="4411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bwMode="auto">
          <a:xfrm>
            <a:off x="5065713" y="2995613"/>
            <a:ext cx="319087" cy="25908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bwMode="auto">
          <a:xfrm>
            <a:off x="4719638" y="3867150"/>
            <a:ext cx="334962" cy="46513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4" name="正方形/長方形 13"/>
          <p:cNvSpPr/>
          <p:nvPr/>
        </p:nvSpPr>
        <p:spPr bwMode="auto">
          <a:xfrm>
            <a:off x="4724400" y="3051175"/>
            <a:ext cx="330200" cy="45085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5" name="正方形/長方形 14"/>
          <p:cNvSpPr/>
          <p:nvPr/>
        </p:nvSpPr>
        <p:spPr bwMode="auto">
          <a:xfrm>
            <a:off x="5132388" y="2555875"/>
            <a:ext cx="249237" cy="4429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直角三角形 9"/>
          <p:cNvSpPr/>
          <p:nvPr/>
        </p:nvSpPr>
        <p:spPr bwMode="auto">
          <a:xfrm flipH="1">
            <a:off x="5065713" y="2555875"/>
            <a:ext cx="66675" cy="442913"/>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0" name="正方形/長方形 19"/>
          <p:cNvSpPr/>
          <p:nvPr/>
        </p:nvSpPr>
        <p:spPr bwMode="auto">
          <a:xfrm>
            <a:off x="6877050" y="5384800"/>
            <a:ext cx="1427163" cy="1793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1" name="正方形/長方形 20"/>
          <p:cNvSpPr/>
          <p:nvPr/>
        </p:nvSpPr>
        <p:spPr bwMode="auto">
          <a:xfrm>
            <a:off x="6872288" y="2520950"/>
            <a:ext cx="1427162" cy="176213"/>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正方形/長方形 21"/>
          <p:cNvSpPr/>
          <p:nvPr/>
        </p:nvSpPr>
        <p:spPr bwMode="auto">
          <a:xfrm>
            <a:off x="8355013" y="2892425"/>
            <a:ext cx="304800" cy="2693988"/>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3" name="正方形/長方形 22"/>
          <p:cNvSpPr/>
          <p:nvPr/>
        </p:nvSpPr>
        <p:spPr bwMode="auto">
          <a:xfrm>
            <a:off x="8374063" y="2600325"/>
            <a:ext cx="209550" cy="292100"/>
          </a:xfrm>
          <a:prstGeom prst="rect">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4" name="直角三角形 23"/>
          <p:cNvSpPr/>
          <p:nvPr/>
        </p:nvSpPr>
        <p:spPr bwMode="auto">
          <a:xfrm>
            <a:off x="8583613" y="2600325"/>
            <a:ext cx="66675" cy="292100"/>
          </a:xfrm>
          <a:prstGeom prst="rtTriangle">
            <a:avLst/>
          </a:prstGeom>
          <a:solidFill>
            <a:srgbClr val="3F30FC">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5" name="正方形/長方形 24"/>
          <p:cNvSpPr/>
          <p:nvPr/>
        </p:nvSpPr>
        <p:spPr bwMode="auto">
          <a:xfrm>
            <a:off x="4414838" y="5586413"/>
            <a:ext cx="4592637" cy="271462"/>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6" name="正方形/長方形 25"/>
          <p:cNvSpPr/>
          <p:nvPr/>
        </p:nvSpPr>
        <p:spPr bwMode="auto">
          <a:xfrm>
            <a:off x="4719638" y="1003300"/>
            <a:ext cx="4287837" cy="8556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8" name="円弧 17"/>
          <p:cNvSpPr/>
          <p:nvPr/>
        </p:nvSpPr>
        <p:spPr bwMode="auto">
          <a:xfrm>
            <a:off x="5319713" y="1282700"/>
            <a:ext cx="2979737" cy="2109788"/>
          </a:xfrm>
          <a:prstGeom prst="arc">
            <a:avLst>
              <a:gd name="adj1" fmla="val 11186076"/>
              <a:gd name="adj2" fmla="val 2101479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srgbClr val="000000"/>
              </a:solidFill>
            </a:endParaRPr>
          </a:p>
        </p:txBody>
      </p:sp>
      <p:sp>
        <p:nvSpPr>
          <p:cNvPr id="27" name="直角三角形 26"/>
          <p:cNvSpPr/>
          <p:nvPr/>
        </p:nvSpPr>
        <p:spPr bwMode="auto">
          <a:xfrm rot="5400000" flipV="1">
            <a:off x="4416425" y="1555751"/>
            <a:ext cx="301625" cy="30480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8" name="正方形/長方形 27"/>
          <p:cNvSpPr/>
          <p:nvPr/>
        </p:nvSpPr>
        <p:spPr bwMode="auto">
          <a:xfrm>
            <a:off x="4414838" y="1003300"/>
            <a:ext cx="304800" cy="55403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2" name="直角三角形 31"/>
          <p:cNvSpPr/>
          <p:nvPr/>
        </p:nvSpPr>
        <p:spPr bwMode="auto">
          <a:xfrm rot="16200000" flipH="1" flipV="1">
            <a:off x="4780756" y="2656682"/>
            <a:ext cx="639763" cy="146050"/>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3" name="正方形/長方形 32"/>
          <p:cNvSpPr/>
          <p:nvPr/>
        </p:nvSpPr>
        <p:spPr bwMode="auto">
          <a:xfrm>
            <a:off x="4378325" y="2409825"/>
            <a:ext cx="671513" cy="639763"/>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 name="正方形/長方形 33"/>
          <p:cNvSpPr/>
          <p:nvPr/>
        </p:nvSpPr>
        <p:spPr bwMode="auto">
          <a:xfrm>
            <a:off x="4414838" y="3511550"/>
            <a:ext cx="650875" cy="35242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5" name="正方形/長方形 34"/>
          <p:cNvSpPr/>
          <p:nvPr/>
        </p:nvSpPr>
        <p:spPr bwMode="auto">
          <a:xfrm>
            <a:off x="4403725" y="4346575"/>
            <a:ext cx="649288" cy="349250"/>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6" name="直角三角形 35"/>
          <p:cNvSpPr/>
          <p:nvPr/>
        </p:nvSpPr>
        <p:spPr bwMode="auto">
          <a:xfrm rot="5400000" flipV="1">
            <a:off x="4502944" y="4714081"/>
            <a:ext cx="314325" cy="277813"/>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7" name="正方形/長方形 36"/>
          <p:cNvSpPr/>
          <p:nvPr/>
        </p:nvSpPr>
        <p:spPr bwMode="auto">
          <a:xfrm>
            <a:off x="4799013" y="4651375"/>
            <a:ext cx="254000" cy="358775"/>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8" name="正方形/長方形 37"/>
          <p:cNvSpPr/>
          <p:nvPr/>
        </p:nvSpPr>
        <p:spPr bwMode="auto">
          <a:xfrm>
            <a:off x="8674100" y="1711325"/>
            <a:ext cx="333375" cy="3875088"/>
          </a:xfrm>
          <a:prstGeom prst="rect">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9" name="直角三角形 38"/>
          <p:cNvSpPr/>
          <p:nvPr/>
        </p:nvSpPr>
        <p:spPr bwMode="auto">
          <a:xfrm rot="5400000" flipV="1">
            <a:off x="8038307" y="1964531"/>
            <a:ext cx="747712" cy="523875"/>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0" name="直角三角形 39"/>
          <p:cNvSpPr/>
          <p:nvPr/>
        </p:nvSpPr>
        <p:spPr bwMode="auto">
          <a:xfrm rot="5400000" flipV="1">
            <a:off x="8083550" y="2486025"/>
            <a:ext cx="960438" cy="293688"/>
          </a:xfrm>
          <a:prstGeom prst="rtTriangle">
            <a:avLst/>
          </a:prstGeom>
          <a:solidFill>
            <a:srgbClr val="E0A5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0445" name="テキスト ボックス 29"/>
          <p:cNvSpPr txBox="1">
            <a:spLocks noChangeArrowheads="1"/>
          </p:cNvSpPr>
          <p:nvPr/>
        </p:nvSpPr>
        <p:spPr bwMode="auto">
          <a:xfrm>
            <a:off x="4733925" y="1135063"/>
            <a:ext cx="106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Rocks</a:t>
            </a:r>
            <a:endParaRPr lang="ja-JP" altLang="en-US" sz="2000" b="1">
              <a:solidFill>
                <a:srgbClr val="000000"/>
              </a:solidFill>
              <a:cs typeface="Arial" panose="020B0604020202020204" pitchFamily="34" charset="0"/>
            </a:endParaRPr>
          </a:p>
        </p:txBody>
      </p:sp>
      <p:cxnSp>
        <p:nvCxnSpPr>
          <p:cNvPr id="41" name="直線矢印コネクタ 40"/>
          <p:cNvCxnSpPr/>
          <p:nvPr/>
        </p:nvCxnSpPr>
        <p:spPr>
          <a:xfrm flipH="1">
            <a:off x="8075613" y="1770063"/>
            <a:ext cx="223837" cy="561975"/>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447" name="テキスト ボックス 45"/>
          <p:cNvSpPr txBox="1">
            <a:spLocks noChangeArrowheads="1"/>
          </p:cNvSpPr>
          <p:nvPr/>
        </p:nvSpPr>
        <p:spPr bwMode="auto">
          <a:xfrm>
            <a:off x="7908925" y="1338263"/>
            <a:ext cx="887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rPr>
              <a:t>b</a:t>
            </a:r>
            <a:r>
              <a:rPr lang="en-US" altLang="ja-JP" sz="2000" b="1">
                <a:solidFill>
                  <a:srgbClr val="000000"/>
                </a:solidFill>
                <a:cs typeface="Arial" panose="020B0604020202020204" pitchFamily="34" charset="0"/>
              </a:rPr>
              <a:t>,</a:t>
            </a:r>
            <a:r>
              <a:rPr lang="en-US" altLang="ja-JP" sz="2000" b="1">
                <a:solidFill>
                  <a:srgbClr val="000000"/>
                </a:solidFill>
                <a:latin typeface="Times New Roman" panose="02020603050405020304" pitchFamily="18" charset="0"/>
              </a:rPr>
              <a:t> </a:t>
            </a:r>
            <a:r>
              <a:rPr lang="en-US" altLang="ja-JP" sz="2000" b="1">
                <a:solidFill>
                  <a:srgbClr val="000000"/>
                </a:solidFill>
                <a:latin typeface="Symbol" panose="05050102010706020507" pitchFamily="18" charset="2"/>
              </a:rPr>
              <a:t>g</a:t>
            </a:r>
            <a:r>
              <a:rPr lang="en-US" altLang="ja-JP" sz="2000" b="1">
                <a:solidFill>
                  <a:srgbClr val="000000"/>
                </a:solidFill>
              </a:rPr>
              <a:t>, </a:t>
            </a:r>
            <a:r>
              <a:rPr lang="en-US" altLang="ja-JP" sz="2000" b="1">
                <a:solidFill>
                  <a:srgbClr val="000000"/>
                </a:solidFill>
                <a:cs typeface="Arial" panose="020B0604020202020204" pitchFamily="34" charset="0"/>
              </a:rPr>
              <a:t>n</a:t>
            </a:r>
            <a:endParaRPr lang="ja-JP" altLang="en-US" sz="2000" b="1">
              <a:solidFill>
                <a:srgbClr val="000000"/>
              </a:solidFill>
              <a:cs typeface="Arial" panose="020B0604020202020204" pitchFamily="34" charset="0"/>
            </a:endParaRPr>
          </a:p>
        </p:txBody>
      </p:sp>
      <p:cxnSp>
        <p:nvCxnSpPr>
          <p:cNvPr id="50" name="直線矢印コネクタ 49"/>
          <p:cNvCxnSpPr/>
          <p:nvPr/>
        </p:nvCxnSpPr>
        <p:spPr>
          <a:xfrm>
            <a:off x="7080250" y="1966913"/>
            <a:ext cx="98425" cy="67468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0449" name="テキスト ボックス 48"/>
          <p:cNvSpPr txBox="1">
            <a:spLocks noChangeArrowheads="1"/>
          </p:cNvSpPr>
          <p:nvPr/>
        </p:nvSpPr>
        <p:spPr bwMode="auto">
          <a:xfrm>
            <a:off x="5978525" y="1589088"/>
            <a:ext cx="19431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3F30FC"/>
                </a:solidFill>
                <a:cs typeface="Arial" panose="020B0604020202020204" pitchFamily="34" charset="0"/>
              </a:rPr>
              <a:t>anticounter</a:t>
            </a:r>
            <a:endParaRPr lang="ja-JP" altLang="en-US" sz="2000" b="1">
              <a:solidFill>
                <a:srgbClr val="3F30FC"/>
              </a:solidFill>
              <a:cs typeface="Arial" panose="020B0604020202020204" pitchFamily="34" charset="0"/>
            </a:endParaRPr>
          </a:p>
        </p:txBody>
      </p:sp>
      <p:sp>
        <p:nvSpPr>
          <p:cNvPr id="2" name="正方形/長方形 1"/>
          <p:cNvSpPr/>
          <p:nvPr/>
        </p:nvSpPr>
        <p:spPr>
          <a:xfrm>
            <a:off x="8307388" y="2520950"/>
            <a:ext cx="44450" cy="30543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 name="正方形/長方形 3"/>
          <p:cNvSpPr/>
          <p:nvPr/>
        </p:nvSpPr>
        <p:spPr>
          <a:xfrm>
            <a:off x="6862763" y="2708275"/>
            <a:ext cx="1450975" cy="2660650"/>
          </a:xfrm>
          <a:prstGeom prst="rect">
            <a:avLst/>
          </a:prstGeom>
          <a:solidFill>
            <a:srgbClr val="31A1FD">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スライド番号プレースホルダー 1">
            <a:extLst>
              <a:ext uri="{FF2B5EF4-FFF2-40B4-BE49-F238E27FC236}">
                <a16:creationId xmlns:a16="http://schemas.microsoft.com/office/drawing/2014/main" id="{ED804F78-BD04-4C73-A33C-0C4D153B807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4"/>
          <p:cNvSpPr txBox="1">
            <a:spLocks noChangeArrowheads="1"/>
          </p:cNvSpPr>
          <p:nvPr/>
        </p:nvSpPr>
        <p:spPr bwMode="auto">
          <a:xfrm>
            <a:off x="2927350" y="34925"/>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1" u="sng">
                <a:solidFill>
                  <a:srgbClr val="0A0AD4"/>
                </a:solidFill>
              </a:rPr>
              <a:t>New electronics</a:t>
            </a:r>
            <a:endParaRPr lang="ja-JP" altLang="en-US" sz="2800" b="1" u="sng">
              <a:solidFill>
                <a:srgbClr val="0A0AD4"/>
              </a:solidFill>
            </a:endParaRPr>
          </a:p>
        </p:txBody>
      </p:sp>
      <p:sp>
        <p:nvSpPr>
          <p:cNvPr id="2" name="テキスト ボックス 1"/>
          <p:cNvSpPr txBox="1"/>
          <p:nvPr/>
        </p:nvSpPr>
        <p:spPr>
          <a:xfrm>
            <a:off x="107950" y="558800"/>
            <a:ext cx="8875713"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solidFill>
                  <a:srgbClr val="FF0000"/>
                </a:solidFill>
                <a:latin typeface="Arial" panose="020B0604020202020204" pitchFamily="34" charset="0"/>
                <a:cs typeface="Arial" panose="020B0604020202020204" pitchFamily="34" charset="0"/>
              </a:rPr>
              <a:t>University of Pennsylvania group </a:t>
            </a:r>
            <a:r>
              <a:rPr lang="en-US" altLang="ja-JP" b="1" dirty="0">
                <a:solidFill>
                  <a:srgbClr val="000000"/>
                </a:solidFill>
                <a:latin typeface="Arial" panose="020B0604020202020204" pitchFamily="34" charset="0"/>
                <a:cs typeface="Arial" panose="020B0604020202020204" pitchFamily="34" charset="0"/>
              </a:rPr>
              <a:t>joined the experiment and installed new readout electronics in summer 1986.</a:t>
            </a: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solidFill>
                  <a:srgbClr val="000000"/>
                </a:solidFill>
                <a:latin typeface="Arial" panose="020B0604020202020204" pitchFamily="34" charset="0"/>
                <a:cs typeface="Arial" panose="020B0604020202020204" pitchFamily="34" charset="0"/>
              </a:rPr>
              <a:t>The new electronics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was operated with the</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condition </a:t>
            </a:r>
            <a:r>
              <a:rPr lang="en-US" altLang="ja-JP" b="1" dirty="0" err="1">
                <a:solidFill>
                  <a:srgbClr val="FF0000"/>
                </a:solidFill>
                <a:latin typeface="Arial" panose="020B0604020202020204" pitchFamily="34" charset="0"/>
                <a:cs typeface="Arial" panose="020B0604020202020204" pitchFamily="34" charset="0"/>
              </a:rPr>
              <a:t>N</a:t>
            </a:r>
            <a:r>
              <a:rPr lang="en-US" altLang="ja-JP" b="1" baseline="-25000" dirty="0" err="1">
                <a:solidFill>
                  <a:srgbClr val="FF0000"/>
                </a:solidFill>
                <a:latin typeface="Arial" panose="020B0604020202020204" pitchFamily="34" charset="0"/>
                <a:cs typeface="Arial" panose="020B0604020202020204" pitchFamily="34" charset="0"/>
              </a:rPr>
              <a:t>hit</a:t>
            </a:r>
            <a:r>
              <a:rPr lang="en-US" altLang="ja-JP" b="1" dirty="0">
                <a:solidFill>
                  <a:srgbClr val="FF0000"/>
                </a:solidFill>
                <a:latin typeface="Arial" panose="020B0604020202020204" pitchFamily="34" charset="0"/>
                <a:cs typeface="Arial" panose="020B0604020202020204" pitchFamily="34" charset="0"/>
              </a:rPr>
              <a:t> ≧ 20</a:t>
            </a:r>
            <a:r>
              <a:rPr lang="en-US" altLang="ja-JP" b="1" dirty="0">
                <a:solidFill>
                  <a:srgbClr val="000000"/>
                </a:solidFill>
                <a:latin typeface="Arial" panose="020B0604020202020204" pitchFamily="34" charset="0"/>
                <a:cs typeface="Arial" panose="020B0604020202020204" pitchFamily="34" charset="0"/>
              </a:rPr>
              <a:t>,</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which corresponds to</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FF0000"/>
                </a:solidFill>
                <a:latin typeface="Arial" panose="020B0604020202020204" pitchFamily="34" charset="0"/>
                <a:cs typeface="Arial" panose="020B0604020202020204" pitchFamily="34" charset="0"/>
              </a:rPr>
              <a:t>7.6MeV</a:t>
            </a:r>
            <a:r>
              <a:rPr lang="en-US" altLang="ja-JP" b="1" dirty="0">
                <a:solidFill>
                  <a:srgbClr val="000000"/>
                </a:solidFill>
                <a:latin typeface="Arial" panose="020B0604020202020204" pitchFamily="34" charset="0"/>
                <a:cs typeface="Arial" panose="020B0604020202020204" pitchFamily="34" charset="0"/>
              </a:rPr>
              <a:t> energy threshold.</a:t>
            </a:r>
          </a:p>
          <a:p>
            <a:pPr marL="342900" indent="-342900">
              <a:buFont typeface="Wingdings" panose="05000000000000000000" pitchFamily="2" charset="2"/>
              <a:buChar char="l"/>
              <a:defRPr/>
            </a:pPr>
            <a:endParaRPr lang="en-US" altLang="ja-JP" dirty="0">
              <a:solidFill>
                <a:srgbClr val="000000"/>
              </a:solidFill>
            </a:endParaRPr>
          </a:p>
          <a:p>
            <a:pPr marL="342900" indent="-342900">
              <a:buFont typeface="Wingdings" panose="05000000000000000000" pitchFamily="2" charset="2"/>
              <a:buChar char="l"/>
              <a:defRPr/>
            </a:pPr>
            <a:endParaRPr lang="en-US" altLang="ja-JP" dirty="0">
              <a:solidFill>
                <a:srgbClr val="000000"/>
              </a:solidFill>
            </a:endParaRPr>
          </a:p>
        </p:txBody>
      </p:sp>
      <p:grpSp>
        <p:nvGrpSpPr>
          <p:cNvPr id="63492" name="グループ化 15"/>
          <p:cNvGrpSpPr>
            <a:grpSpLocks/>
          </p:cNvGrpSpPr>
          <p:nvPr/>
        </p:nvGrpSpPr>
        <p:grpSpPr bwMode="auto">
          <a:xfrm>
            <a:off x="4011613" y="3836988"/>
            <a:ext cx="4972050" cy="3068637"/>
            <a:chOff x="4010682" y="3689563"/>
            <a:chExt cx="4971496" cy="3068123"/>
          </a:xfrm>
        </p:grpSpPr>
        <p:grpSp>
          <p:nvGrpSpPr>
            <p:cNvPr id="63499" name="グループ化 14"/>
            <p:cNvGrpSpPr>
              <a:grpSpLocks/>
            </p:cNvGrpSpPr>
            <p:nvPr/>
          </p:nvGrpSpPr>
          <p:grpSpPr bwMode="auto">
            <a:xfrm>
              <a:off x="4010682" y="3689563"/>
              <a:ext cx="4971496" cy="3068123"/>
              <a:chOff x="4390928" y="3486587"/>
              <a:chExt cx="4971496" cy="3068123"/>
            </a:xfrm>
          </p:grpSpPr>
          <p:pic>
            <p:nvPicPr>
              <p:cNvPr id="63501"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28" y="3486587"/>
                <a:ext cx="4971496" cy="306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7063980" y="3892919"/>
                <a:ext cx="1520656" cy="788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8552889" y="4023072"/>
                <a:ext cx="242860" cy="325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6171905" y="4708757"/>
                <a:ext cx="342862" cy="1249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正方形/長方形 10"/>
              <p:cNvSpPr/>
              <p:nvPr/>
            </p:nvSpPr>
            <p:spPr>
              <a:xfrm>
                <a:off x="6514766" y="3896093"/>
                <a:ext cx="566674" cy="184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rot="19229926">
                <a:off x="5846503" y="5591259"/>
                <a:ext cx="325402" cy="45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3" name="正方形/長方形 12"/>
              <p:cNvSpPr/>
              <p:nvPr/>
            </p:nvSpPr>
            <p:spPr>
              <a:xfrm>
                <a:off x="5009984" y="3486587"/>
                <a:ext cx="1017474" cy="201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4" name="正方形/長方形 3"/>
              <p:cNvSpPr/>
              <p:nvPr/>
            </p:nvSpPr>
            <p:spPr>
              <a:xfrm>
                <a:off x="7414778" y="6310276"/>
                <a:ext cx="1080968" cy="17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3500" name="テキスト ボックス 13"/>
            <p:cNvSpPr txBox="1">
              <a:spLocks noChangeArrowheads="1"/>
            </p:cNvSpPr>
            <p:nvPr/>
          </p:nvSpPr>
          <p:spPr bwMode="auto">
            <a:xfrm>
              <a:off x="7034532" y="6375163"/>
              <a:ext cx="926997" cy="338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rPr>
                <a:t>E(MeV)</a:t>
              </a:r>
              <a:endParaRPr lang="ja-JP" altLang="en-US" sz="1600" b="1">
                <a:solidFill>
                  <a:srgbClr val="000000"/>
                </a:solidFill>
              </a:endParaRPr>
            </a:p>
          </p:txBody>
        </p:sp>
      </p:grpSp>
      <p:sp>
        <p:nvSpPr>
          <p:cNvPr id="3" name="テキスト ボックス 2"/>
          <p:cNvSpPr txBox="1"/>
          <p:nvPr/>
        </p:nvSpPr>
        <p:spPr>
          <a:xfrm>
            <a:off x="609600" y="1300163"/>
            <a:ext cx="8062913" cy="2554287"/>
          </a:xfrm>
          <a:prstGeom prst="rect">
            <a:avLst/>
          </a:prstGeom>
          <a:solidFill>
            <a:srgbClr val="FFFFC5"/>
          </a:solidFill>
        </p:spPr>
        <p:txBody>
          <a:bodyPr>
            <a:spAutoFit/>
          </a:bodyPr>
          <a:lstStyle/>
          <a:p>
            <a:pPr>
              <a:defRPr/>
            </a:pPr>
            <a:r>
              <a:rPr lang="en-US" altLang="ja-JP" b="1" dirty="0">
                <a:solidFill>
                  <a:srgbClr val="FF0000"/>
                </a:solidFill>
                <a:latin typeface="Arial" panose="020B0604020202020204" pitchFamily="34" charset="0"/>
                <a:cs typeface="Arial" panose="020B0604020202020204" pitchFamily="34" charset="0"/>
              </a:rPr>
              <a:t>Design of the new electronics</a:t>
            </a:r>
          </a:p>
          <a:p>
            <a:pPr>
              <a:defRPr/>
            </a:pPr>
            <a:endParaRPr lang="en-US" altLang="ja-JP"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Charge and timing information of PMTs are digitized in PMT by PMT basis.</a:t>
            </a:r>
          </a:p>
          <a:p>
            <a:pPr marL="342900" indent="-342900">
              <a:buFont typeface="Wingdings" panose="05000000000000000000" pitchFamily="2" charset="2"/>
              <a:buChar char="Ø"/>
              <a:defRPr/>
            </a:pPr>
            <a:endParaRPr lang="en-US" altLang="ja-JP" b="1" dirty="0">
              <a:solidFill>
                <a:srgbClr val="00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defRPr/>
            </a:pPr>
            <a:r>
              <a:rPr lang="en-US" altLang="ja-JP" b="1" dirty="0">
                <a:solidFill>
                  <a:srgbClr val="000000"/>
                </a:solidFill>
                <a:latin typeface="Arial" panose="020B0604020202020204" pitchFamily="34" charset="0"/>
                <a:cs typeface="Arial" panose="020B0604020202020204" pitchFamily="34" charset="0"/>
              </a:rPr>
              <a:t>Discriminator is also in PMT by PMT basis.</a:t>
            </a:r>
            <a:br>
              <a:rPr lang="en-US" altLang="ja-JP" b="1" dirty="0">
                <a:solidFill>
                  <a:srgbClr val="000000"/>
                </a:solidFill>
                <a:latin typeface="Arial" panose="020B0604020202020204" pitchFamily="34" charset="0"/>
                <a:cs typeface="Arial" panose="020B0604020202020204" pitchFamily="34" charset="0"/>
              </a:rPr>
            </a:br>
            <a:r>
              <a:rPr lang="en-US" altLang="ja-JP" b="1" dirty="0">
                <a:solidFill>
                  <a:srgbClr val="000000"/>
                </a:solidFill>
                <a:latin typeface="Arial" panose="020B0604020202020204" pitchFamily="34" charset="0"/>
                <a:cs typeface="Arial" panose="020B0604020202020204" pitchFamily="34" charset="0"/>
              </a:rPr>
              <a:t>“Number of hit PMT” signal is made from sum of the discriminator outputs, and used for the trigger logic.</a:t>
            </a:r>
          </a:p>
        </p:txBody>
      </p:sp>
      <p:sp>
        <p:nvSpPr>
          <p:cNvPr id="63494" name="テキスト ボックス 16"/>
          <p:cNvSpPr txBox="1">
            <a:spLocks noChangeArrowheads="1"/>
          </p:cNvSpPr>
          <p:nvPr/>
        </p:nvSpPr>
        <p:spPr bwMode="auto">
          <a:xfrm>
            <a:off x="6199188" y="4054475"/>
            <a:ext cx="2305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Trigger efficiency</a:t>
            </a:r>
            <a:endParaRPr lang="ja-JP" altLang="en-US" sz="2000" b="1">
              <a:solidFill>
                <a:srgbClr val="FF0000"/>
              </a:solidFill>
              <a:cs typeface="Arial" panose="020B0604020202020204" pitchFamily="34" charset="0"/>
            </a:endParaRPr>
          </a:p>
        </p:txBody>
      </p:sp>
      <p:sp>
        <p:nvSpPr>
          <p:cNvPr id="63495" name="テキスト ボックス 17"/>
          <p:cNvSpPr txBox="1">
            <a:spLocks noChangeArrowheads="1"/>
          </p:cNvSpPr>
          <p:nvPr/>
        </p:nvSpPr>
        <p:spPr bwMode="auto">
          <a:xfrm>
            <a:off x="5805488" y="5548313"/>
            <a:ext cx="2100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@29MeV)</a:t>
            </a:r>
            <a:endParaRPr lang="ja-JP" altLang="en-US" sz="1600" b="1">
              <a:solidFill>
                <a:srgbClr val="3F30FC"/>
              </a:solidFill>
              <a:cs typeface="Arial" panose="020B0604020202020204" pitchFamily="34" charset="0"/>
            </a:endParaRPr>
          </a:p>
        </p:txBody>
      </p:sp>
      <p:sp>
        <p:nvSpPr>
          <p:cNvPr id="63496" name="テキスト ボックス 19"/>
          <p:cNvSpPr txBox="1">
            <a:spLocks noChangeArrowheads="1"/>
          </p:cNvSpPr>
          <p:nvPr/>
        </p:nvSpPr>
        <p:spPr bwMode="auto">
          <a:xfrm>
            <a:off x="5629275" y="4484688"/>
            <a:ext cx="2076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cs typeface="Arial" panose="020B0604020202020204" pitchFamily="34" charset="0"/>
              </a:rPr>
              <a:t>Kamiokande-II</a:t>
            </a:r>
            <a:br>
              <a:rPr lang="en-US" altLang="ja-JP" sz="1600" b="1">
                <a:solidFill>
                  <a:srgbClr val="3F30FC"/>
                </a:solidFill>
                <a:cs typeface="Arial" panose="020B0604020202020204" pitchFamily="34" charset="0"/>
              </a:rPr>
            </a:br>
            <a:r>
              <a:rPr lang="en-US" altLang="ja-JP" sz="1600" b="1">
                <a:solidFill>
                  <a:srgbClr val="3F30FC"/>
                </a:solidFill>
                <a:cs typeface="Arial" panose="020B0604020202020204" pitchFamily="34" charset="0"/>
              </a:rPr>
              <a:t>(50% eff. @8.7MeV)</a:t>
            </a:r>
            <a:endParaRPr lang="ja-JP" altLang="en-US" sz="1600" b="1">
              <a:solidFill>
                <a:srgbClr val="3F30FC"/>
              </a:solidFill>
              <a:cs typeface="Arial" panose="020B0604020202020204" pitchFamily="34" charset="0"/>
            </a:endParaRPr>
          </a:p>
        </p:txBody>
      </p:sp>
      <p:cxnSp>
        <p:nvCxnSpPr>
          <p:cNvPr id="21" name="直線矢印コネクタ 20"/>
          <p:cNvCxnSpPr/>
          <p:nvPr/>
        </p:nvCxnSpPr>
        <p:spPr>
          <a:xfrm flipV="1">
            <a:off x="7324725" y="5630863"/>
            <a:ext cx="638175" cy="109537"/>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5549900" y="5032375"/>
            <a:ext cx="860425" cy="227013"/>
          </a:xfrm>
          <a:prstGeom prst="straightConnector1">
            <a:avLst/>
          </a:prstGeom>
          <a:ln w="38100">
            <a:solidFill>
              <a:srgbClr val="3F30FC"/>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
            <a:extLst>
              <a:ext uri="{FF2B5EF4-FFF2-40B4-BE49-F238E27FC236}">
                <a16:creationId xmlns:a16="http://schemas.microsoft.com/office/drawing/2014/main" id="{BA1E94E3-61D3-4986-9E0E-C429DF524E8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テキスト ボックス 9"/>
          <p:cNvSpPr txBox="1">
            <a:spLocks noChangeArrowheads="1"/>
          </p:cNvSpPr>
          <p:nvPr/>
        </p:nvSpPr>
        <p:spPr bwMode="auto">
          <a:xfrm>
            <a:off x="4751388" y="187325"/>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u="sng">
                <a:solidFill>
                  <a:srgbClr val="0A0AD4"/>
                </a:solidFill>
              </a:rPr>
              <a:t>Lower the trigger rate !</a:t>
            </a:r>
            <a:endParaRPr lang="ja-JP" altLang="en-US" sz="2800" b="1" u="sng">
              <a:solidFill>
                <a:srgbClr val="0A0AD4"/>
              </a:solidFill>
            </a:endParaRPr>
          </a:p>
        </p:txBody>
      </p:sp>
      <p:grpSp>
        <p:nvGrpSpPr>
          <p:cNvPr id="64515" name="グループ化 17"/>
          <p:cNvGrpSpPr>
            <a:grpSpLocks/>
          </p:cNvGrpSpPr>
          <p:nvPr/>
        </p:nvGrpSpPr>
        <p:grpSpPr bwMode="auto">
          <a:xfrm>
            <a:off x="131763" y="368300"/>
            <a:ext cx="4575175" cy="5959475"/>
            <a:chOff x="53975" y="773113"/>
            <a:chExt cx="4575175" cy="5959475"/>
          </a:xfrm>
        </p:grpSpPr>
        <p:grpSp>
          <p:nvGrpSpPr>
            <p:cNvPr id="64520" name="グループ化 5"/>
            <p:cNvGrpSpPr>
              <a:grpSpLocks/>
            </p:cNvGrpSpPr>
            <p:nvPr/>
          </p:nvGrpSpPr>
          <p:grpSpPr bwMode="auto">
            <a:xfrm>
              <a:off x="53975" y="773113"/>
              <a:ext cx="4575175" cy="5959475"/>
              <a:chOff x="53975" y="773113"/>
              <a:chExt cx="4575175" cy="5959475"/>
            </a:xfrm>
          </p:grpSpPr>
          <p:pic>
            <p:nvPicPr>
              <p:cNvPr id="64525" name="図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773113"/>
                <a:ext cx="457517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625600" y="1358901"/>
                <a:ext cx="1641475" cy="1360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4521" name="テキスト ボックス 13"/>
            <p:cNvSpPr txBox="1">
              <a:spLocks noChangeArrowheads="1"/>
            </p:cNvSpPr>
            <p:nvPr/>
          </p:nvSpPr>
          <p:spPr bwMode="auto">
            <a:xfrm>
              <a:off x="1106487" y="998538"/>
              <a:ext cx="3343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rPr>
                <a:t>Old electronics (1985)</a:t>
              </a:r>
            </a:p>
            <a:p>
              <a:pPr>
                <a:spcBef>
                  <a:spcPct val="0"/>
                </a:spcBef>
                <a:buFontTx/>
                <a:buNone/>
              </a:pPr>
              <a:r>
                <a:rPr lang="en-US" altLang="ja-JP" sz="1800" b="1">
                  <a:solidFill>
                    <a:srgbClr val="FF0000"/>
                  </a:solidFill>
                </a:rPr>
                <a:t>(with improved trigger logic)</a:t>
              </a:r>
            </a:p>
            <a:p>
              <a:pPr>
                <a:spcBef>
                  <a:spcPct val="0"/>
                </a:spcBef>
                <a:buFontTx/>
                <a:buNone/>
              </a:pPr>
              <a:r>
                <a:rPr lang="en-US" altLang="ja-JP" sz="1800" b="1">
                  <a:solidFill>
                    <a:srgbClr val="FF0000"/>
                  </a:solidFill>
                </a:rPr>
                <a:t>50%@~14MeV</a:t>
              </a:r>
              <a:endParaRPr lang="ja-JP" altLang="en-US" sz="1800" b="1">
                <a:solidFill>
                  <a:srgbClr val="FF0000"/>
                </a:solidFill>
              </a:endParaRPr>
            </a:p>
          </p:txBody>
        </p:sp>
        <p:cxnSp>
          <p:nvCxnSpPr>
            <p:cNvPr id="8" name="直線矢印コネクタ 7"/>
            <p:cNvCxnSpPr/>
            <p:nvPr/>
          </p:nvCxnSpPr>
          <p:spPr>
            <a:xfrm>
              <a:off x="2816225" y="2371726"/>
              <a:ext cx="180975" cy="339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1838325" y="2393951"/>
              <a:ext cx="258762" cy="3175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524" name="テキスト ボックス 10"/>
            <p:cNvSpPr txBox="1">
              <a:spLocks noChangeArrowheads="1"/>
            </p:cNvSpPr>
            <p:nvPr/>
          </p:nvSpPr>
          <p:spPr bwMode="auto">
            <a:xfrm>
              <a:off x="1837877" y="1993379"/>
              <a:ext cx="13951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Arial Narrow" panose="020B0606020202030204" pitchFamily="34" charset="0"/>
                </a:rPr>
                <a:t>Fresh water</a:t>
              </a:r>
              <a:endParaRPr lang="ja-JP" altLang="en-US" sz="2000" b="1">
                <a:solidFill>
                  <a:srgbClr val="000000"/>
                </a:solidFill>
                <a:latin typeface="Arial Narrow" panose="020B0606020202030204" pitchFamily="34" charset="0"/>
              </a:endParaRPr>
            </a:p>
          </p:txBody>
        </p:sp>
      </p:grpSp>
      <p:grpSp>
        <p:nvGrpSpPr>
          <p:cNvPr id="119812" name="グループ化 18"/>
          <p:cNvGrpSpPr>
            <a:grpSpLocks/>
          </p:cNvGrpSpPr>
          <p:nvPr/>
        </p:nvGrpSpPr>
        <p:grpSpPr bwMode="auto">
          <a:xfrm>
            <a:off x="1498600" y="2668588"/>
            <a:ext cx="7656513" cy="4057650"/>
            <a:chOff x="4838480" y="1573010"/>
            <a:chExt cx="7656512" cy="4057650"/>
          </a:xfrm>
        </p:grpSpPr>
        <p:pic>
          <p:nvPicPr>
            <p:cNvPr id="645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480" y="1573010"/>
              <a:ext cx="7656512"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5"/>
            <p:cNvSpPr txBox="1">
              <a:spLocks noChangeArrowheads="1"/>
            </p:cNvSpPr>
            <p:nvPr/>
          </p:nvSpPr>
          <p:spPr bwMode="auto">
            <a:xfrm>
              <a:off x="8262409" y="2369978"/>
              <a:ext cx="3250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solidFill>
                    <a:srgbClr val="FF0000"/>
                  </a:solidFill>
                  <a:cs typeface="Arial" panose="020B0604020202020204" pitchFamily="34" charset="0"/>
                </a:rPr>
                <a:t>New electronics (Jul 1986 - )</a:t>
              </a:r>
            </a:p>
            <a:p>
              <a:pPr>
                <a:spcBef>
                  <a:spcPct val="0"/>
                </a:spcBef>
                <a:buFontTx/>
                <a:buNone/>
              </a:pPr>
              <a:r>
                <a:rPr lang="en-US" altLang="ja-JP" sz="1800" b="1" dirty="0">
                  <a:solidFill>
                    <a:srgbClr val="FF0000"/>
                  </a:solidFill>
                  <a:cs typeface="Arial" panose="020B0604020202020204" pitchFamily="34" charset="0"/>
                </a:rPr>
                <a:t>20 hit PMT</a:t>
              </a:r>
            </a:p>
            <a:p>
              <a:pPr>
                <a:spcBef>
                  <a:spcPct val="0"/>
                </a:spcBef>
                <a:buFontTx/>
                <a:buNone/>
              </a:pPr>
              <a:r>
                <a:rPr lang="en-US" altLang="ja-JP" sz="1800" b="1" dirty="0">
                  <a:solidFill>
                    <a:srgbClr val="FF0000"/>
                  </a:solidFill>
                  <a:cs typeface="Arial" panose="020B0604020202020204" pitchFamily="34" charset="0"/>
                </a:rPr>
                <a:t>50%@7.6MeV</a:t>
              </a:r>
              <a:endParaRPr lang="ja-JP" altLang="en-US" sz="1800" b="1" dirty="0">
                <a:solidFill>
                  <a:srgbClr val="FF0000"/>
                </a:solidFill>
                <a:cs typeface="Arial" panose="020B0604020202020204" pitchFamily="34" charset="0"/>
              </a:endParaRPr>
            </a:p>
          </p:txBody>
        </p:sp>
      </p:grpSp>
      <p:sp>
        <p:nvSpPr>
          <p:cNvPr id="16" name="テキスト ボックス 19"/>
          <p:cNvSpPr txBox="1">
            <a:spLocks noChangeArrowheads="1"/>
          </p:cNvSpPr>
          <p:nvPr/>
        </p:nvSpPr>
        <p:spPr bwMode="auto">
          <a:xfrm>
            <a:off x="4572000" y="684213"/>
            <a:ext cx="451643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Finally, trigger rate of low energy events reduced by more than</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3 orders of magnitudes.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The detector became ready for solar neutrino observation in early 1987.</a:t>
            </a:r>
            <a:endParaRPr lang="ja-JP" altLang="en-US" sz="2000" b="1">
              <a:solidFill>
                <a:srgbClr val="FF0000"/>
              </a:solidFill>
              <a:cs typeface="Arial" panose="020B0604020202020204" pitchFamily="34" charset="0"/>
            </a:endParaRPr>
          </a:p>
        </p:txBody>
      </p:sp>
      <p:sp>
        <p:nvSpPr>
          <p:cNvPr id="17" name="スライド番号プレースホルダー 1">
            <a:extLst>
              <a:ext uri="{FF2B5EF4-FFF2-40B4-BE49-F238E27FC236}">
                <a16:creationId xmlns:a16="http://schemas.microsoft.com/office/drawing/2014/main" id="{B015983E-BA84-4BB5-A3D5-7226B8FB888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9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703638" y="1122363"/>
            <a:ext cx="61912" cy="413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65539"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788" y="241300"/>
            <a:ext cx="15763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88" y="239713"/>
            <a:ext cx="16605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3"/>
          <p:cNvSpPr txBox="1">
            <a:spLocks noChangeArrowheads="1"/>
          </p:cNvSpPr>
          <p:nvPr/>
        </p:nvSpPr>
        <p:spPr bwMode="auto">
          <a:xfrm>
            <a:off x="1106488" y="7938"/>
            <a:ext cx="2881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grpSp>
        <p:nvGrpSpPr>
          <p:cNvPr id="65542" name="グループ化 4"/>
          <p:cNvGrpSpPr>
            <a:grpSpLocks/>
          </p:cNvGrpSpPr>
          <p:nvPr/>
        </p:nvGrpSpPr>
        <p:grpSpPr bwMode="auto">
          <a:xfrm>
            <a:off x="4424363" y="2946400"/>
            <a:ext cx="4719637" cy="3911600"/>
            <a:chOff x="4424169" y="2947120"/>
            <a:chExt cx="4719831" cy="3910880"/>
          </a:xfrm>
        </p:grpSpPr>
        <p:sp>
          <p:nvSpPr>
            <p:cNvPr id="8" name="object 6"/>
            <p:cNvSpPr/>
            <p:nvPr/>
          </p:nvSpPr>
          <p:spPr>
            <a:xfrm>
              <a:off x="4424169" y="2947120"/>
              <a:ext cx="4719831" cy="3910880"/>
            </a:xfrm>
            <a:prstGeom prst="rect">
              <a:avLst/>
            </a:prstGeom>
            <a:blipFill>
              <a:blip r:embed="rId4" cstate="print"/>
              <a:stretch>
                <a:fillRect/>
              </a:stretch>
            </a:blipFill>
          </p:spPr>
          <p:txBody>
            <a:bodyPr lIns="0" tIns="0" rIns="0" bIns="0"/>
            <a:lstStyle/>
            <a:p>
              <a:pPr>
                <a:defRPr/>
              </a:pPr>
              <a:endParaRPr sz="1406">
                <a:solidFill>
                  <a:srgbClr val="000000"/>
                </a:solidFill>
              </a:endParaRPr>
            </a:p>
          </p:txBody>
        </p:sp>
        <p:sp>
          <p:nvSpPr>
            <p:cNvPr id="4" name="正方形/長方形 3"/>
            <p:cNvSpPr/>
            <p:nvPr/>
          </p:nvSpPr>
          <p:spPr>
            <a:xfrm>
              <a:off x="5292567" y="5139054"/>
              <a:ext cx="1214488" cy="225384"/>
            </a:xfrm>
            <a:prstGeom prst="rect">
              <a:avLst/>
            </a:prstGeom>
            <a:solidFill>
              <a:srgbClr val="D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右矢印 6"/>
          <p:cNvSpPr/>
          <p:nvPr/>
        </p:nvSpPr>
        <p:spPr>
          <a:xfrm>
            <a:off x="6911975" y="1449388"/>
            <a:ext cx="269875" cy="179387"/>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1438" y="639763"/>
            <a:ext cx="7696200" cy="56324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Just after </a:t>
            </a:r>
            <a:r>
              <a:rPr lang="en-US" altLang="ja-JP" b="1" dirty="0" err="1">
                <a:latin typeface="+mn-lt"/>
              </a:rPr>
              <a:t>Kamiokande</a:t>
            </a:r>
            <a:r>
              <a:rPr lang="en-US" altLang="ja-JP" b="1" dirty="0">
                <a:latin typeface="+mn-lt"/>
              </a:rPr>
              <a:t>-II became</a:t>
            </a:r>
            <a:br>
              <a:rPr lang="en-US" altLang="ja-JP" b="1" dirty="0">
                <a:latin typeface="+mn-lt"/>
              </a:rPr>
            </a:br>
            <a:r>
              <a:rPr lang="en-US" altLang="ja-JP" b="1" dirty="0">
                <a:latin typeface="+mn-lt"/>
              </a:rPr>
              <a:t>ready for</a:t>
            </a:r>
            <a:r>
              <a:rPr lang="ja-JP" altLang="en-US" b="1" dirty="0">
                <a:latin typeface="+mn-lt"/>
              </a:rPr>
              <a:t> </a:t>
            </a:r>
            <a:r>
              <a:rPr lang="en-US" altLang="ja-JP" b="1" dirty="0">
                <a:latin typeface="+mn-lt"/>
              </a:rPr>
              <a:t>low energy neutrino</a:t>
            </a:r>
            <a:br>
              <a:rPr lang="en-US" altLang="ja-JP" b="1" dirty="0">
                <a:latin typeface="+mn-lt"/>
              </a:rPr>
            </a:br>
            <a:r>
              <a:rPr lang="en-US" altLang="ja-JP" b="1" dirty="0">
                <a:latin typeface="+mn-lt"/>
              </a:rPr>
              <a:t>detection....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February 25, 1987, we received</a:t>
            </a:r>
            <a:br>
              <a:rPr lang="en-US" altLang="ja-JP" b="1" dirty="0">
                <a:latin typeface="+mn-lt"/>
              </a:rPr>
            </a:br>
            <a:r>
              <a:rPr lang="en-US" altLang="ja-JP" b="1" dirty="0">
                <a:latin typeface="+mn-lt"/>
              </a:rPr>
              <a:t>a news of a supernova</a:t>
            </a:r>
            <a:br>
              <a:rPr lang="en-US" altLang="ja-JP" b="1" dirty="0">
                <a:latin typeface="+mn-lt"/>
              </a:rPr>
            </a:br>
            <a:r>
              <a:rPr lang="en-US" altLang="ja-JP" b="1" dirty="0">
                <a:latin typeface="+mn-lt"/>
              </a:rPr>
              <a:t>explosion in Large </a:t>
            </a:r>
            <a:r>
              <a:rPr lang="en-US" altLang="ja-JP" b="1" dirty="0" err="1">
                <a:latin typeface="+mn-lt"/>
              </a:rPr>
              <a:t>Magellanic</a:t>
            </a:r>
            <a:br>
              <a:rPr lang="en-US" altLang="ja-JP" b="1" dirty="0">
                <a:latin typeface="+mn-lt"/>
              </a:rPr>
            </a:br>
            <a:r>
              <a:rPr lang="en-US" altLang="ja-JP" b="1" dirty="0">
                <a:latin typeface="+mn-lt"/>
              </a:rPr>
              <a:t>Cloud, which is only 160k</a:t>
            </a:r>
            <a:br>
              <a:rPr lang="en-US" altLang="ja-JP" b="1" dirty="0">
                <a:latin typeface="+mn-lt"/>
              </a:rPr>
            </a:br>
            <a:r>
              <a:rPr lang="en-US" altLang="ja-JP" b="1" dirty="0">
                <a:latin typeface="+mn-lt"/>
              </a:rPr>
              <a:t>light-year away from our solar</a:t>
            </a:r>
            <a:br>
              <a:rPr lang="en-US" altLang="ja-JP" b="1" dirty="0">
                <a:latin typeface="+mn-lt"/>
              </a:rPr>
            </a:br>
            <a:r>
              <a:rPr lang="en-US" altLang="ja-JP" b="1" dirty="0">
                <a:latin typeface="+mn-lt"/>
              </a:rPr>
              <a:t>system.</a:t>
            </a:r>
          </a:p>
          <a:p>
            <a:pPr>
              <a:defRPr/>
            </a:pPr>
            <a:endParaRPr lang="en-US" altLang="ja-JP" b="1" dirty="0">
              <a:latin typeface="+mn-lt"/>
            </a:endParaRPr>
          </a:p>
          <a:p>
            <a:pPr marL="342900" indent="-342900">
              <a:buFont typeface="Wingdings" panose="05000000000000000000" pitchFamily="2" charset="2"/>
              <a:buChar char="l"/>
              <a:defRPr/>
            </a:pPr>
            <a:r>
              <a:rPr lang="en-US" altLang="ja-JP" b="1" dirty="0" err="1">
                <a:latin typeface="+mn-lt"/>
              </a:rPr>
              <a:t>Kamiokande</a:t>
            </a:r>
            <a:r>
              <a:rPr lang="en-US" altLang="ja-JP" b="1" dirty="0">
                <a:latin typeface="+mn-lt"/>
              </a:rPr>
              <a:t>-II immediately</a:t>
            </a:r>
            <a:br>
              <a:rPr lang="en-US" altLang="ja-JP" b="1" dirty="0">
                <a:latin typeface="+mn-lt"/>
              </a:rPr>
            </a:br>
            <a:r>
              <a:rPr lang="en-US" altLang="ja-JP" b="1" dirty="0">
                <a:latin typeface="+mn-lt"/>
              </a:rPr>
              <a:t>analyzed the data, and found</a:t>
            </a:r>
            <a:br>
              <a:rPr lang="en-US" altLang="ja-JP" b="1" dirty="0">
                <a:latin typeface="+mn-lt"/>
              </a:rPr>
            </a:br>
            <a:r>
              <a:rPr lang="en-US" altLang="ja-JP" b="1" dirty="0">
                <a:latin typeface="+mn-lt"/>
              </a:rPr>
              <a:t>a clear </a:t>
            </a:r>
            <a:r>
              <a:rPr lang="en-US" altLang="ja-JP" b="1" dirty="0">
                <a:solidFill>
                  <a:srgbClr val="FF0000"/>
                </a:solidFill>
                <a:latin typeface="+mn-lt"/>
              </a:rPr>
              <a:t>11 neutrino events </a:t>
            </a:r>
            <a:r>
              <a:rPr lang="en-US" altLang="ja-JP" b="1" dirty="0">
                <a:latin typeface="+mn-lt"/>
              </a:rPr>
              <a:t>in 13</a:t>
            </a:r>
            <a:br>
              <a:rPr lang="en-US" altLang="ja-JP" b="1" dirty="0">
                <a:latin typeface="+mn-lt"/>
              </a:rPr>
            </a:br>
            <a:r>
              <a:rPr lang="en-US" altLang="ja-JP" b="1" dirty="0">
                <a:latin typeface="+mn-lt"/>
              </a:rPr>
              <a:t>seconds from </a:t>
            </a:r>
            <a:r>
              <a:rPr lang="en-US" altLang="ja-JP" b="1" dirty="0">
                <a:solidFill>
                  <a:srgbClr val="FF0000"/>
                </a:solidFill>
                <a:latin typeface="+mn-lt"/>
              </a:rPr>
              <a:t>February 23</a:t>
            </a:r>
            <a:r>
              <a:rPr lang="ja-JP" altLang="en-US" b="1" dirty="0">
                <a:solidFill>
                  <a:srgbClr val="FF0000"/>
                </a:solidFill>
                <a:latin typeface="+mn-lt"/>
              </a:rPr>
              <a:t> </a:t>
            </a:r>
            <a:r>
              <a:rPr lang="en-US" altLang="ja-JP" b="1" dirty="0">
                <a:solidFill>
                  <a:srgbClr val="FF0000"/>
                </a:solidFill>
                <a:latin typeface="+mn-lt"/>
              </a:rPr>
              <a:t>1987,</a:t>
            </a:r>
            <a:br>
              <a:rPr lang="en-US" altLang="ja-JP" b="1" dirty="0">
                <a:solidFill>
                  <a:srgbClr val="FF0000"/>
                </a:solidFill>
                <a:latin typeface="+mn-lt"/>
              </a:rPr>
            </a:br>
            <a:r>
              <a:rPr lang="en-US" altLang="ja-JP" b="1" dirty="0">
                <a:solidFill>
                  <a:srgbClr val="FF0000"/>
                </a:solidFill>
                <a:latin typeface="+mn-lt"/>
              </a:rPr>
              <a:t>07:35:35UT </a:t>
            </a:r>
            <a:r>
              <a:rPr lang="en-US" altLang="ja-JP" b="1" dirty="0">
                <a:latin typeface="+mn-lt"/>
              </a:rPr>
              <a:t>(±1min).  </a:t>
            </a:r>
          </a:p>
          <a:p>
            <a:pPr>
              <a:defRPr/>
            </a:pPr>
            <a:endParaRPr lang="en-US" altLang="ja-JP" b="1" dirty="0">
              <a:latin typeface="+mn-lt"/>
            </a:endParaRPr>
          </a:p>
          <a:p>
            <a:pPr>
              <a:defRPr/>
            </a:pPr>
            <a:endParaRPr lang="en-US" altLang="ja-JP" b="1" dirty="0">
              <a:latin typeface="+mn-lt"/>
            </a:endParaRPr>
          </a:p>
        </p:txBody>
      </p:sp>
      <p:sp>
        <p:nvSpPr>
          <p:cNvPr id="12" name="スライド番号プレースホルダー 1">
            <a:extLst>
              <a:ext uri="{FF2B5EF4-FFF2-40B4-BE49-F238E27FC236}">
                <a16:creationId xmlns:a16="http://schemas.microsoft.com/office/drawing/2014/main" id="{2DC79804-4840-4F3E-895A-7AA0CD98701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図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684213"/>
            <a:ext cx="433705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テキスト ボックス 1"/>
          <p:cNvSpPr txBox="1">
            <a:spLocks noChangeArrowheads="1"/>
          </p:cNvSpPr>
          <p:nvPr/>
        </p:nvSpPr>
        <p:spPr bwMode="auto">
          <a:xfrm>
            <a:off x="431800" y="5949950"/>
            <a:ext cx="4824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latin typeface="Arial Narrow" panose="020B0606020202030204" pitchFamily="34" charset="0"/>
              </a:rPr>
              <a:t>K.Hirata et al., Phys.Rev.Lett. 58,1490(1987)</a:t>
            </a:r>
          </a:p>
          <a:p>
            <a:pPr>
              <a:spcBef>
                <a:spcPct val="0"/>
              </a:spcBef>
              <a:buFontTx/>
              <a:buNone/>
            </a:pPr>
            <a:r>
              <a:rPr lang="fr-FR" altLang="ja-JP" sz="1600" b="1">
                <a:solidFill>
                  <a:srgbClr val="000000"/>
                </a:solidFill>
                <a:latin typeface="Arial Narrow" panose="020B0606020202030204" pitchFamily="34" charset="0"/>
              </a:rPr>
              <a:t>K.S.Hirata et al., Phys.Rev.D 38,448(1988) </a:t>
            </a:r>
            <a:endParaRPr lang="ja-JP" altLang="en-US" sz="1600" b="1">
              <a:solidFill>
                <a:srgbClr val="000000"/>
              </a:solidFill>
              <a:latin typeface="Arial Narrow" panose="020B0606020202030204" pitchFamily="34" charset="0"/>
            </a:endParaRPr>
          </a:p>
        </p:txBody>
      </p:sp>
      <p:sp>
        <p:nvSpPr>
          <p:cNvPr id="66564" name="Text Box 23"/>
          <p:cNvSpPr txBox="1">
            <a:spLocks noChangeArrowheads="1"/>
          </p:cNvSpPr>
          <p:nvPr/>
        </p:nvSpPr>
        <p:spPr bwMode="auto">
          <a:xfrm>
            <a:off x="3130550" y="25400"/>
            <a:ext cx="288131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a:t>
            </a:r>
            <a:endParaRPr lang="en-US" altLang="ja-JP" sz="2800" b="1" u="sng">
              <a:solidFill>
                <a:srgbClr val="0A0AD4"/>
              </a:solidFill>
              <a:latin typeface="Symbol" panose="05050102010706020507" pitchFamily="18" charset="2"/>
            </a:endParaRPr>
          </a:p>
        </p:txBody>
      </p:sp>
      <p:sp>
        <p:nvSpPr>
          <p:cNvPr id="66565" name="テキスト ボックス 21"/>
          <p:cNvSpPr txBox="1">
            <a:spLocks noChangeArrowheads="1"/>
          </p:cNvSpPr>
          <p:nvPr/>
        </p:nvSpPr>
        <p:spPr bwMode="auto">
          <a:xfrm>
            <a:off x="26988" y="865188"/>
            <a:ext cx="47974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rPr>
              <a:t>The time structure, energy, and angular correlation with the SN1987A direction, were obtained. </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Basically, the distributions as</a:t>
            </a:r>
            <a:br>
              <a:rPr lang="en-US" altLang="ja-JP" sz="2000" b="1">
                <a:solidFill>
                  <a:srgbClr val="000000"/>
                </a:solidFill>
              </a:rPr>
            </a:br>
            <a:r>
              <a:rPr lang="en-US" altLang="ja-JP" sz="2000" b="1">
                <a:solidFill>
                  <a:srgbClr val="000000"/>
                </a:solidFill>
              </a:rPr>
              <a:t>well as total event number agree with simulations based on theories of supernova explosion.</a:t>
            </a:r>
          </a:p>
          <a:p>
            <a:pPr>
              <a:spcBef>
                <a:spcPct val="0"/>
              </a:spcBef>
              <a:buFont typeface="Wingdings" panose="05000000000000000000" pitchFamily="2" charset="2"/>
              <a:buChar char="l"/>
            </a:pPr>
            <a:endParaRPr lang="en-US" altLang="ja-JP" sz="2000" b="1">
              <a:solidFill>
                <a:srgbClr val="000000"/>
              </a:solidFill>
            </a:endParaRPr>
          </a:p>
          <a:p>
            <a:pPr>
              <a:spcBef>
                <a:spcPct val="0"/>
              </a:spcBef>
              <a:buFont typeface="Wingdings" panose="05000000000000000000" pitchFamily="2" charset="2"/>
              <a:buChar char="l"/>
            </a:pPr>
            <a:r>
              <a:rPr lang="en-US" altLang="ja-JP" sz="2000" b="1">
                <a:solidFill>
                  <a:srgbClr val="000000"/>
                </a:solidFill>
              </a:rPr>
              <a:t>This extremely lucky observation was </a:t>
            </a:r>
            <a:r>
              <a:rPr lang="en-US" altLang="ja-JP" sz="2000" b="1">
                <a:solidFill>
                  <a:srgbClr val="FF0000"/>
                </a:solidFill>
              </a:rPr>
              <a:t>the birth of neutrino astronomy</a:t>
            </a:r>
            <a:r>
              <a:rPr lang="en-US" altLang="ja-JP" sz="2000" b="1">
                <a:solidFill>
                  <a:srgbClr val="000000"/>
                </a:solidFill>
              </a:rPr>
              <a:t>.</a:t>
            </a:r>
            <a:endParaRPr lang="ja-JP" altLang="en-US" sz="2000" b="1">
              <a:solidFill>
                <a:srgbClr val="000000"/>
              </a:solidFill>
            </a:endParaRPr>
          </a:p>
        </p:txBody>
      </p:sp>
      <p:sp>
        <p:nvSpPr>
          <p:cNvPr id="6" name="スライド番号プレースホルダー 1">
            <a:extLst>
              <a:ext uri="{FF2B5EF4-FFF2-40B4-BE49-F238E27FC236}">
                <a16:creationId xmlns:a16="http://schemas.microsoft.com/office/drawing/2014/main" id="{75DE23EA-DE31-4494-8B3A-5A388E6B923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5532438" y="593725"/>
            <a:ext cx="3449637" cy="6121400"/>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5" name="正方形/長方形 4"/>
          <p:cNvSpPr/>
          <p:nvPr/>
        </p:nvSpPr>
        <p:spPr>
          <a:xfrm>
            <a:off x="115888" y="593725"/>
            <a:ext cx="3451225" cy="612140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88"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SN1987A neutrino events</a:t>
            </a:r>
            <a:endParaRPr lang="en-US" altLang="ja-JP" sz="2800" b="1" u="sng">
              <a:solidFill>
                <a:srgbClr val="0A0AD4"/>
              </a:solidFill>
              <a:latin typeface="Symbol" panose="05050102010706020507" pitchFamily="18" charset="2"/>
            </a:endParaRPr>
          </a:p>
        </p:txBody>
      </p:sp>
      <p:grpSp>
        <p:nvGrpSpPr>
          <p:cNvPr id="67589" name="グループ化 2"/>
          <p:cNvGrpSpPr>
            <a:grpSpLocks/>
          </p:cNvGrpSpPr>
          <p:nvPr/>
        </p:nvGrpSpPr>
        <p:grpSpPr bwMode="auto">
          <a:xfrm>
            <a:off x="417513" y="863600"/>
            <a:ext cx="2894012" cy="5627688"/>
            <a:chOff x="329192" y="728700"/>
            <a:chExt cx="2894013" cy="5627688"/>
          </a:xfrm>
        </p:grpSpPr>
        <p:pic>
          <p:nvPicPr>
            <p:cNvPr id="6759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192" y="728700"/>
              <a:ext cx="2894013"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681868" y="728700"/>
              <a:ext cx="541337" cy="3825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9" name="正方形/長方形 8"/>
            <p:cNvSpPr/>
            <p:nvPr/>
          </p:nvSpPr>
          <p:spPr>
            <a:xfrm>
              <a:off x="2546930" y="819188"/>
              <a:ext cx="541338"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grpSp>
        <p:nvGrpSpPr>
          <p:cNvPr id="67590" name="グループ化 3"/>
          <p:cNvGrpSpPr>
            <a:grpSpLocks/>
          </p:cNvGrpSpPr>
          <p:nvPr/>
        </p:nvGrpSpPr>
        <p:grpSpPr bwMode="auto">
          <a:xfrm>
            <a:off x="5805488" y="863600"/>
            <a:ext cx="2906712" cy="5643563"/>
            <a:chOff x="5806070" y="777966"/>
            <a:chExt cx="2906390" cy="5643944"/>
          </a:xfrm>
        </p:grpSpPr>
        <p:pic>
          <p:nvPicPr>
            <p:cNvPr id="6759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6070" y="777966"/>
              <a:ext cx="2906390" cy="564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8352138" y="881161"/>
              <a:ext cx="360322" cy="3897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0" name="正方形/長方形 9"/>
            <p:cNvSpPr/>
            <p:nvPr/>
          </p:nvSpPr>
          <p:spPr>
            <a:xfrm>
              <a:off x="8171183" y="863697"/>
              <a:ext cx="541277" cy="314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7" name="正方形/長方形 6"/>
          <p:cNvSpPr/>
          <p:nvPr/>
        </p:nvSpPr>
        <p:spPr>
          <a:xfrm>
            <a:off x="3536950" y="593725"/>
            <a:ext cx="1920875" cy="1530350"/>
          </a:xfrm>
          <a:prstGeom prst="rect">
            <a:avLst/>
          </a:prstGeom>
          <a:solidFill>
            <a:srgbClr val="FF5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6" name="正方形/長方形 15"/>
          <p:cNvSpPr/>
          <p:nvPr/>
        </p:nvSpPr>
        <p:spPr>
          <a:xfrm>
            <a:off x="3638550" y="3294063"/>
            <a:ext cx="1943100" cy="1935162"/>
          </a:xfrm>
          <a:prstGeom prst="rect">
            <a:avLst/>
          </a:prstGeom>
          <a:solidFill>
            <a:srgbClr val="479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67593" name="テキスト ボックス 4"/>
          <p:cNvSpPr txBox="1">
            <a:spLocks noChangeArrowheads="1"/>
          </p:cNvSpPr>
          <p:nvPr/>
        </p:nvSpPr>
        <p:spPr bwMode="auto">
          <a:xfrm>
            <a:off x="2771775" y="863600"/>
            <a:ext cx="2522538"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1 E</a:t>
            </a:r>
            <a:r>
              <a:rPr lang="en-US" altLang="ja-JP" sz="2000" b="1" baseline="-25000">
                <a:solidFill>
                  <a:srgbClr val="000000"/>
                </a:solidFill>
              </a:rPr>
              <a:t>e</a:t>
            </a:r>
            <a:r>
              <a:rPr lang="en-US" altLang="ja-JP" sz="2000" b="1">
                <a:solidFill>
                  <a:srgbClr val="000000"/>
                </a:solidFill>
              </a:rPr>
              <a:t>=(20.0±2.9)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=18</a:t>
            </a:r>
            <a:r>
              <a:rPr lang="en-US" altLang="ja-JP" sz="2000" b="1" baseline="30000">
                <a:solidFill>
                  <a:srgbClr val="000000"/>
                </a:solidFill>
              </a:rPr>
              <a:t>o</a:t>
            </a:r>
            <a:r>
              <a:rPr lang="en-US" altLang="ja-JP" sz="2000" b="1">
                <a:solidFill>
                  <a:srgbClr val="000000"/>
                </a:solidFill>
              </a:rPr>
              <a:t>±18</a:t>
            </a:r>
            <a:r>
              <a:rPr lang="en-US" altLang="ja-JP" sz="2000" b="1" baseline="30000">
                <a:solidFill>
                  <a:srgbClr val="000000"/>
                </a:solidFill>
              </a:rPr>
              <a:t>o</a:t>
            </a:r>
          </a:p>
        </p:txBody>
      </p:sp>
      <p:sp>
        <p:nvSpPr>
          <p:cNvPr id="67594" name="テキスト ボックス 4"/>
          <p:cNvSpPr txBox="1">
            <a:spLocks noChangeArrowheads="1"/>
          </p:cNvSpPr>
          <p:nvPr/>
        </p:nvSpPr>
        <p:spPr bwMode="auto">
          <a:xfrm>
            <a:off x="3805238" y="3563938"/>
            <a:ext cx="252253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Event  9 E</a:t>
            </a:r>
            <a:r>
              <a:rPr lang="en-US" altLang="ja-JP" sz="2000" b="1" baseline="-25000">
                <a:solidFill>
                  <a:srgbClr val="000000"/>
                </a:solidFill>
              </a:rPr>
              <a:t>e</a:t>
            </a:r>
            <a:r>
              <a:rPr lang="en-US" altLang="ja-JP" sz="2000" b="1">
                <a:solidFill>
                  <a:srgbClr val="000000"/>
                </a:solidFill>
              </a:rPr>
              <a:t>=(19.8±3.2) MeV</a:t>
            </a:r>
          </a:p>
          <a:p>
            <a:pPr>
              <a:spcBef>
                <a:spcPct val="0"/>
              </a:spcBef>
              <a:buFontTx/>
              <a:buNone/>
            </a:pPr>
            <a:r>
              <a:rPr lang="en-US" altLang="ja-JP" sz="2000" b="1">
                <a:solidFill>
                  <a:srgbClr val="000000"/>
                </a:solidFill>
                <a:latin typeface="Symbol" panose="05050102010706020507" pitchFamily="18" charset="2"/>
              </a:rPr>
              <a:t>Dq</a:t>
            </a:r>
            <a:r>
              <a:rPr lang="en-US" altLang="ja-JP" sz="2000" b="1">
                <a:solidFill>
                  <a:srgbClr val="000000"/>
                </a:solidFill>
              </a:rPr>
              <a:t>=38</a:t>
            </a:r>
            <a:r>
              <a:rPr lang="en-US" altLang="ja-JP" sz="2000" b="1" baseline="30000">
                <a:solidFill>
                  <a:srgbClr val="000000"/>
                </a:solidFill>
              </a:rPr>
              <a:t>o</a:t>
            </a:r>
            <a:r>
              <a:rPr lang="en-US" altLang="ja-JP" sz="2000" b="1">
                <a:solidFill>
                  <a:srgbClr val="000000"/>
                </a:solidFill>
              </a:rPr>
              <a:t>±22</a:t>
            </a:r>
            <a:r>
              <a:rPr lang="en-US" altLang="ja-JP" sz="2000" b="1" baseline="30000">
                <a:solidFill>
                  <a:srgbClr val="000000"/>
                </a:solidFill>
              </a:rPr>
              <a:t>o</a:t>
            </a:r>
          </a:p>
          <a:p>
            <a:pPr>
              <a:spcBef>
                <a:spcPct val="0"/>
              </a:spcBef>
              <a:buFontTx/>
              <a:buNone/>
            </a:pPr>
            <a:r>
              <a:rPr lang="en-US" altLang="ja-JP" sz="2000" b="1">
                <a:solidFill>
                  <a:srgbClr val="000000"/>
                </a:solidFill>
                <a:latin typeface="Symbol" panose="05050102010706020507" pitchFamily="18" charset="2"/>
              </a:rPr>
              <a:t>D</a:t>
            </a:r>
            <a:r>
              <a:rPr lang="en-US" altLang="ja-JP" sz="2000" b="1">
                <a:solidFill>
                  <a:srgbClr val="000000"/>
                </a:solidFill>
              </a:rPr>
              <a:t>T=1.915 sec</a:t>
            </a:r>
          </a:p>
        </p:txBody>
      </p:sp>
      <p:sp>
        <p:nvSpPr>
          <p:cNvPr id="17" name="スライド番号プレースホルダー 1">
            <a:extLst>
              <a:ext uri="{FF2B5EF4-FFF2-40B4-BE49-F238E27FC236}">
                <a16:creationId xmlns:a16="http://schemas.microsoft.com/office/drawing/2014/main" id="{80D928D0-A636-496C-8563-C616F28BD24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6225" y="4103688"/>
            <a:ext cx="4865688"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23"/>
          <p:cNvSpPr txBox="1">
            <a:spLocks noChangeArrowheads="1"/>
          </p:cNvSpPr>
          <p:nvPr/>
        </p:nvSpPr>
        <p:spPr bwMode="auto">
          <a:xfrm>
            <a:off x="26988" y="7938"/>
            <a:ext cx="3959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Confirmation by IMB</a:t>
            </a:r>
            <a:endParaRPr lang="en-US" altLang="ja-JP" sz="2800" b="1" u="sng">
              <a:solidFill>
                <a:srgbClr val="0A0AD4"/>
              </a:solidFill>
              <a:latin typeface="Symbol" panose="05050102010706020507" pitchFamily="18" charset="2"/>
            </a:endParaRPr>
          </a:p>
        </p:txBody>
      </p:sp>
      <p:grpSp>
        <p:nvGrpSpPr>
          <p:cNvPr id="68612" name="グループ化 5"/>
          <p:cNvGrpSpPr>
            <a:grpSpLocks/>
          </p:cNvGrpSpPr>
          <p:nvPr/>
        </p:nvGrpSpPr>
        <p:grpSpPr bwMode="auto">
          <a:xfrm>
            <a:off x="4076700" y="53975"/>
            <a:ext cx="5067300" cy="4149725"/>
            <a:chOff x="4076945" y="2708920"/>
            <a:chExt cx="5067055" cy="4149080"/>
          </a:xfrm>
        </p:grpSpPr>
        <p:grpSp>
          <p:nvGrpSpPr>
            <p:cNvPr id="68615" name="グループ化 3"/>
            <p:cNvGrpSpPr>
              <a:grpSpLocks/>
            </p:cNvGrpSpPr>
            <p:nvPr/>
          </p:nvGrpSpPr>
          <p:grpSpPr bwMode="auto">
            <a:xfrm>
              <a:off x="4283461" y="2708920"/>
              <a:ext cx="4860539" cy="4058651"/>
              <a:chOff x="4391981" y="3315983"/>
              <a:chExt cx="4860539" cy="4058651"/>
            </a:xfrm>
          </p:grpSpPr>
          <p:sp>
            <p:nvSpPr>
              <p:cNvPr id="68617" name="object 5"/>
              <p:cNvSpPr>
                <a:spLocks noChangeArrowheads="1"/>
              </p:cNvSpPr>
              <p:nvPr/>
            </p:nvSpPr>
            <p:spPr bwMode="auto">
              <a:xfrm>
                <a:off x="4795036" y="3603276"/>
                <a:ext cx="3860613" cy="261579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8618" name="テキスト ボックス 1"/>
              <p:cNvSpPr txBox="1">
                <a:spLocks noChangeArrowheads="1"/>
              </p:cNvSpPr>
              <p:nvPr/>
            </p:nvSpPr>
            <p:spPr bwMode="auto">
              <a:xfrm>
                <a:off x="4856946" y="3315983"/>
                <a:ext cx="3735206" cy="39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rPr>
                  <a:t>IMB experiment (1982-1991)</a:t>
                </a:r>
              </a:p>
            </p:txBody>
          </p:sp>
          <p:sp>
            <p:nvSpPr>
              <p:cNvPr id="68619" name="テキスト ボックス 2"/>
              <p:cNvSpPr txBox="1">
                <a:spLocks noChangeArrowheads="1"/>
              </p:cNvSpPr>
              <p:nvPr/>
            </p:nvSpPr>
            <p:spPr bwMode="auto">
              <a:xfrm>
                <a:off x="4391830" y="6174627"/>
                <a:ext cx="4860690" cy="11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rPr>
                  <a:t>A water Cherenkov detector at 1570 m.w.e. in the Morton Salt Mine, Ohio.</a:t>
                </a:r>
              </a:p>
              <a:p>
                <a:pPr>
                  <a:spcBef>
                    <a:spcPct val="0"/>
                  </a:spcBef>
                  <a:buFontTx/>
                  <a:buNone/>
                </a:pPr>
                <a:r>
                  <a:rPr lang="en-US" altLang="ja-JP" sz="1800" b="1">
                    <a:solidFill>
                      <a:srgbClr val="000000"/>
                    </a:solidFill>
                  </a:rPr>
                  <a:t>8 kt of water is viewed by 2048 8-inch</a:t>
                </a:r>
                <a:r>
                  <a:rPr lang="en-US" altLang="ja-JP" sz="1800" b="1">
                    <a:solidFill>
                      <a:srgbClr val="000000"/>
                    </a:solidFill>
                    <a:latin typeface="Symbol" panose="05050102010706020507" pitchFamily="18" charset="2"/>
                  </a:rPr>
                  <a:t>F</a:t>
                </a:r>
                <a:r>
                  <a:rPr lang="en-US" altLang="ja-JP" sz="1800" b="1">
                    <a:solidFill>
                      <a:srgbClr val="000000"/>
                    </a:solidFill>
                  </a:rPr>
                  <a:t> PMTs. Fiducial volume is 3.3 kt.</a:t>
                </a:r>
              </a:p>
            </p:txBody>
          </p:sp>
        </p:grpSp>
        <p:sp>
          <p:nvSpPr>
            <p:cNvPr id="5" name="正方形/長方形 4"/>
            <p:cNvSpPr/>
            <p:nvPr/>
          </p:nvSpPr>
          <p:spPr>
            <a:xfrm>
              <a:off x="4076945" y="2708920"/>
              <a:ext cx="4995621" cy="414908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68613" name="テキスト ボックス 6"/>
          <p:cNvSpPr txBox="1">
            <a:spLocks noChangeArrowheads="1"/>
          </p:cNvSpPr>
          <p:nvPr/>
        </p:nvSpPr>
        <p:spPr bwMode="auto">
          <a:xfrm>
            <a:off x="71438" y="3135313"/>
            <a:ext cx="4014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latin typeface="Arial Narrow" panose="020B0606020202030204" pitchFamily="34" charset="0"/>
              </a:rPr>
              <a:t>R.M.Bionta et al., Phys.Rev.Lett. 58,1494(1987)</a:t>
            </a:r>
          </a:p>
        </p:txBody>
      </p:sp>
      <p:sp>
        <p:nvSpPr>
          <p:cNvPr id="13" name="テキスト ボックス 12"/>
          <p:cNvSpPr txBox="1"/>
          <p:nvPr/>
        </p:nvSpPr>
        <p:spPr>
          <a:xfrm>
            <a:off x="-19050" y="549275"/>
            <a:ext cx="4051300" cy="6216650"/>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After hearing observation of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the IMB group found neutrino events in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event time.</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They found </a:t>
            </a:r>
            <a:r>
              <a:rPr lang="en-US" altLang="ja-JP" sz="1800" b="1" dirty="0">
                <a:solidFill>
                  <a:srgbClr val="FF0000"/>
                </a:solidFill>
                <a:latin typeface="Arial" panose="020B0604020202020204" pitchFamily="34" charset="0"/>
                <a:cs typeface="Arial" panose="020B0604020202020204" pitchFamily="34" charset="0"/>
              </a:rPr>
              <a:t>8 neutrino events </a:t>
            </a:r>
            <a:r>
              <a:rPr lang="en-US" altLang="ja-JP" sz="1800" b="1" dirty="0">
                <a:latin typeface="Arial" panose="020B0604020202020204" pitchFamily="34" charset="0"/>
                <a:cs typeface="Arial" panose="020B0604020202020204" pitchFamily="34" charset="0"/>
              </a:rPr>
              <a:t>with energies between </a:t>
            </a:r>
            <a:r>
              <a:rPr lang="en-US" altLang="ja-JP" sz="1800" b="1" dirty="0">
                <a:solidFill>
                  <a:srgbClr val="FF0000"/>
                </a:solidFill>
                <a:latin typeface="Arial" panose="020B0604020202020204" pitchFamily="34" charset="0"/>
                <a:cs typeface="Arial" panose="020B0604020202020204" pitchFamily="34" charset="0"/>
              </a:rPr>
              <a:t>20 MeV </a:t>
            </a:r>
            <a:r>
              <a:rPr lang="en-US" altLang="ja-JP" sz="1800" b="1" dirty="0">
                <a:latin typeface="Arial" panose="020B0604020202020204" pitchFamily="34" charset="0"/>
                <a:cs typeface="Arial" panose="020B0604020202020204" pitchFamily="34" charset="0"/>
              </a:rPr>
              <a:t>to </a:t>
            </a:r>
            <a:r>
              <a:rPr lang="en-US" altLang="ja-JP" sz="1800" b="1" dirty="0">
                <a:solidFill>
                  <a:srgbClr val="FF0000"/>
                </a:solidFill>
                <a:latin typeface="Arial" panose="020B0604020202020204" pitchFamily="34" charset="0"/>
                <a:cs typeface="Arial" panose="020B0604020202020204" pitchFamily="34" charset="0"/>
              </a:rPr>
              <a:t>40 MeV </a:t>
            </a:r>
            <a:r>
              <a:rPr lang="en-US" altLang="ja-JP" sz="1800" b="1" dirty="0">
                <a:latin typeface="Arial" panose="020B0604020202020204" pitchFamily="34" charset="0"/>
                <a:cs typeface="Arial" panose="020B0604020202020204" pitchFamily="34" charset="0"/>
              </a:rPr>
              <a:t>during 6 seconds. The </a:t>
            </a: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result was certainly confirmed.</a:t>
            </a:r>
          </a:p>
          <a:p>
            <a:pPr>
              <a:defRPr/>
            </a:pPr>
            <a:endParaRPr lang="en-US" altLang="ja-JP" b="1" dirty="0">
              <a:latin typeface="+mn-lt"/>
            </a:endParaRP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IMB physicists searched for neutrino events in &gt; 100MeV energy range?</a:t>
            </a:r>
            <a:br>
              <a:rPr lang="en-US" altLang="ja-JP" sz="1800" b="1" dirty="0">
                <a:latin typeface="Arial" panose="020B0604020202020204" pitchFamily="34" charset="0"/>
                <a:cs typeface="Arial" panose="020B0604020202020204" pitchFamily="34" charset="0"/>
              </a:rPr>
            </a:br>
            <a:r>
              <a:rPr lang="en-US" altLang="ja-JP" sz="1800" b="1" dirty="0" err="1">
                <a:latin typeface="Arial" panose="020B0604020202020204" pitchFamily="34" charset="0"/>
                <a:cs typeface="Arial" panose="020B0604020202020204" pitchFamily="34" charset="0"/>
              </a:rPr>
              <a:t>Kamiokande</a:t>
            </a:r>
            <a:r>
              <a:rPr lang="en-US" altLang="ja-JP" sz="1800" b="1" dirty="0">
                <a:latin typeface="Arial" panose="020B0604020202020204" pitchFamily="34" charset="0"/>
                <a:cs typeface="Arial" panose="020B0604020202020204" pitchFamily="34" charset="0"/>
              </a:rPr>
              <a:t> members in Univ. of Tokyo well knew the neutrino energy range because they kept close communication with theoretical astrophysics group in the University.</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Communication with theorists is important.</a:t>
            </a:r>
            <a:endParaRPr lang="ja-JP" altLang="en-US" sz="1800" b="1" dirty="0">
              <a:latin typeface="Arial" panose="020B0604020202020204" pitchFamily="34" charset="0"/>
              <a:cs typeface="Arial" panose="020B0604020202020204" pitchFamily="34" charset="0"/>
            </a:endParaRPr>
          </a:p>
        </p:txBody>
      </p:sp>
      <p:sp>
        <p:nvSpPr>
          <p:cNvPr id="12" name="スライド番号プレースホルダー 1">
            <a:extLst>
              <a:ext uri="{FF2B5EF4-FFF2-40B4-BE49-F238E27FC236}">
                <a16:creationId xmlns:a16="http://schemas.microsoft.com/office/drawing/2014/main" id="{2F6EFA7B-3F53-422B-956E-5F1EED297AF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3"/>
          <p:cNvSpPr txBox="1">
            <a:spLocks noChangeArrowheads="1"/>
          </p:cNvSpPr>
          <p:nvPr/>
        </p:nvSpPr>
        <p:spPr bwMode="auto">
          <a:xfrm>
            <a:off x="0" y="23813"/>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Some words by Koshiba</a:t>
            </a:r>
            <a:endParaRPr lang="en-US" altLang="ja-JP" sz="2800" b="1" u="sng">
              <a:solidFill>
                <a:srgbClr val="0A0AD4"/>
              </a:solidFill>
              <a:latin typeface="Symbol" panose="05050102010706020507" pitchFamily="18" charset="2"/>
            </a:endParaRPr>
          </a:p>
        </p:txBody>
      </p:sp>
      <p:sp>
        <p:nvSpPr>
          <p:cNvPr id="121859" name="テキスト ボックス 5"/>
          <p:cNvSpPr txBox="1">
            <a:spLocks noChangeArrowheads="1"/>
          </p:cNvSpPr>
          <p:nvPr/>
        </p:nvSpPr>
        <p:spPr bwMode="auto">
          <a:xfrm>
            <a:off x="115888" y="636588"/>
            <a:ext cx="8907462"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defRPr/>
            </a:pPr>
            <a:r>
              <a:rPr lang="en-US" altLang="ja-JP" sz="2000" b="1" dirty="0">
                <a:solidFill>
                  <a:srgbClr val="000000"/>
                </a:solidFill>
              </a:rPr>
              <a:t>“Measurements of </a:t>
            </a:r>
            <a:r>
              <a:rPr lang="en-US" altLang="ja-JP" sz="2000" b="1" dirty="0">
                <a:solidFill>
                  <a:srgbClr val="FF0000"/>
                </a:solidFill>
              </a:rPr>
              <a:t>arrival time </a:t>
            </a:r>
            <a:r>
              <a:rPr lang="en-US" altLang="ja-JP" sz="2000" b="1" dirty="0">
                <a:solidFill>
                  <a:srgbClr val="000000"/>
                </a:solidFill>
              </a:rPr>
              <a:t>and </a:t>
            </a:r>
            <a:r>
              <a:rPr lang="en-US" altLang="ja-JP" sz="2000" b="1" dirty="0">
                <a:solidFill>
                  <a:srgbClr val="FF0000"/>
                </a:solidFill>
              </a:rPr>
              <a:t>arrival direction</a:t>
            </a:r>
            <a:r>
              <a:rPr lang="en-US" altLang="ja-JP" sz="2000" b="1" dirty="0">
                <a:solidFill>
                  <a:srgbClr val="000000"/>
                </a:solidFill>
              </a:rPr>
              <a:t> of signals are essentially important in astronomy.  If such information is missing,</a:t>
            </a:r>
            <a:br>
              <a:rPr lang="en-US" altLang="ja-JP" sz="2000" b="1" dirty="0">
                <a:solidFill>
                  <a:srgbClr val="000000"/>
                </a:solidFill>
              </a:rPr>
            </a:br>
            <a:r>
              <a:rPr lang="en-US" altLang="ja-JP" sz="2000" b="1" dirty="0">
                <a:solidFill>
                  <a:srgbClr val="000000"/>
                </a:solidFill>
              </a:rPr>
              <a:t>it is difficult to claim astronomy. </a:t>
            </a:r>
            <a:r>
              <a:rPr lang="en-US" altLang="ja-JP" sz="2000" b="1" dirty="0">
                <a:solidFill>
                  <a:srgbClr val="FF0000"/>
                </a:solidFill>
              </a:rPr>
              <a:t>Observation of neutrinos from SN1987A by </a:t>
            </a:r>
            <a:r>
              <a:rPr lang="en-US" altLang="ja-JP" sz="2000" b="1" dirty="0" err="1">
                <a:solidFill>
                  <a:srgbClr val="FF0000"/>
                </a:solidFill>
              </a:rPr>
              <a:t>Kamiokande</a:t>
            </a:r>
            <a:r>
              <a:rPr lang="en-US" altLang="ja-JP" sz="2000" b="1" dirty="0">
                <a:solidFill>
                  <a:srgbClr val="FF0000"/>
                </a:solidFill>
              </a:rPr>
              <a:t> was the birth of neutrino astronomy.</a:t>
            </a:r>
            <a:r>
              <a:rPr lang="en-US" altLang="ja-JP" sz="2000" b="1" dirty="0">
                <a:solidFill>
                  <a:srgbClr val="000000"/>
                </a:solidFill>
              </a:rPr>
              <a:t>”</a:t>
            </a:r>
          </a:p>
          <a:p>
            <a:pPr eaLnBrk="1" hangingPunct="1">
              <a:spcBef>
                <a:spcPct val="0"/>
              </a:spcBef>
              <a:buFont typeface="Wingdings" panose="05000000000000000000" pitchFamily="2" charset="2"/>
              <a:buChar char="l"/>
              <a:defRPr/>
            </a:pPr>
            <a:endParaRPr lang="en-US" altLang="ja-JP" sz="1800" b="1" dirty="0">
              <a:solidFill>
                <a:srgbClr val="000000"/>
              </a:solidFill>
            </a:endParaRPr>
          </a:p>
          <a:p>
            <a:pPr eaLnBrk="1" hangingPunct="1">
              <a:spcBef>
                <a:spcPct val="0"/>
              </a:spcBef>
              <a:buFont typeface="Wingdings" panose="05000000000000000000" pitchFamily="2" charset="2"/>
              <a:buChar char="Ø"/>
              <a:defRPr/>
            </a:pPr>
            <a:r>
              <a:rPr lang="en-US" altLang="ja-JP" sz="1600" b="1" dirty="0">
                <a:solidFill>
                  <a:srgbClr val="000000"/>
                </a:solidFill>
              </a:rPr>
              <a:t>The title of second </a:t>
            </a:r>
            <a:r>
              <a:rPr lang="en-US" altLang="ja-JP" sz="1600" b="1" dirty="0" err="1">
                <a:solidFill>
                  <a:srgbClr val="000000"/>
                </a:solidFill>
              </a:rPr>
              <a:t>Kamiokande</a:t>
            </a:r>
            <a:r>
              <a:rPr lang="en-US" altLang="ja-JP" sz="1600" b="1" dirty="0">
                <a:solidFill>
                  <a:srgbClr val="000000"/>
                </a:solidFill>
              </a:rPr>
              <a:t> paper on solar neutrino became</a:t>
            </a:r>
            <a:br>
              <a:rPr lang="en-US" altLang="ja-JP" sz="1600" b="1" dirty="0">
                <a:solidFill>
                  <a:srgbClr val="000000"/>
                </a:solidFill>
              </a:rPr>
            </a:br>
            <a:r>
              <a:rPr lang="en-US" altLang="ja-JP" sz="1600" b="1" dirty="0">
                <a:solidFill>
                  <a:srgbClr val="000000"/>
                </a:solidFill>
              </a:rPr>
              <a:t>“Results from One Thousand Days of </a:t>
            </a:r>
            <a:r>
              <a:rPr lang="en-US" altLang="ja-JP" sz="1600" b="1" dirty="0">
                <a:solidFill>
                  <a:srgbClr val="FF0000"/>
                </a:solidFill>
              </a:rPr>
              <a:t>Real-Time</a:t>
            </a:r>
            <a:r>
              <a:rPr lang="en-US" altLang="ja-JP" sz="1600" b="1" dirty="0">
                <a:solidFill>
                  <a:srgbClr val="000000"/>
                </a:solidFill>
              </a:rPr>
              <a:t>, </a:t>
            </a:r>
            <a:r>
              <a:rPr lang="en-US" altLang="ja-JP" sz="1600" b="1" dirty="0">
                <a:solidFill>
                  <a:srgbClr val="FF0000"/>
                </a:solidFill>
              </a:rPr>
              <a:t>Directional</a:t>
            </a:r>
            <a:r>
              <a:rPr lang="en-US" altLang="ja-JP" sz="1600" b="1" dirty="0">
                <a:solidFill>
                  <a:srgbClr val="000000"/>
                </a:solidFill>
              </a:rPr>
              <a:t> Solar- Neutrino Data”.</a:t>
            </a:r>
          </a:p>
          <a:p>
            <a:pPr marL="0" indent="0" eaLnBrk="1" hangingPunct="1">
              <a:spcBef>
                <a:spcPct val="0"/>
              </a:spcBef>
              <a:buFontTx/>
              <a:buNone/>
              <a:defRPr/>
            </a:pPr>
            <a:endParaRPr lang="en-US" altLang="ja-JP" sz="2000" b="1" dirty="0">
              <a:solidFill>
                <a:srgbClr val="000000"/>
              </a:solidFill>
            </a:endParaRPr>
          </a:p>
          <a:p>
            <a:pPr eaLnBrk="1" hangingPunct="1">
              <a:spcBef>
                <a:spcPct val="0"/>
              </a:spcBef>
              <a:buFont typeface="Wingdings" panose="05000000000000000000" pitchFamily="2" charset="2"/>
              <a:buChar char="l"/>
              <a:defRPr/>
            </a:pPr>
            <a:r>
              <a:rPr lang="en-US" altLang="ja-JP" sz="2000" b="1" dirty="0">
                <a:solidFill>
                  <a:srgbClr val="000000"/>
                </a:solidFill>
              </a:rPr>
              <a:t>“Just after the start of </a:t>
            </a:r>
            <a:r>
              <a:rPr lang="en-US" altLang="ja-JP" sz="2000" b="1" dirty="0" err="1">
                <a:solidFill>
                  <a:srgbClr val="000000"/>
                </a:solidFill>
              </a:rPr>
              <a:t>Kamiokande</a:t>
            </a:r>
            <a:r>
              <a:rPr lang="en-US" altLang="ja-JP" sz="2000" b="1" dirty="0">
                <a:solidFill>
                  <a:srgbClr val="000000"/>
                </a:solidFill>
              </a:rPr>
              <a:t>-II, neutrinos from SN1987A passed through our detector. It is said that </a:t>
            </a:r>
            <a:r>
              <a:rPr lang="en-US" altLang="ja-JP" sz="2000" b="1" dirty="0" err="1">
                <a:solidFill>
                  <a:srgbClr val="000000"/>
                </a:solidFill>
              </a:rPr>
              <a:t>Koshiba</a:t>
            </a:r>
            <a:r>
              <a:rPr lang="en-US" altLang="ja-JP" sz="2000" b="1" dirty="0">
                <a:solidFill>
                  <a:srgbClr val="000000"/>
                </a:solidFill>
              </a:rPr>
              <a:t> is an extremely lucky person. However, I would like to emphasize that 6 billions of people had equal opportunity to detect the Supernova neutrinos.</a:t>
            </a:r>
            <a:br>
              <a:rPr lang="en-US" altLang="ja-JP" sz="2000" b="1" dirty="0">
                <a:solidFill>
                  <a:srgbClr val="000000"/>
                </a:solidFill>
              </a:rPr>
            </a:br>
            <a:r>
              <a:rPr lang="en-US" altLang="ja-JP" sz="2000" b="1" dirty="0">
                <a:solidFill>
                  <a:srgbClr val="000000"/>
                </a:solidFill>
              </a:rPr>
              <a:t>Only our group prepared for it.”</a:t>
            </a:r>
          </a:p>
          <a:p>
            <a:pPr marL="0" indent="0" eaLnBrk="1" hangingPunct="1">
              <a:spcBef>
                <a:spcPct val="0"/>
              </a:spcBef>
              <a:buFontTx/>
              <a:buNone/>
              <a:defRPr/>
            </a:pPr>
            <a:endParaRPr lang="en-US" altLang="ja-JP" sz="2000" b="1" dirty="0">
              <a:solidFill>
                <a:srgbClr val="000000"/>
              </a:solidFill>
            </a:endParaRPr>
          </a:p>
        </p:txBody>
      </p:sp>
      <p:sp>
        <p:nvSpPr>
          <p:cNvPr id="69636" name="テキスト ボックス 1"/>
          <p:cNvSpPr txBox="1">
            <a:spLocks noChangeArrowheads="1"/>
          </p:cNvSpPr>
          <p:nvPr/>
        </p:nvSpPr>
        <p:spPr bwMode="auto">
          <a:xfrm>
            <a:off x="431800" y="5094288"/>
            <a:ext cx="838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rPr>
              <a:t>He strongly appealed that he is the founder of neutrino astronomy, and his achievement was not unexpected good luck. </a:t>
            </a:r>
            <a:endParaRPr lang="ja-JP" altLang="en-US" sz="2000" b="1">
              <a:solidFill>
                <a:srgbClr val="FF0000"/>
              </a:solidFill>
            </a:endParaRPr>
          </a:p>
        </p:txBody>
      </p:sp>
      <p:sp>
        <p:nvSpPr>
          <p:cNvPr id="5" name="スライド番号プレースホルダー 1">
            <a:extLst>
              <a:ext uri="{FF2B5EF4-FFF2-40B4-BE49-F238E27FC236}">
                <a16:creationId xmlns:a16="http://schemas.microsoft.com/office/drawing/2014/main" id="{424D20A2-2C3D-45AE-A7C7-C3788430580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10417176" cy="71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5994400"/>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Oct. 1984</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3A233BBA-8D6A-4D41-8EE5-CEFE556FD1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3"/>
          <p:cNvSpPr txBox="1">
            <a:spLocks noChangeArrowheads="1"/>
          </p:cNvSpPr>
          <p:nvPr/>
        </p:nvSpPr>
        <p:spPr bwMode="auto">
          <a:xfrm>
            <a:off x="3286125" y="26988"/>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Nobel Prize</a:t>
            </a:r>
            <a:endParaRPr lang="en-US" altLang="ja-JP" sz="2800" b="1" u="sng">
              <a:solidFill>
                <a:srgbClr val="0A0AD4"/>
              </a:solidFill>
              <a:latin typeface="Symbol" panose="05050102010706020507" pitchFamily="18" charset="2"/>
            </a:endParaRPr>
          </a:p>
        </p:txBody>
      </p:sp>
      <p:sp>
        <p:nvSpPr>
          <p:cNvPr id="71683"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a:solidFill>
                  <a:srgbClr val="000000"/>
                </a:solidFill>
              </a:rPr>
              <a:t>Masatoshi Koshiba shared the </a:t>
            </a:r>
            <a:r>
              <a:rPr lang="en-US" altLang="ja-JP" sz="2000" b="1">
                <a:solidFill>
                  <a:srgbClr val="FF0000"/>
                </a:solidFill>
              </a:rPr>
              <a:t>Nobel Prize</a:t>
            </a:r>
            <a:r>
              <a:rPr lang="en-US" altLang="ja-JP" sz="2000" b="1">
                <a:solidFill>
                  <a:srgbClr val="000000"/>
                </a:solidFill>
              </a:rPr>
              <a:t> in Physics for 2002 with Raymond Davis Jr.  The reason of the award is "</a:t>
            </a:r>
            <a:r>
              <a:rPr lang="en-US" altLang="ja-JP" sz="2000" b="1">
                <a:solidFill>
                  <a:srgbClr val="FF0000"/>
                </a:solidFill>
              </a:rPr>
              <a:t>for pioneering contributions to astrophysics, in particular for the detection of cosmic neutrinos</a:t>
            </a:r>
            <a:r>
              <a:rPr lang="en-US" altLang="ja-JP" sz="2000" b="1">
                <a:solidFill>
                  <a:srgbClr val="000000"/>
                </a:solidFill>
              </a:rPr>
              <a:t>"</a:t>
            </a:r>
          </a:p>
        </p:txBody>
      </p:sp>
      <p:pic>
        <p:nvPicPr>
          <p:cNvPr id="7168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259013"/>
            <a:ext cx="30289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013" y="36861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2286000"/>
            <a:ext cx="3014662"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6BAC1137-5F3D-452D-A39D-A9ADB83A7C2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3"/>
          <p:cNvSpPr txBox="1">
            <a:spLocks noChangeArrowheads="1"/>
          </p:cNvSpPr>
          <p:nvPr/>
        </p:nvSpPr>
        <p:spPr bwMode="auto">
          <a:xfrm>
            <a:off x="250825" y="7938"/>
            <a:ext cx="8642350" cy="9540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What we have learned from</a:t>
            </a:r>
            <a:br>
              <a:rPr lang="en-US" altLang="ja-JP" sz="2800" b="1" u="sng">
                <a:solidFill>
                  <a:srgbClr val="0A0AD4"/>
                </a:solidFill>
              </a:rPr>
            </a:br>
            <a:r>
              <a:rPr lang="en-US" altLang="ja-JP" sz="2800" b="1" u="sng">
                <a:solidFill>
                  <a:srgbClr val="0A0AD4"/>
                </a:solidFill>
              </a:rPr>
              <a:t>the low energy experience?</a:t>
            </a:r>
            <a:endParaRPr lang="en-US" altLang="ja-JP" sz="2800" b="1" u="sng">
              <a:solidFill>
                <a:srgbClr val="0A0AD4"/>
              </a:solidFill>
              <a:latin typeface="Symbol" panose="05050102010706020507" pitchFamily="18" charset="2"/>
            </a:endParaRPr>
          </a:p>
        </p:txBody>
      </p:sp>
      <p:sp>
        <p:nvSpPr>
          <p:cNvPr id="73731" name="テキスト ボックス 5"/>
          <p:cNvSpPr txBox="1">
            <a:spLocks noChangeArrowheads="1"/>
          </p:cNvSpPr>
          <p:nvPr/>
        </p:nvSpPr>
        <p:spPr bwMode="auto">
          <a:xfrm>
            <a:off x="7938" y="1133475"/>
            <a:ext cx="9136062"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spcAft>
                <a:spcPts val="600"/>
              </a:spcAft>
              <a:buFont typeface="Wingdings" panose="05000000000000000000" pitchFamily="2" charset="2"/>
              <a:buChar char="l"/>
            </a:pPr>
            <a:r>
              <a:rPr lang="en-US" altLang="ja-JP" sz="2000" b="1">
                <a:solidFill>
                  <a:srgbClr val="000000"/>
                </a:solidFill>
              </a:rPr>
              <a:t>Once the detector was constructed, we must consider what physics can be done with our own detector.</a:t>
            </a:r>
            <a:br>
              <a:rPr lang="en-US" altLang="ja-JP" sz="2000" b="1">
                <a:solidFill>
                  <a:srgbClr val="000000"/>
                </a:solidFill>
              </a:rPr>
            </a:br>
            <a:r>
              <a:rPr lang="en-US" altLang="ja-JP" sz="2000" b="1">
                <a:solidFill>
                  <a:srgbClr val="000000"/>
                </a:solidFill>
              </a:rPr>
              <a:t> </a:t>
            </a:r>
          </a:p>
          <a:p>
            <a:pPr eaLnBrk="1" hangingPunct="1">
              <a:spcBef>
                <a:spcPct val="0"/>
              </a:spcBef>
              <a:spcAft>
                <a:spcPts val="600"/>
              </a:spcAft>
              <a:buFont typeface="Wingdings" panose="05000000000000000000" pitchFamily="2" charset="2"/>
              <a:buChar char="l"/>
            </a:pPr>
            <a:r>
              <a:rPr lang="en-US" altLang="ja-JP" sz="2000" b="1">
                <a:solidFill>
                  <a:srgbClr val="000000"/>
                </a:solidFill>
              </a:rPr>
              <a:t>For that purpose, we must keep studying nearby</a:t>
            </a:r>
            <a:r>
              <a:rPr lang="ja-JP" altLang="en-US" sz="2000" b="1">
                <a:solidFill>
                  <a:srgbClr val="000000"/>
                </a:solidFill>
              </a:rPr>
              <a:t> </a:t>
            </a:r>
            <a:r>
              <a:rPr lang="en-US" altLang="ja-JP" sz="2000" b="1">
                <a:solidFill>
                  <a:srgbClr val="000000"/>
                </a:solidFill>
              </a:rPr>
              <a:t>research field and must keep close communication with physicists in that field.</a:t>
            </a:r>
            <a:br>
              <a:rPr lang="en-US" altLang="ja-JP" sz="2000" b="1">
                <a:solidFill>
                  <a:srgbClr val="000000"/>
                </a:solidFill>
              </a:rPr>
            </a:br>
            <a:br>
              <a:rPr lang="en-US" altLang="ja-JP" sz="2000" b="1">
                <a:solidFill>
                  <a:srgbClr val="000000"/>
                </a:solidFill>
              </a:rPr>
            </a:br>
            <a:br>
              <a:rPr lang="en-US" altLang="ja-JP" sz="2000" b="1">
                <a:solidFill>
                  <a:srgbClr val="000000"/>
                </a:solidFill>
              </a:rPr>
            </a:br>
            <a:r>
              <a:rPr lang="en-US" altLang="ja-JP" sz="2000" b="1">
                <a:solidFill>
                  <a:srgbClr val="000000"/>
                </a:solidFill>
                <a:latin typeface="Calibri" panose="020F0502020204030204" pitchFamily="34" charset="0"/>
                <a:cs typeface="Calibri" panose="020F0502020204030204" pitchFamily="34" charset="0"/>
              </a:rPr>
              <a:t>Actually, solar neutrinos and supernova neutrinos are in the field of </a:t>
            </a:r>
            <a:r>
              <a:rPr lang="en-US" altLang="ja-JP" sz="2000" b="1">
                <a:solidFill>
                  <a:srgbClr val="FF0000"/>
                </a:solidFill>
                <a:latin typeface="Calibri" panose="020F0502020204030204" pitchFamily="34" charset="0"/>
                <a:cs typeface="Calibri" panose="020F0502020204030204" pitchFamily="34" charset="0"/>
              </a:rPr>
              <a:t>nuclear physics </a:t>
            </a:r>
            <a:r>
              <a:rPr lang="en-US" altLang="ja-JP" sz="2000" b="1">
                <a:solidFill>
                  <a:srgbClr val="000000"/>
                </a:solidFill>
                <a:latin typeface="Calibri" panose="020F0502020204030204" pitchFamily="34" charset="0"/>
                <a:cs typeface="Calibri" panose="020F0502020204030204" pitchFamily="34" charset="0"/>
              </a:rPr>
              <a:t>and </a:t>
            </a:r>
            <a:r>
              <a:rPr lang="en-US" altLang="ja-JP" sz="2000" b="1">
                <a:solidFill>
                  <a:srgbClr val="FF0000"/>
                </a:solidFill>
                <a:latin typeface="Calibri" panose="020F0502020204030204" pitchFamily="34" charset="0"/>
                <a:cs typeface="Calibri" panose="020F0502020204030204" pitchFamily="34" charset="0"/>
              </a:rPr>
              <a:t>astronomy</a:t>
            </a:r>
            <a:r>
              <a:rPr lang="en-US" altLang="ja-JP" sz="2000" b="1">
                <a:solidFill>
                  <a:srgbClr val="000000"/>
                </a:solidFill>
                <a:latin typeface="Calibri" panose="020F0502020204030204" pitchFamily="34" charset="0"/>
                <a:cs typeface="Calibri" panose="020F0502020204030204" pitchFamily="34" charset="0"/>
              </a:rPr>
              <a:t>. We were not familiar to these fields, and we have</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learned basics from the experts.</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nuclear decay</a:t>
            </a:r>
            <a:r>
              <a:rPr lang="en-US" altLang="ja-JP" sz="2000" b="1">
                <a:latin typeface="Calibri" panose="020F0502020204030204" pitchFamily="34" charset="0"/>
                <a:cs typeface="Calibri" panose="020F0502020204030204" pitchFamily="34" charset="0"/>
              </a:rPr>
              <a:t>”</a:t>
            </a:r>
            <a:r>
              <a:rPr lang="en-US" altLang="ja-JP" sz="2000" b="1">
                <a:solidFill>
                  <a:srgbClr val="000000"/>
                </a:solidFill>
                <a:latin typeface="Calibri" panose="020F0502020204030204" pitchFamily="34" charset="0"/>
                <a:cs typeface="Calibri" panose="020F0502020204030204" pitchFamily="34" charset="0"/>
              </a:rPr>
              <a:t> instead of nucleon decay.</a:t>
            </a:r>
            <a:br>
              <a:rPr lang="en-US" altLang="ja-JP" sz="2000" b="1">
                <a:solidFill>
                  <a:srgbClr val="000000"/>
                </a:solidFill>
                <a:latin typeface="Calibri" panose="020F0502020204030204" pitchFamily="34" charset="0"/>
                <a:cs typeface="Calibri" panose="020F0502020204030204" pitchFamily="34" charset="0"/>
              </a:rPr>
            </a:br>
            <a:r>
              <a:rPr lang="en-US" altLang="ja-JP" sz="2000" b="1">
                <a:solidFill>
                  <a:srgbClr val="000000"/>
                </a:solidFill>
                <a:latin typeface="Calibri" panose="020F0502020204030204" pitchFamily="34" charset="0"/>
                <a:cs typeface="Calibri" panose="020F0502020204030204" pitchFamily="34" charset="0"/>
              </a:rPr>
              <a:t>-We have started from “</a:t>
            </a:r>
            <a:r>
              <a:rPr lang="en-US" altLang="ja-JP" sz="2000" b="1">
                <a:solidFill>
                  <a:srgbClr val="FF0000"/>
                </a:solidFill>
                <a:latin typeface="Calibri" panose="020F0502020204030204" pitchFamily="34" charset="0"/>
                <a:cs typeface="Calibri" panose="020F0502020204030204" pitchFamily="34" charset="0"/>
              </a:rPr>
              <a:t>definition of celestial coordinate</a:t>
            </a:r>
            <a:r>
              <a:rPr lang="en-US" altLang="ja-JP" sz="2000" b="1">
                <a:solidFill>
                  <a:srgbClr val="000000"/>
                </a:solidFill>
                <a:latin typeface="Calibri" panose="020F0502020204030204" pitchFamily="34" charset="0"/>
                <a:cs typeface="Calibri" panose="020F0502020204030204" pitchFamily="34" charset="0"/>
              </a:rPr>
              <a:t>”.</a:t>
            </a:r>
          </a:p>
        </p:txBody>
      </p:sp>
      <p:sp>
        <p:nvSpPr>
          <p:cNvPr id="4" name="スライド番号プレースホルダー 1">
            <a:extLst>
              <a:ext uri="{FF2B5EF4-FFF2-40B4-BE49-F238E27FC236}">
                <a16:creationId xmlns:a16="http://schemas.microsoft.com/office/drawing/2014/main" id="{1EC64C7E-5288-4914-BE7E-C7C70EFA26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グループ化 2"/>
          <p:cNvGrpSpPr>
            <a:grpSpLocks/>
          </p:cNvGrpSpPr>
          <p:nvPr/>
        </p:nvGrpSpPr>
        <p:grpSpPr bwMode="auto">
          <a:xfrm>
            <a:off x="0" y="1588"/>
            <a:ext cx="9180513" cy="6856412"/>
            <a:chOff x="0" y="1066"/>
            <a:chExt cx="9180512" cy="6856934"/>
          </a:xfrm>
        </p:grpSpPr>
        <p:sp>
          <p:nvSpPr>
            <p:cNvPr id="75806" name="object 10"/>
            <p:cNvSpPr>
              <a:spLocks noChangeArrowheads="1"/>
            </p:cNvSpPr>
            <p:nvPr/>
          </p:nvSpPr>
          <p:spPr bwMode="auto">
            <a:xfrm>
              <a:off x="0" y="1066"/>
              <a:ext cx="9180512" cy="6164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7" name="object 11"/>
            <p:cNvSpPr>
              <a:spLocks noChangeArrowheads="1"/>
            </p:cNvSpPr>
            <p:nvPr/>
          </p:nvSpPr>
          <p:spPr bwMode="auto">
            <a:xfrm>
              <a:off x="0" y="6156151"/>
              <a:ext cx="9144000" cy="701849"/>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8" name="object 12"/>
            <p:cNvSpPr>
              <a:spLocks noChangeArrowheads="1"/>
            </p:cNvSpPr>
            <p:nvPr/>
          </p:nvSpPr>
          <p:spPr bwMode="auto">
            <a:xfrm>
              <a:off x="755576" y="5174596"/>
              <a:ext cx="1584176" cy="99070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09" name="object 13"/>
            <p:cNvSpPr>
              <a:spLocks noChangeArrowheads="1"/>
            </p:cNvSpPr>
            <p:nvPr/>
          </p:nvSpPr>
          <p:spPr bwMode="auto">
            <a:xfrm>
              <a:off x="6946900" y="5249158"/>
              <a:ext cx="1297508" cy="916146"/>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1800">
                <a:solidFill>
                  <a:srgbClr val="000000"/>
                </a:solidFill>
                <a:latin typeface="Calibri" panose="020F0502020204030204" pitchFamily="34" charset="0"/>
              </a:endParaRPr>
            </a:p>
          </p:txBody>
        </p:sp>
        <p:sp>
          <p:nvSpPr>
            <p:cNvPr id="75810" name="object 14"/>
            <p:cNvSpPr>
              <a:spLocks/>
            </p:cNvSpPr>
            <p:nvPr/>
          </p:nvSpPr>
          <p:spPr bwMode="auto">
            <a:xfrm flipV="1">
              <a:off x="0" y="6119584"/>
              <a:ext cx="9144000" cy="45719"/>
            </a:xfrm>
            <a:custGeom>
              <a:avLst/>
              <a:gdLst>
                <a:gd name="T0" fmla="*/ 0 w 7488555"/>
                <a:gd name="T1" fmla="*/ 0 h 45719"/>
                <a:gd name="T2" fmla="*/ 2147483646 w 7488555"/>
                <a:gd name="T3" fmla="*/ 0 h 45719"/>
                <a:gd name="T4" fmla="*/ 0 60000 65536"/>
                <a:gd name="T5" fmla="*/ 0 60000 65536"/>
              </a:gdLst>
              <a:ahLst/>
              <a:cxnLst>
                <a:cxn ang="T4">
                  <a:pos x="T0" y="T1"/>
                </a:cxn>
                <a:cxn ang="T5">
                  <a:pos x="T2" y="T3"/>
                </a:cxn>
              </a:cxnLst>
              <a:rect l="0" t="0" r="r" b="b"/>
              <a:pathLst>
                <a:path w="7488555" h="45719">
                  <a:moveTo>
                    <a:pt x="0" y="0"/>
                  </a:moveTo>
                  <a:lnTo>
                    <a:pt x="7488174" y="0"/>
                  </a:lnTo>
                </a:path>
              </a:pathLst>
            </a:custGeom>
            <a:noFill/>
            <a:ln w="38100">
              <a:solidFill>
                <a:srgbClr val="66FF3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grpSp>
      <p:sp>
        <p:nvSpPr>
          <p:cNvPr id="75779" name="Text Box 23"/>
          <p:cNvSpPr txBox="1">
            <a:spLocks noChangeArrowheads="1"/>
          </p:cNvSpPr>
          <p:nvPr/>
        </p:nvSpPr>
        <p:spPr bwMode="auto">
          <a:xfrm>
            <a:off x="2355850" y="0"/>
            <a:ext cx="437673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FF00"/>
                </a:solidFill>
              </a:rPr>
              <a:t>Atmospheric neutrinos</a:t>
            </a:r>
            <a:endParaRPr lang="en-US" altLang="ja-JP" sz="2800" b="1" u="sng">
              <a:solidFill>
                <a:srgbClr val="FFFF00"/>
              </a:solidFill>
              <a:latin typeface="Symbol" panose="05050102010706020507" pitchFamily="18" charset="2"/>
            </a:endParaRPr>
          </a:p>
        </p:txBody>
      </p:sp>
      <p:cxnSp>
        <p:nvCxnSpPr>
          <p:cNvPr id="5" name="直線矢印コネクタ 4"/>
          <p:cNvCxnSpPr/>
          <p:nvPr/>
        </p:nvCxnSpPr>
        <p:spPr>
          <a:xfrm flipH="1">
            <a:off x="1908175" y="620713"/>
            <a:ext cx="503238" cy="1152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1547813" y="2133600"/>
            <a:ext cx="287337" cy="6111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H="1">
            <a:off x="1835150" y="1773238"/>
            <a:ext cx="73025" cy="3603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1852613" y="2133600"/>
            <a:ext cx="990600" cy="4022725"/>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900113" y="2743200"/>
            <a:ext cx="647700" cy="3376613"/>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563688" y="2717800"/>
            <a:ext cx="576262" cy="3389313"/>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1277938" y="2743200"/>
            <a:ext cx="269875" cy="39846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787" name="テキスト ボックス 71"/>
          <p:cNvSpPr txBox="1">
            <a:spLocks noChangeArrowheads="1"/>
          </p:cNvSpPr>
          <p:nvPr/>
        </p:nvSpPr>
        <p:spPr bwMode="auto">
          <a:xfrm>
            <a:off x="4079875" y="838200"/>
            <a:ext cx="394017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Primary cosmic rays (p, He,…)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collide with upper atmosphere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neutrinos are produced.</a:t>
            </a:r>
            <a:endParaRPr lang="ja-JP" altLang="en-US" sz="2000" b="1">
              <a:solidFill>
                <a:srgbClr val="000000"/>
              </a:solidFill>
              <a:cs typeface="Arial" panose="020B0604020202020204" pitchFamily="34" charset="0"/>
            </a:endParaRPr>
          </a:p>
        </p:txBody>
      </p:sp>
      <p:sp>
        <p:nvSpPr>
          <p:cNvPr id="75788" name="テキスト ボックス 72"/>
          <p:cNvSpPr txBox="1">
            <a:spLocks noChangeArrowheads="1"/>
          </p:cNvSpPr>
          <p:nvPr/>
        </p:nvSpPr>
        <p:spPr bwMode="auto">
          <a:xfrm>
            <a:off x="2419350" y="928688"/>
            <a:ext cx="1073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p,He,…</a:t>
            </a:r>
            <a:endParaRPr lang="ja-JP" altLang="en-US" sz="2000" b="1">
              <a:solidFill>
                <a:srgbClr val="000000"/>
              </a:solidFill>
              <a:cs typeface="Arial" panose="020B0604020202020204" pitchFamily="34" charset="0"/>
            </a:endParaRPr>
          </a:p>
        </p:txBody>
      </p:sp>
      <p:sp>
        <p:nvSpPr>
          <p:cNvPr id="75789" name="テキスト ボックス 73"/>
          <p:cNvSpPr txBox="1">
            <a:spLocks noChangeArrowheads="1"/>
          </p:cNvSpPr>
          <p:nvPr/>
        </p:nvSpPr>
        <p:spPr bwMode="auto">
          <a:xfrm>
            <a:off x="2139950" y="1720850"/>
            <a:ext cx="560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baseline="30000">
                <a:solidFill>
                  <a:srgbClr val="000000"/>
                </a:solidFill>
                <a:cs typeface="Arial" panose="020B0604020202020204" pitchFamily="34" charset="0"/>
              </a:rPr>
              <a:t>±</a:t>
            </a:r>
            <a:endParaRPr lang="ja-JP" altLang="en-US" sz="2000" b="1" baseline="30000">
              <a:solidFill>
                <a:srgbClr val="000000"/>
              </a:solidFill>
              <a:cs typeface="Arial" panose="020B0604020202020204" pitchFamily="34" charset="0"/>
            </a:endParaRPr>
          </a:p>
        </p:txBody>
      </p:sp>
      <p:sp>
        <p:nvSpPr>
          <p:cNvPr id="75790" name="テキスト ボックス 74"/>
          <p:cNvSpPr txBox="1">
            <a:spLocks noChangeArrowheads="1"/>
          </p:cNvSpPr>
          <p:nvPr/>
        </p:nvSpPr>
        <p:spPr bwMode="auto">
          <a:xfrm>
            <a:off x="1179513" y="2078038"/>
            <a:ext cx="3603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m</a:t>
            </a:r>
            <a:endParaRPr lang="ja-JP" altLang="en-US" sz="2000" b="1" baseline="30000">
              <a:solidFill>
                <a:srgbClr val="000000"/>
              </a:solidFill>
              <a:cs typeface="Arial" panose="020B0604020202020204" pitchFamily="34" charset="0"/>
            </a:endParaRPr>
          </a:p>
        </p:txBody>
      </p:sp>
      <p:sp>
        <p:nvSpPr>
          <p:cNvPr id="75791" name="テキスト ボックス 75"/>
          <p:cNvSpPr txBox="1">
            <a:spLocks noChangeArrowheads="1"/>
          </p:cNvSpPr>
          <p:nvPr/>
        </p:nvSpPr>
        <p:spPr bwMode="auto">
          <a:xfrm>
            <a:off x="898525" y="2813050"/>
            <a:ext cx="360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a:t>
            </a:r>
            <a:endParaRPr lang="ja-JP" altLang="en-US" sz="2000" b="1" baseline="30000">
              <a:solidFill>
                <a:srgbClr val="000000"/>
              </a:solidFill>
              <a:cs typeface="Arial" panose="020B0604020202020204" pitchFamily="34" charset="0"/>
            </a:endParaRPr>
          </a:p>
        </p:txBody>
      </p:sp>
      <p:sp>
        <p:nvSpPr>
          <p:cNvPr id="75792" name="テキスト ボックス 76"/>
          <p:cNvSpPr txBox="1">
            <a:spLocks noChangeArrowheads="1"/>
          </p:cNvSpPr>
          <p:nvPr/>
        </p:nvSpPr>
        <p:spPr bwMode="auto">
          <a:xfrm>
            <a:off x="2698750" y="4684713"/>
            <a:ext cx="4333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3" name="テキスト ボックス 77"/>
          <p:cNvSpPr txBox="1">
            <a:spLocks noChangeArrowheads="1"/>
          </p:cNvSpPr>
          <p:nvPr/>
        </p:nvSpPr>
        <p:spPr bwMode="auto">
          <a:xfrm>
            <a:off x="395288" y="4797425"/>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baseline="-25000">
              <a:solidFill>
                <a:srgbClr val="0000FF"/>
              </a:solidFill>
              <a:cs typeface="Arial" panose="020B0604020202020204" pitchFamily="34" charset="0"/>
            </a:endParaRPr>
          </a:p>
        </p:txBody>
      </p:sp>
      <p:sp>
        <p:nvSpPr>
          <p:cNvPr id="75794" name="テキスト ボックス 78"/>
          <p:cNvSpPr txBox="1">
            <a:spLocks noChangeArrowheads="1"/>
          </p:cNvSpPr>
          <p:nvPr/>
        </p:nvSpPr>
        <p:spPr bwMode="auto">
          <a:xfrm>
            <a:off x="1430338" y="4681538"/>
            <a:ext cx="433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endParaRPr lang="ja-JP" altLang="en-US" sz="2000" b="1" baseline="-25000">
              <a:solidFill>
                <a:srgbClr val="FF0000"/>
              </a:solidFill>
              <a:cs typeface="Arial" panose="020B0604020202020204" pitchFamily="34" charset="0"/>
            </a:endParaRPr>
          </a:p>
        </p:txBody>
      </p:sp>
      <p:sp>
        <p:nvSpPr>
          <p:cNvPr id="26" name="正方形/長方形 25"/>
          <p:cNvSpPr/>
          <p:nvPr/>
        </p:nvSpPr>
        <p:spPr>
          <a:xfrm>
            <a:off x="4211638" y="2079625"/>
            <a:ext cx="2881312" cy="85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nvGrpSpPr>
          <p:cNvPr id="75796" name="グループ化 26"/>
          <p:cNvGrpSpPr>
            <a:grpSpLocks/>
          </p:cNvGrpSpPr>
          <p:nvPr/>
        </p:nvGrpSpPr>
        <p:grpSpPr bwMode="auto">
          <a:xfrm>
            <a:off x="4356100" y="2105025"/>
            <a:ext cx="2663825" cy="820738"/>
            <a:chOff x="3851921" y="2577098"/>
            <a:chExt cx="2664295" cy="819964"/>
          </a:xfrm>
        </p:grpSpPr>
        <p:sp>
          <p:nvSpPr>
            <p:cNvPr id="75800" name="テキスト ボックス 79"/>
            <p:cNvSpPr txBox="1">
              <a:spLocks noChangeArrowheads="1"/>
            </p:cNvSpPr>
            <p:nvPr/>
          </p:nvSpPr>
          <p:spPr bwMode="auto">
            <a:xfrm>
              <a:off x="3851921" y="2577098"/>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latin typeface="Symbol" panose="05050102010706020507" pitchFamily="18" charset="2"/>
                  <a:cs typeface="Arial" panose="020B0604020202020204" pitchFamily="34" charset="0"/>
                </a:rPr>
                <a:t>p</a:t>
              </a:r>
              <a:r>
                <a:rPr lang="en-US" altLang="ja-JP" sz="2000" b="1">
                  <a:solidFill>
                    <a:srgbClr val="000000"/>
                  </a:solidFill>
                  <a:cs typeface="Arial" panose="020B0604020202020204" pitchFamily="34" charset="0"/>
                </a:rPr>
                <a:t> </a:t>
              </a:r>
              <a:r>
                <a:rPr lang="ja-JP" altLang="en-US" sz="2000" b="1">
                  <a:solidFill>
                    <a:srgbClr val="000000"/>
                  </a:solidFill>
                  <a:cs typeface="Arial" panose="020B0604020202020204" pitchFamily="34" charset="0"/>
                </a:rPr>
                <a:t>    </a:t>
              </a:r>
              <a:r>
                <a:rPr lang="en-US" altLang="ja-JP" sz="2000" b="1">
                  <a:solidFill>
                    <a:srgbClr val="000000"/>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a:t>
              </a:r>
              <a:endParaRPr lang="ja-JP" altLang="en-US" sz="2000" b="1">
                <a:solidFill>
                  <a:srgbClr val="000000"/>
                </a:solidFill>
                <a:cs typeface="Arial" panose="020B0604020202020204" pitchFamily="34" charset="0"/>
              </a:endParaRPr>
            </a:p>
          </p:txBody>
        </p:sp>
        <p:cxnSp>
          <p:nvCxnSpPr>
            <p:cNvPr id="18" name="直線矢印コネクタ 17"/>
            <p:cNvCxnSpPr/>
            <p:nvPr/>
          </p:nvCxnSpPr>
          <p:spPr>
            <a:xfrm>
              <a:off x="4139310" y="2813413"/>
              <a:ext cx="21593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802" name="グループ化 24"/>
            <p:cNvGrpSpPr>
              <a:grpSpLocks/>
            </p:cNvGrpSpPr>
            <p:nvPr/>
          </p:nvGrpSpPr>
          <p:grpSpPr bwMode="auto">
            <a:xfrm>
              <a:off x="4499992" y="2996952"/>
              <a:ext cx="504056" cy="216024"/>
              <a:chOff x="4572000" y="2996952"/>
              <a:chExt cx="504056" cy="216024"/>
            </a:xfrm>
          </p:grpSpPr>
          <p:cxnSp>
            <p:nvCxnSpPr>
              <p:cNvPr id="85" name="直線矢印コネクタ 84"/>
              <p:cNvCxnSpPr/>
              <p:nvPr/>
            </p:nvCxnSpPr>
            <p:spPr>
              <a:xfrm>
                <a:off x="4571743" y="3213086"/>
                <a:ext cx="5049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rot="16200000">
                <a:off x="4463895" y="3105238"/>
                <a:ext cx="215696"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5803" name="テキスト ボックス 88"/>
            <p:cNvSpPr txBox="1">
              <a:spLocks noChangeArrowheads="1"/>
            </p:cNvSpPr>
            <p:nvPr/>
          </p:nvSpPr>
          <p:spPr bwMode="auto">
            <a:xfrm>
              <a:off x="5004048" y="2996952"/>
              <a:ext cx="1512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00"/>
                  </a:solidFill>
                  <a:cs typeface="Arial" panose="020B0604020202020204" pitchFamily="34" charset="0"/>
                </a:rPr>
                <a:t>e + </a:t>
              </a: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endParaRPr lang="ja-JP" altLang="en-US" sz="2000" b="1">
                <a:solidFill>
                  <a:srgbClr val="000000"/>
                </a:solidFill>
                <a:cs typeface="Arial" panose="020B0604020202020204" pitchFamily="34" charset="0"/>
              </a:endParaRPr>
            </a:p>
          </p:txBody>
        </p:sp>
      </p:grpSp>
      <p:sp>
        <p:nvSpPr>
          <p:cNvPr id="75797" name="テキスト ボックス 92"/>
          <p:cNvSpPr txBox="1">
            <a:spLocks noChangeArrowheads="1"/>
          </p:cNvSpPr>
          <p:nvPr/>
        </p:nvSpPr>
        <p:spPr bwMode="auto">
          <a:xfrm>
            <a:off x="4211638" y="3249613"/>
            <a:ext cx="1873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cs typeface="Arial" panose="020B0604020202020204" pitchFamily="34" charset="0"/>
              </a:rPr>
              <a:t>n</a:t>
            </a:r>
            <a:r>
              <a:rPr lang="en-US" altLang="ja-JP" sz="2000" b="1" baseline="-25000">
                <a:solidFill>
                  <a:srgbClr val="FF0000"/>
                </a:solidFill>
                <a:cs typeface="Arial" panose="020B0604020202020204" pitchFamily="34" charset="0"/>
              </a:rPr>
              <a:t>e</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a:t>
            </a:r>
            <a:r>
              <a:rPr lang="en-US" altLang="ja-JP" sz="2000" b="1">
                <a:solidFill>
                  <a:srgbClr val="000000"/>
                </a:solidFill>
                <a:latin typeface="Symbol" panose="05050102010706020507" pitchFamily="18" charset="2"/>
                <a:cs typeface="Arial" panose="020B0604020202020204" pitchFamily="34" charset="0"/>
              </a:rPr>
              <a:t> </a:t>
            </a:r>
            <a:r>
              <a:rPr lang="en-US" altLang="ja-JP" sz="2000" b="1">
                <a:solidFill>
                  <a:srgbClr val="0000FF"/>
                </a:solidFill>
                <a:latin typeface="Symbol" panose="05050102010706020507" pitchFamily="18" charset="2"/>
                <a:cs typeface="Arial" panose="020B0604020202020204" pitchFamily="34" charset="0"/>
              </a:rPr>
              <a:t>n</a:t>
            </a:r>
            <a:r>
              <a:rPr lang="en-US" altLang="ja-JP" sz="2000" b="1" baseline="-25000">
                <a:solidFill>
                  <a:srgbClr val="0000FF"/>
                </a:solidFill>
                <a:latin typeface="Symbol" panose="05050102010706020507" pitchFamily="18" charset="2"/>
                <a:cs typeface="Arial" panose="020B0604020202020204" pitchFamily="34" charset="0"/>
              </a:rPr>
              <a:t>m </a:t>
            </a:r>
            <a:r>
              <a:rPr lang="en-US" altLang="ja-JP" sz="2000" b="1">
                <a:solidFill>
                  <a:srgbClr val="000000"/>
                </a:solidFill>
                <a:cs typeface="Arial" panose="020B0604020202020204" pitchFamily="34" charset="0"/>
              </a:rPr>
              <a:t>~ 1 : 2 </a:t>
            </a:r>
            <a:endParaRPr lang="ja-JP" altLang="en-US" sz="2000" b="1">
              <a:solidFill>
                <a:srgbClr val="000000"/>
              </a:solidFill>
              <a:cs typeface="Arial" panose="020B0604020202020204" pitchFamily="34" charset="0"/>
            </a:endParaRPr>
          </a:p>
        </p:txBody>
      </p:sp>
      <p:sp>
        <p:nvSpPr>
          <p:cNvPr id="75798" name="テキスト ボックス 1"/>
          <p:cNvSpPr txBox="1">
            <a:spLocks noChangeArrowheads="1"/>
          </p:cNvSpPr>
          <p:nvPr/>
        </p:nvSpPr>
        <p:spPr bwMode="auto">
          <a:xfrm>
            <a:off x="5345113" y="3919538"/>
            <a:ext cx="3495675" cy="1077912"/>
          </a:xfrm>
          <a:prstGeom prst="rect">
            <a:avLst/>
          </a:prstGeom>
          <a:solidFill>
            <a:srgbClr val="FFE7E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00"/>
                </a:solidFill>
                <a:cs typeface="Arial" panose="020B0604020202020204" pitchFamily="34" charset="0"/>
              </a:rPr>
              <a:t>Particles and anti-particles are not distinguished unless needed.</a:t>
            </a:r>
            <a:br>
              <a:rPr lang="en-US" altLang="ja-JP" sz="1600" b="1">
                <a:solidFill>
                  <a:srgbClr val="000000"/>
                </a:solidFill>
                <a:cs typeface="Arial" panose="020B0604020202020204" pitchFamily="34" charset="0"/>
              </a:rPr>
            </a:br>
            <a:r>
              <a:rPr lang="en-US" altLang="ja-JP" sz="1600" b="1">
                <a:solidFill>
                  <a:srgbClr val="000000"/>
                </a:solidFill>
                <a:cs typeface="Arial" panose="020B0604020202020204" pitchFamily="34" charset="0"/>
              </a:rPr>
              <a:t>For example,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 </a:t>
            </a:r>
            <a:r>
              <a:rPr lang="en-US" altLang="ja-JP" sz="1600" b="1">
                <a:solidFill>
                  <a:srgbClr val="000000"/>
                </a:solidFill>
                <a:cs typeface="Arial" panose="020B0604020202020204" pitchFamily="34" charset="0"/>
              </a:rPr>
              <a:t>means</a:t>
            </a:r>
            <a:br>
              <a:rPr lang="en-US" altLang="ja-JP" sz="1600" b="1">
                <a:solidFill>
                  <a:srgbClr val="000000"/>
                </a:solidFill>
                <a:cs typeface="Arial" panose="020B0604020202020204" pitchFamily="34" charset="0"/>
              </a:rPr>
            </a:b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 and </a:t>
            </a:r>
            <a:r>
              <a:rPr lang="en-US" altLang="ja-JP" sz="1600" b="1">
                <a:solidFill>
                  <a:srgbClr val="000000"/>
                </a:solidFill>
                <a:latin typeface="Symbol" panose="05050102010706020507" pitchFamily="18" charset="2"/>
                <a:cs typeface="Arial" panose="020B0604020202020204" pitchFamily="34" charset="0"/>
              </a:rPr>
              <a:t>p</a:t>
            </a:r>
            <a:r>
              <a:rPr lang="en-US" altLang="ja-JP" sz="1600" b="1" baseline="30000">
                <a:solidFill>
                  <a:srgbClr val="000000"/>
                </a:solidFill>
                <a:cs typeface="Arial" panose="020B0604020202020204" pitchFamily="34" charset="0"/>
              </a:rPr>
              <a:t>-</a:t>
            </a:r>
            <a:r>
              <a:rPr lang="en-US" altLang="ja-JP" sz="1600" b="1">
                <a:solidFill>
                  <a:srgbClr val="000000"/>
                </a:solidFill>
                <a:cs typeface="Arial" panose="020B0604020202020204" pitchFamily="34" charset="0"/>
              </a:rPr>
              <a:t> -&gt; </a:t>
            </a:r>
            <a:r>
              <a:rPr lang="en-US" altLang="ja-JP" sz="1600" b="1">
                <a:solidFill>
                  <a:srgbClr val="000000"/>
                </a:solidFill>
                <a:latin typeface="Symbol" panose="05050102010706020507" pitchFamily="18" charset="2"/>
                <a:cs typeface="Arial" panose="020B0604020202020204" pitchFamily="34" charset="0"/>
              </a:rPr>
              <a:t>m</a:t>
            </a:r>
            <a:r>
              <a:rPr lang="en-US" altLang="ja-JP" sz="1600" b="1" baseline="30000">
                <a:solidFill>
                  <a:srgbClr val="000000"/>
                </a:solidFill>
                <a:cs typeface="Arial" panose="020B0604020202020204" pitchFamily="34" charset="0"/>
              </a:rPr>
              <a:t>- </a:t>
            </a:r>
            <a:r>
              <a:rPr lang="en-US" altLang="ja-JP" sz="1600" b="1">
                <a:solidFill>
                  <a:srgbClr val="000000"/>
                </a:solidFill>
                <a:cs typeface="Arial" panose="020B0604020202020204" pitchFamily="34" charset="0"/>
              </a:rPr>
              <a:t>+ </a:t>
            </a:r>
            <a:r>
              <a:rPr lang="en-US" altLang="ja-JP" sz="1600" b="1">
                <a:solidFill>
                  <a:srgbClr val="000000"/>
                </a:solidFill>
                <a:latin typeface="Symbol" panose="05050102010706020507" pitchFamily="18" charset="2"/>
                <a:cs typeface="Arial" panose="020B0604020202020204" pitchFamily="34" charset="0"/>
              </a:rPr>
              <a:t>n</a:t>
            </a:r>
            <a:r>
              <a:rPr lang="en-US" altLang="ja-JP" sz="1600" b="1" baseline="-25000">
                <a:solidFill>
                  <a:srgbClr val="000000"/>
                </a:solidFill>
                <a:latin typeface="Symbol" panose="05050102010706020507" pitchFamily="18" charset="2"/>
                <a:cs typeface="Arial" panose="020B0604020202020204" pitchFamily="34" charset="0"/>
              </a:rPr>
              <a:t>m</a:t>
            </a:r>
            <a:r>
              <a:rPr lang="en-US" altLang="ja-JP" sz="1600" b="1">
                <a:solidFill>
                  <a:srgbClr val="000000"/>
                </a:solidFill>
                <a:cs typeface="Arial" panose="020B0604020202020204" pitchFamily="34" charset="0"/>
              </a:rPr>
              <a:t>.</a:t>
            </a:r>
            <a:endParaRPr lang="en-US" altLang="ja-JP" sz="1600" b="1">
              <a:solidFill>
                <a:srgbClr val="000000"/>
              </a:solidFill>
              <a:cs typeface="Arial" panose="020B0604020202020204" pitchFamily="34" charset="0"/>
              <a:sym typeface="Wingdings" panose="05000000000000000000" pitchFamily="2" charset="2"/>
            </a:endParaRPr>
          </a:p>
        </p:txBody>
      </p:sp>
      <p:cxnSp>
        <p:nvCxnSpPr>
          <p:cNvPr id="3" name="直線コネクタ 2"/>
          <p:cNvCxnSpPr/>
          <p:nvPr/>
        </p:nvCxnSpPr>
        <p:spPr>
          <a:xfrm>
            <a:off x="7839075" y="4733925"/>
            <a:ext cx="107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スライド番号プレースホルダー 1">
            <a:extLst>
              <a:ext uri="{FF2B5EF4-FFF2-40B4-BE49-F238E27FC236}">
                <a16:creationId xmlns:a16="http://schemas.microsoft.com/office/drawing/2014/main" id="{D753BDB7-F2D1-41B1-AED8-33FC9BCA2B9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bject 31"/>
          <p:cNvSpPr>
            <a:spLocks/>
          </p:cNvSpPr>
          <p:nvPr/>
        </p:nvSpPr>
        <p:spPr bwMode="auto">
          <a:xfrm>
            <a:off x="6319838" y="942975"/>
            <a:ext cx="1900237" cy="1900238"/>
          </a:xfrm>
          <a:custGeom>
            <a:avLst/>
            <a:gdLst>
              <a:gd name="T0" fmla="*/ 2997 w 1900554"/>
              <a:gd name="T1" fmla="*/ 908056 h 1899920"/>
              <a:gd name="T2" fmla="*/ 26534 w 1900554"/>
              <a:gd name="T3" fmla="*/ 751467 h 1899920"/>
              <a:gd name="T4" fmla="*/ 71759 w 1900554"/>
              <a:gd name="T5" fmla="*/ 604128 h 1899920"/>
              <a:gd name="T6" fmla="*/ 136737 w 1900554"/>
              <a:gd name="T7" fmla="*/ 468089 h 1899920"/>
              <a:gd name="T8" fmla="*/ 219665 w 1900554"/>
              <a:gd name="T9" fmla="*/ 345425 h 1899920"/>
              <a:gd name="T10" fmla="*/ 318677 w 1900554"/>
              <a:gd name="T11" fmla="*/ 238095 h 1899920"/>
              <a:gd name="T12" fmla="*/ 431866 w 1900554"/>
              <a:gd name="T13" fmla="*/ 148196 h 1899920"/>
              <a:gd name="T14" fmla="*/ 557339 w 1900554"/>
              <a:gd name="T15" fmla="*/ 77785 h 1899920"/>
              <a:gd name="T16" fmla="*/ 693245 w 1900554"/>
              <a:gd name="T17" fmla="*/ 28816 h 1899920"/>
              <a:gd name="T18" fmla="*/ 837694 w 1900554"/>
              <a:gd name="T19" fmla="*/ 3391 h 1899920"/>
              <a:gd name="T20" fmla="*/ 987371 w 1900554"/>
              <a:gd name="T21" fmla="*/ 3391 h 1899920"/>
              <a:gd name="T22" fmla="*/ 1131813 w 1900554"/>
              <a:gd name="T23" fmla="*/ 28816 h 1899920"/>
              <a:gd name="T24" fmla="*/ 1267707 w 1900554"/>
              <a:gd name="T25" fmla="*/ 77785 h 1899920"/>
              <a:gd name="T26" fmla="*/ 1393196 w 1900554"/>
              <a:gd name="T27" fmla="*/ 148196 h 1899920"/>
              <a:gd name="T28" fmla="*/ 1506381 w 1900554"/>
              <a:gd name="T29" fmla="*/ 238095 h 1899920"/>
              <a:gd name="T30" fmla="*/ 1605386 w 1900554"/>
              <a:gd name="T31" fmla="*/ 345425 h 1899920"/>
              <a:gd name="T32" fmla="*/ 1688332 w 1900554"/>
              <a:gd name="T33" fmla="*/ 468089 h 1899920"/>
              <a:gd name="T34" fmla="*/ 1753339 w 1900554"/>
              <a:gd name="T35" fmla="*/ 604128 h 1899920"/>
              <a:gd name="T36" fmla="*/ 1798533 w 1900554"/>
              <a:gd name="T37" fmla="*/ 751467 h 1899920"/>
              <a:gd name="T38" fmla="*/ 1822030 w 1900554"/>
              <a:gd name="T39" fmla="*/ 908056 h 1899920"/>
              <a:gd name="T40" fmla="*/ 1822030 w 1900554"/>
              <a:gd name="T41" fmla="*/ 1070329 h 1899920"/>
              <a:gd name="T42" fmla="*/ 1798533 w 1900554"/>
              <a:gd name="T43" fmla="*/ 1226933 h 1899920"/>
              <a:gd name="T44" fmla="*/ 1753339 w 1900554"/>
              <a:gd name="T45" fmla="*/ 1374260 h 1899920"/>
              <a:gd name="T46" fmla="*/ 1688332 w 1900554"/>
              <a:gd name="T47" fmla="*/ 1510288 h 1899920"/>
              <a:gd name="T48" fmla="*/ 1605386 w 1900554"/>
              <a:gd name="T49" fmla="*/ 1632983 h 1899920"/>
              <a:gd name="T50" fmla="*/ 1506381 w 1900554"/>
              <a:gd name="T51" fmla="*/ 1740297 h 1899920"/>
              <a:gd name="T52" fmla="*/ 1393196 w 1900554"/>
              <a:gd name="T53" fmla="*/ 1830204 h 1899920"/>
              <a:gd name="T54" fmla="*/ 1267707 w 1900554"/>
              <a:gd name="T55" fmla="*/ 1900668 h 1899920"/>
              <a:gd name="T56" fmla="*/ 1131813 w 1900554"/>
              <a:gd name="T57" fmla="*/ 1949648 h 1899920"/>
              <a:gd name="T58" fmla="*/ 987371 w 1900554"/>
              <a:gd name="T59" fmla="*/ 1975115 h 1899920"/>
              <a:gd name="T60" fmla="*/ 837694 w 1900554"/>
              <a:gd name="T61" fmla="*/ 1975115 h 1899920"/>
              <a:gd name="T62" fmla="*/ 693245 w 1900554"/>
              <a:gd name="T63" fmla="*/ 1949648 h 1899920"/>
              <a:gd name="T64" fmla="*/ 557339 w 1900554"/>
              <a:gd name="T65" fmla="*/ 1900668 h 1899920"/>
              <a:gd name="T66" fmla="*/ 431866 w 1900554"/>
              <a:gd name="T67" fmla="*/ 1830204 h 1899920"/>
              <a:gd name="T68" fmla="*/ 318677 w 1900554"/>
              <a:gd name="T69" fmla="*/ 1740297 h 1899920"/>
              <a:gd name="T70" fmla="*/ 219665 w 1900554"/>
              <a:gd name="T71" fmla="*/ 1632983 h 1899920"/>
              <a:gd name="T72" fmla="*/ 136737 w 1900554"/>
              <a:gd name="T73" fmla="*/ 1510288 h 1899920"/>
              <a:gd name="T74" fmla="*/ 71759 w 1900554"/>
              <a:gd name="T75" fmla="*/ 1374260 h 1899920"/>
              <a:gd name="T76" fmla="*/ 26534 w 1900554"/>
              <a:gd name="T77" fmla="*/ 1226933 h 1899920"/>
              <a:gd name="T78" fmla="*/ 2997 w 1900554"/>
              <a:gd name="T79" fmla="*/ 1070329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endParaRPr lang="ja-JP" altLang="en-US"/>
          </a:p>
        </p:txBody>
      </p:sp>
      <p:sp>
        <p:nvSpPr>
          <p:cNvPr id="77827" name="object 32"/>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28" name="object 33"/>
          <p:cNvSpPr>
            <a:spLocks/>
          </p:cNvSpPr>
          <p:nvPr/>
        </p:nvSpPr>
        <p:spPr bwMode="auto">
          <a:xfrm>
            <a:off x="7197725" y="990600"/>
            <a:ext cx="142875" cy="188913"/>
          </a:xfrm>
          <a:custGeom>
            <a:avLst/>
            <a:gdLst>
              <a:gd name="T0" fmla="*/ 0 w 142875"/>
              <a:gd name="T1" fmla="*/ 125658 h 189230"/>
              <a:gd name="T2" fmla="*/ 142494 w 142875"/>
              <a:gd name="T3" fmla="*/ 125658 h 189230"/>
              <a:gd name="T4" fmla="*/ 142494 w 142875"/>
              <a:gd name="T5" fmla="*/ 0 h 189230"/>
              <a:gd name="T6" fmla="*/ 0 w 142875"/>
              <a:gd name="T7" fmla="*/ 0 h 189230"/>
              <a:gd name="T8" fmla="*/ 0 w 142875"/>
              <a:gd name="T9" fmla="*/ 125658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noFill/>
          <a:ln w="9905">
            <a:solidFill>
              <a:srgbClr val="2D2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a:p>
        </p:txBody>
      </p:sp>
      <p:sp>
        <p:nvSpPr>
          <p:cNvPr id="77829" name="object 35"/>
          <p:cNvSpPr>
            <a:spLocks/>
          </p:cNvSpPr>
          <p:nvPr/>
        </p:nvSpPr>
        <p:spPr bwMode="auto">
          <a:xfrm>
            <a:off x="7200900" y="560388"/>
            <a:ext cx="114300" cy="430212"/>
          </a:xfrm>
          <a:custGeom>
            <a:avLst/>
            <a:gdLst>
              <a:gd name="T0" fmla="*/ 159174 w 113664"/>
              <a:gd name="T1" fmla="*/ 0 h 430530"/>
              <a:gd name="T2" fmla="*/ 12320 w 113664"/>
              <a:gd name="T3" fmla="*/ 3350 h 430530"/>
              <a:gd name="T4" fmla="*/ 28588 w 113664"/>
              <a:gd name="T5" fmla="*/ 35141 h 430530"/>
              <a:gd name="T6" fmla="*/ 175445 w 113664"/>
              <a:gd name="T7" fmla="*/ 31632 h 430530"/>
              <a:gd name="T8" fmla="*/ 159174 w 113664"/>
              <a:gd name="T9" fmla="*/ 0 h 430530"/>
              <a:gd name="T10" fmla="*/ 191687 w 113664"/>
              <a:gd name="T11" fmla="*/ 63268 h 430530"/>
              <a:gd name="T12" fmla="*/ 44845 w 113664"/>
              <a:gd name="T13" fmla="*/ 66771 h 430530"/>
              <a:gd name="T14" fmla="*/ 61106 w 113664"/>
              <a:gd name="T15" fmla="*/ 98405 h 430530"/>
              <a:gd name="T16" fmla="*/ 207973 w 113664"/>
              <a:gd name="T17" fmla="*/ 94901 h 430530"/>
              <a:gd name="T18" fmla="*/ 191687 w 113664"/>
              <a:gd name="T19" fmla="*/ 63268 h 430530"/>
              <a:gd name="T20" fmla="*/ 224232 w 113664"/>
              <a:gd name="T21" fmla="*/ 126535 h 430530"/>
              <a:gd name="T22" fmla="*/ 76873 w 113664"/>
              <a:gd name="T23" fmla="*/ 130041 h 430530"/>
              <a:gd name="T24" fmla="*/ 93153 w 113664"/>
              <a:gd name="T25" fmla="*/ 161674 h 430530"/>
              <a:gd name="T26" fmla="*/ 240496 w 113664"/>
              <a:gd name="T27" fmla="*/ 158279 h 430530"/>
              <a:gd name="T28" fmla="*/ 224232 w 113664"/>
              <a:gd name="T29" fmla="*/ 126535 h 430530"/>
              <a:gd name="T30" fmla="*/ 256248 w 113664"/>
              <a:gd name="T31" fmla="*/ 189911 h 430530"/>
              <a:gd name="T32" fmla="*/ 109395 w 113664"/>
              <a:gd name="T33" fmla="*/ 193415 h 430530"/>
              <a:gd name="T34" fmla="*/ 125653 w 113664"/>
              <a:gd name="T35" fmla="*/ 225049 h 430530"/>
              <a:gd name="T36" fmla="*/ 272509 w 113664"/>
              <a:gd name="T37" fmla="*/ 221548 h 430530"/>
              <a:gd name="T38" fmla="*/ 256248 w 113664"/>
              <a:gd name="T39" fmla="*/ 189911 h 430530"/>
              <a:gd name="T40" fmla="*/ 146992 w 113664"/>
              <a:gd name="T41" fmla="*/ 266450 h 430530"/>
              <a:gd name="T42" fmla="*/ 0 w 113664"/>
              <a:gd name="T43" fmla="*/ 269949 h 430530"/>
              <a:gd name="T44" fmla="*/ 269062 w 113664"/>
              <a:gd name="T45" fmla="*/ 359655 h 430530"/>
              <a:gd name="T46" fmla="*/ 401899 w 113664"/>
              <a:gd name="T47" fmla="*/ 282269 h 430530"/>
              <a:gd name="T48" fmla="*/ 155248 w 113664"/>
              <a:gd name="T49" fmla="*/ 282269 h 430530"/>
              <a:gd name="T50" fmla="*/ 146992 w 113664"/>
              <a:gd name="T51" fmla="*/ 266450 h 430530"/>
              <a:gd name="T52" fmla="*/ 293862 w 113664"/>
              <a:gd name="T53" fmla="*/ 262951 h 430530"/>
              <a:gd name="T54" fmla="*/ 146992 w 113664"/>
              <a:gd name="T55" fmla="*/ 266450 h 430530"/>
              <a:gd name="T56" fmla="*/ 155248 w 113664"/>
              <a:gd name="T57" fmla="*/ 282269 h 430530"/>
              <a:gd name="T58" fmla="*/ 302091 w 113664"/>
              <a:gd name="T59" fmla="*/ 278764 h 430530"/>
              <a:gd name="T60" fmla="*/ 293862 w 113664"/>
              <a:gd name="T61" fmla="*/ 262951 h 430530"/>
              <a:gd name="T62" fmla="*/ 441045 w 113664"/>
              <a:gd name="T63" fmla="*/ 259443 h 430530"/>
              <a:gd name="T64" fmla="*/ 293862 w 113664"/>
              <a:gd name="T65" fmla="*/ 262951 h 430530"/>
              <a:gd name="T66" fmla="*/ 302091 w 113664"/>
              <a:gd name="T67" fmla="*/ 278764 h 430530"/>
              <a:gd name="T68" fmla="*/ 155248 w 113664"/>
              <a:gd name="T69" fmla="*/ 282269 h 430530"/>
              <a:gd name="T70" fmla="*/ 401899 w 113664"/>
              <a:gd name="T71" fmla="*/ 282269 h 430530"/>
              <a:gd name="T72" fmla="*/ 441045 w 113664"/>
              <a:gd name="T73" fmla="*/ 259443 h 430530"/>
              <a:gd name="T74" fmla="*/ 288765 w 113664"/>
              <a:gd name="T75" fmla="*/ 253183 h 430530"/>
              <a:gd name="T76" fmla="*/ 141940 w 113664"/>
              <a:gd name="T77" fmla="*/ 256683 h 430530"/>
              <a:gd name="T78" fmla="*/ 146992 w 113664"/>
              <a:gd name="T79" fmla="*/ 266450 h 430530"/>
              <a:gd name="T80" fmla="*/ 293862 w 113664"/>
              <a:gd name="T81" fmla="*/ 262951 h 430530"/>
              <a:gd name="T82" fmla="*/ 288765 w 113664"/>
              <a:gd name="T83" fmla="*/ 253183 h 4305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3664" h="430530">
                <a:moveTo>
                  <a:pt x="41021" y="0"/>
                </a:moveTo>
                <a:lnTo>
                  <a:pt x="3175" y="4063"/>
                </a:lnTo>
                <a:lnTo>
                  <a:pt x="7366" y="42037"/>
                </a:lnTo>
                <a:lnTo>
                  <a:pt x="45212" y="37845"/>
                </a:lnTo>
                <a:lnTo>
                  <a:pt x="41021" y="0"/>
                </a:lnTo>
                <a:close/>
              </a:path>
              <a:path w="113664" h="430530">
                <a:moveTo>
                  <a:pt x="49403" y="75691"/>
                </a:moveTo>
                <a:lnTo>
                  <a:pt x="11557" y="79882"/>
                </a:lnTo>
                <a:lnTo>
                  <a:pt x="15748" y="117728"/>
                </a:lnTo>
                <a:lnTo>
                  <a:pt x="53594" y="113537"/>
                </a:lnTo>
                <a:lnTo>
                  <a:pt x="49403" y="75691"/>
                </a:lnTo>
                <a:close/>
              </a:path>
              <a:path w="113664" h="430530">
                <a:moveTo>
                  <a:pt x="57785" y="151383"/>
                </a:moveTo>
                <a:lnTo>
                  <a:pt x="19812" y="155575"/>
                </a:lnTo>
                <a:lnTo>
                  <a:pt x="24003" y="193420"/>
                </a:lnTo>
                <a:lnTo>
                  <a:pt x="61975" y="189356"/>
                </a:lnTo>
                <a:lnTo>
                  <a:pt x="57785" y="151383"/>
                </a:lnTo>
                <a:close/>
              </a:path>
              <a:path w="113664" h="430530">
                <a:moveTo>
                  <a:pt x="66040" y="227202"/>
                </a:moveTo>
                <a:lnTo>
                  <a:pt x="28194" y="231393"/>
                </a:lnTo>
                <a:lnTo>
                  <a:pt x="32385" y="269239"/>
                </a:lnTo>
                <a:lnTo>
                  <a:pt x="70231" y="265049"/>
                </a:lnTo>
                <a:lnTo>
                  <a:pt x="66040" y="227202"/>
                </a:lnTo>
                <a:close/>
              </a:path>
              <a:path w="113664" h="430530">
                <a:moveTo>
                  <a:pt x="37885" y="318770"/>
                </a:moveTo>
                <a:lnTo>
                  <a:pt x="0" y="322961"/>
                </a:lnTo>
                <a:lnTo>
                  <a:pt x="69342" y="430275"/>
                </a:lnTo>
                <a:lnTo>
                  <a:pt x="103570" y="337692"/>
                </a:lnTo>
                <a:lnTo>
                  <a:pt x="40005" y="337692"/>
                </a:lnTo>
                <a:lnTo>
                  <a:pt x="37885" y="318770"/>
                </a:lnTo>
                <a:close/>
              </a:path>
              <a:path w="113664" h="430530">
                <a:moveTo>
                  <a:pt x="75731" y="314583"/>
                </a:moveTo>
                <a:lnTo>
                  <a:pt x="37885" y="318770"/>
                </a:lnTo>
                <a:lnTo>
                  <a:pt x="40005" y="337692"/>
                </a:lnTo>
                <a:lnTo>
                  <a:pt x="77850" y="333501"/>
                </a:lnTo>
                <a:lnTo>
                  <a:pt x="75731" y="314583"/>
                </a:lnTo>
                <a:close/>
              </a:path>
              <a:path w="113664" h="430530">
                <a:moveTo>
                  <a:pt x="113665" y="310388"/>
                </a:moveTo>
                <a:lnTo>
                  <a:pt x="75731" y="314583"/>
                </a:lnTo>
                <a:lnTo>
                  <a:pt x="77850" y="333501"/>
                </a:lnTo>
                <a:lnTo>
                  <a:pt x="40005" y="337692"/>
                </a:lnTo>
                <a:lnTo>
                  <a:pt x="103570" y="337692"/>
                </a:lnTo>
                <a:lnTo>
                  <a:pt x="113665" y="310388"/>
                </a:lnTo>
                <a:close/>
              </a:path>
              <a:path w="113664" h="430530">
                <a:moveTo>
                  <a:pt x="74422" y="302894"/>
                </a:moveTo>
                <a:lnTo>
                  <a:pt x="36575" y="307086"/>
                </a:lnTo>
                <a:lnTo>
                  <a:pt x="37885" y="318770"/>
                </a:lnTo>
                <a:lnTo>
                  <a:pt x="75731" y="314583"/>
                </a:lnTo>
                <a:lnTo>
                  <a:pt x="74422" y="302894"/>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0" name="object 37"/>
          <p:cNvSpPr>
            <a:spLocks/>
          </p:cNvSpPr>
          <p:nvPr/>
        </p:nvSpPr>
        <p:spPr bwMode="auto">
          <a:xfrm>
            <a:off x="7200900" y="1179513"/>
            <a:ext cx="123825" cy="1804987"/>
          </a:xfrm>
          <a:custGeom>
            <a:avLst/>
            <a:gdLst>
              <a:gd name="T0" fmla="*/ 171432 w 121285"/>
              <a:gd name="T1" fmla="*/ 4 h 2043429"/>
              <a:gd name="T2" fmla="*/ 12007 w 121285"/>
              <a:gd name="T3" fmla="*/ 4 h 2043429"/>
              <a:gd name="T4" fmla="*/ 183433 w 121285"/>
              <a:gd name="T5" fmla="*/ 4 h 2043429"/>
              <a:gd name="T6" fmla="*/ 16024 w 121285"/>
              <a:gd name="T7" fmla="*/ 4 h 2043429"/>
              <a:gd name="T8" fmla="*/ 19969 w 121285"/>
              <a:gd name="T9" fmla="*/ 4 h 2043429"/>
              <a:gd name="T10" fmla="*/ 195415 w 121285"/>
              <a:gd name="T11" fmla="*/ 4 h 2043429"/>
              <a:gd name="T12" fmla="*/ 35392 w 121285"/>
              <a:gd name="T13" fmla="*/ 4 h 2043429"/>
              <a:gd name="T14" fmla="*/ 206816 w 121285"/>
              <a:gd name="T15" fmla="*/ 4 h 2043429"/>
              <a:gd name="T16" fmla="*/ 39442 w 121285"/>
              <a:gd name="T17" fmla="*/ 4 h 2043429"/>
              <a:gd name="T18" fmla="*/ 43411 w 121285"/>
              <a:gd name="T19" fmla="*/ 4 h 2043429"/>
              <a:gd name="T20" fmla="*/ 218823 w 121285"/>
              <a:gd name="T21" fmla="*/ 4 h 2043429"/>
              <a:gd name="T22" fmla="*/ 59419 w 121285"/>
              <a:gd name="T23" fmla="*/ 4 h 2043429"/>
              <a:gd name="T24" fmla="*/ 230832 w 121285"/>
              <a:gd name="T25" fmla="*/ 4 h 2043429"/>
              <a:gd name="T26" fmla="*/ 63429 w 121285"/>
              <a:gd name="T27" fmla="*/ 4 h 2043429"/>
              <a:gd name="T28" fmla="*/ 67437 w 121285"/>
              <a:gd name="T29" fmla="*/ 4 h 2043429"/>
              <a:gd name="T30" fmla="*/ 242790 w 121285"/>
              <a:gd name="T31" fmla="*/ 4 h 2043429"/>
              <a:gd name="T32" fmla="*/ 83406 w 121285"/>
              <a:gd name="T33" fmla="*/ 4 h 2043429"/>
              <a:gd name="T34" fmla="*/ 254834 w 121285"/>
              <a:gd name="T35" fmla="*/ 4 h 2043429"/>
              <a:gd name="T36" fmla="*/ 87393 w 121285"/>
              <a:gd name="T37" fmla="*/ 4 h 2043429"/>
              <a:gd name="T38" fmla="*/ 91425 w 121285"/>
              <a:gd name="T39" fmla="*/ 4 h 2043429"/>
              <a:gd name="T40" fmla="*/ 266266 w 121285"/>
              <a:gd name="T41" fmla="*/ 4 h 2043429"/>
              <a:gd name="T42" fmla="*/ 106816 w 121285"/>
              <a:gd name="T43" fmla="*/ 4 h 2043429"/>
              <a:gd name="T44" fmla="*/ 278182 w 121285"/>
              <a:gd name="T45" fmla="*/ 4 h 2043429"/>
              <a:gd name="T46" fmla="*/ 110804 w 121285"/>
              <a:gd name="T47" fmla="*/ 4 h 2043429"/>
              <a:gd name="T48" fmla="*/ 114810 w 121285"/>
              <a:gd name="T49" fmla="*/ 4 h 2043429"/>
              <a:gd name="T50" fmla="*/ 290204 w 121285"/>
              <a:gd name="T51" fmla="*/ 4 h 2043429"/>
              <a:gd name="T52" fmla="*/ 130859 w 121285"/>
              <a:gd name="T53" fmla="*/ 4 h 2043429"/>
              <a:gd name="T54" fmla="*/ 302228 w 121285"/>
              <a:gd name="T55" fmla="*/ 4 h 2043429"/>
              <a:gd name="T56" fmla="*/ 134814 w 121285"/>
              <a:gd name="T57" fmla="*/ 4 h 2043429"/>
              <a:gd name="T58" fmla="*/ 138800 w 121285"/>
              <a:gd name="T59" fmla="*/ 4 h 2043429"/>
              <a:gd name="T60" fmla="*/ 314200 w 121285"/>
              <a:gd name="T61" fmla="*/ 4 h 2043429"/>
              <a:gd name="T62" fmla="*/ 154835 w 121285"/>
              <a:gd name="T63" fmla="*/ 4 h 2043429"/>
              <a:gd name="T64" fmla="*/ 325609 w 121285"/>
              <a:gd name="T65" fmla="*/ 4 h 2043429"/>
              <a:gd name="T66" fmla="*/ 158224 w 121285"/>
              <a:gd name="T67" fmla="*/ 4 h 2043429"/>
              <a:gd name="T68" fmla="*/ 162282 w 121285"/>
              <a:gd name="T69" fmla="*/ 4 h 2043429"/>
              <a:gd name="T70" fmla="*/ 337634 w 121285"/>
              <a:gd name="T71" fmla="*/ 4 h 2043429"/>
              <a:gd name="T72" fmla="*/ 178253 w 121285"/>
              <a:gd name="T73" fmla="*/ 4 h 2043429"/>
              <a:gd name="T74" fmla="*/ 349681 w 121285"/>
              <a:gd name="T75" fmla="*/ 4 h 2043429"/>
              <a:gd name="T76" fmla="*/ 182246 w 121285"/>
              <a:gd name="T77" fmla="*/ 4 h 2043429"/>
              <a:gd name="T78" fmla="*/ 186283 w 121285"/>
              <a:gd name="T79" fmla="*/ 4 h 2043429"/>
              <a:gd name="T80" fmla="*/ 361653 w 121285"/>
              <a:gd name="T81" fmla="*/ 4 h 2043429"/>
              <a:gd name="T82" fmla="*/ 200790 w 121285"/>
              <a:gd name="T83" fmla="*/ 4 h 2043429"/>
              <a:gd name="T84" fmla="*/ 372199 w 121285"/>
              <a:gd name="T85" fmla="*/ 4 h 2043429"/>
              <a:gd name="T86" fmla="*/ 202264 w 121285"/>
              <a:gd name="T87" fmla="*/ 4 h 2043429"/>
              <a:gd name="T88" fmla="*/ 543350 w 121285"/>
              <a:gd name="T89" fmla="*/ 4 h 2043429"/>
              <a:gd name="T90" fmla="*/ 200790 w 121285"/>
              <a:gd name="T91" fmla="*/ 4 h 2043429"/>
              <a:gd name="T92" fmla="*/ 202264 w 121285"/>
              <a:gd name="T93" fmla="*/ 4 h 2043429"/>
              <a:gd name="T94" fmla="*/ 200790 w 121285"/>
              <a:gd name="T95" fmla="*/ 4 h 2043429"/>
              <a:gd name="T96" fmla="*/ 298245 w 121285"/>
              <a:gd name="T97" fmla="*/ 0 h 2043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285" h="2043429">
                <a:moveTo>
                  <a:pt x="888" y="2004440"/>
                </a:moveTo>
                <a:lnTo>
                  <a:pt x="0" y="2042540"/>
                </a:lnTo>
                <a:lnTo>
                  <a:pt x="38100" y="2043302"/>
                </a:lnTo>
                <a:lnTo>
                  <a:pt x="38988" y="2005330"/>
                </a:lnTo>
                <a:lnTo>
                  <a:pt x="888" y="2004440"/>
                </a:lnTo>
                <a:close/>
              </a:path>
              <a:path w="121285" h="2043429">
                <a:moveTo>
                  <a:pt x="2667" y="1928240"/>
                </a:moveTo>
                <a:lnTo>
                  <a:pt x="1777" y="1966340"/>
                </a:lnTo>
                <a:lnTo>
                  <a:pt x="39877" y="1967230"/>
                </a:lnTo>
                <a:lnTo>
                  <a:pt x="40767" y="1929130"/>
                </a:lnTo>
                <a:lnTo>
                  <a:pt x="2667" y="1928240"/>
                </a:lnTo>
                <a:close/>
              </a:path>
              <a:path w="121285" h="2043429">
                <a:moveTo>
                  <a:pt x="4445" y="1852040"/>
                </a:moveTo>
                <a:lnTo>
                  <a:pt x="3556" y="1890140"/>
                </a:lnTo>
                <a:lnTo>
                  <a:pt x="41656" y="1891030"/>
                </a:lnTo>
                <a:lnTo>
                  <a:pt x="42545" y="1852930"/>
                </a:lnTo>
                <a:lnTo>
                  <a:pt x="4445" y="1852040"/>
                </a:lnTo>
                <a:close/>
              </a:path>
              <a:path w="121285" h="2043429">
                <a:moveTo>
                  <a:pt x="6223" y="1775840"/>
                </a:moveTo>
                <a:lnTo>
                  <a:pt x="5334" y="1813940"/>
                </a:lnTo>
                <a:lnTo>
                  <a:pt x="43434" y="1814830"/>
                </a:lnTo>
                <a:lnTo>
                  <a:pt x="44196" y="1776730"/>
                </a:lnTo>
                <a:lnTo>
                  <a:pt x="6223" y="1775840"/>
                </a:lnTo>
                <a:close/>
              </a:path>
              <a:path w="121285" h="2043429">
                <a:moveTo>
                  <a:pt x="7874" y="1699640"/>
                </a:moveTo>
                <a:lnTo>
                  <a:pt x="7112" y="1737740"/>
                </a:lnTo>
                <a:lnTo>
                  <a:pt x="45085" y="1738630"/>
                </a:lnTo>
                <a:lnTo>
                  <a:pt x="45974" y="1700530"/>
                </a:lnTo>
                <a:lnTo>
                  <a:pt x="7874" y="1699640"/>
                </a:lnTo>
                <a:close/>
              </a:path>
              <a:path w="121285" h="2043429">
                <a:moveTo>
                  <a:pt x="9651" y="1623440"/>
                </a:moveTo>
                <a:lnTo>
                  <a:pt x="8762" y="1661540"/>
                </a:lnTo>
                <a:lnTo>
                  <a:pt x="46862" y="1662430"/>
                </a:lnTo>
                <a:lnTo>
                  <a:pt x="47751" y="1624330"/>
                </a:lnTo>
                <a:lnTo>
                  <a:pt x="9651" y="1623440"/>
                </a:lnTo>
                <a:close/>
              </a:path>
              <a:path w="121285" h="2043429">
                <a:moveTo>
                  <a:pt x="11430" y="1547368"/>
                </a:moveTo>
                <a:lnTo>
                  <a:pt x="10540" y="1585340"/>
                </a:lnTo>
                <a:lnTo>
                  <a:pt x="48640" y="1586230"/>
                </a:lnTo>
                <a:lnTo>
                  <a:pt x="49530" y="1548257"/>
                </a:lnTo>
                <a:lnTo>
                  <a:pt x="11430" y="1547368"/>
                </a:lnTo>
                <a:close/>
              </a:path>
              <a:path w="121285" h="2043429">
                <a:moveTo>
                  <a:pt x="13208" y="1471168"/>
                </a:moveTo>
                <a:lnTo>
                  <a:pt x="12319" y="1509268"/>
                </a:lnTo>
                <a:lnTo>
                  <a:pt x="50419" y="1510157"/>
                </a:lnTo>
                <a:lnTo>
                  <a:pt x="51308" y="1472057"/>
                </a:lnTo>
                <a:lnTo>
                  <a:pt x="13208" y="1471168"/>
                </a:lnTo>
                <a:close/>
              </a:path>
              <a:path w="121285" h="2043429">
                <a:moveTo>
                  <a:pt x="14986" y="1394968"/>
                </a:moveTo>
                <a:lnTo>
                  <a:pt x="14097" y="1433068"/>
                </a:lnTo>
                <a:lnTo>
                  <a:pt x="52197" y="1433957"/>
                </a:lnTo>
                <a:lnTo>
                  <a:pt x="53086" y="1395857"/>
                </a:lnTo>
                <a:lnTo>
                  <a:pt x="14986" y="1394968"/>
                </a:lnTo>
                <a:close/>
              </a:path>
              <a:path w="121285" h="2043429">
                <a:moveTo>
                  <a:pt x="16763" y="1318768"/>
                </a:moveTo>
                <a:lnTo>
                  <a:pt x="15875" y="1356868"/>
                </a:lnTo>
                <a:lnTo>
                  <a:pt x="53975" y="1357757"/>
                </a:lnTo>
                <a:lnTo>
                  <a:pt x="54863" y="1319657"/>
                </a:lnTo>
                <a:lnTo>
                  <a:pt x="16763" y="1318768"/>
                </a:lnTo>
                <a:close/>
              </a:path>
              <a:path w="121285" h="2043429">
                <a:moveTo>
                  <a:pt x="18542" y="1242568"/>
                </a:moveTo>
                <a:lnTo>
                  <a:pt x="17652" y="1280668"/>
                </a:lnTo>
                <a:lnTo>
                  <a:pt x="55752" y="1281557"/>
                </a:lnTo>
                <a:lnTo>
                  <a:pt x="56642" y="1243457"/>
                </a:lnTo>
                <a:lnTo>
                  <a:pt x="18542" y="1242568"/>
                </a:lnTo>
                <a:close/>
              </a:path>
              <a:path w="121285" h="2043429">
                <a:moveTo>
                  <a:pt x="20320" y="1166368"/>
                </a:moveTo>
                <a:lnTo>
                  <a:pt x="19431" y="1204468"/>
                </a:lnTo>
                <a:lnTo>
                  <a:pt x="57531" y="1205357"/>
                </a:lnTo>
                <a:lnTo>
                  <a:pt x="58293" y="1167257"/>
                </a:lnTo>
                <a:lnTo>
                  <a:pt x="20320" y="1166368"/>
                </a:lnTo>
                <a:close/>
              </a:path>
              <a:path w="121285" h="2043429">
                <a:moveTo>
                  <a:pt x="21971" y="1090295"/>
                </a:moveTo>
                <a:lnTo>
                  <a:pt x="21082" y="1128268"/>
                </a:lnTo>
                <a:lnTo>
                  <a:pt x="59182" y="1129157"/>
                </a:lnTo>
                <a:lnTo>
                  <a:pt x="60071" y="1091057"/>
                </a:lnTo>
                <a:lnTo>
                  <a:pt x="21971" y="1090295"/>
                </a:lnTo>
                <a:close/>
              </a:path>
              <a:path w="121285" h="2043429">
                <a:moveTo>
                  <a:pt x="23749" y="1014094"/>
                </a:moveTo>
                <a:lnTo>
                  <a:pt x="22860" y="1052195"/>
                </a:lnTo>
                <a:lnTo>
                  <a:pt x="60960" y="1053083"/>
                </a:lnTo>
                <a:lnTo>
                  <a:pt x="61849" y="1014983"/>
                </a:lnTo>
                <a:lnTo>
                  <a:pt x="23749" y="1014094"/>
                </a:lnTo>
                <a:close/>
              </a:path>
              <a:path w="121285" h="2043429">
                <a:moveTo>
                  <a:pt x="25526" y="937894"/>
                </a:moveTo>
                <a:lnTo>
                  <a:pt x="24637" y="975994"/>
                </a:lnTo>
                <a:lnTo>
                  <a:pt x="62737" y="976883"/>
                </a:lnTo>
                <a:lnTo>
                  <a:pt x="63626" y="938783"/>
                </a:lnTo>
                <a:lnTo>
                  <a:pt x="25526" y="937894"/>
                </a:lnTo>
                <a:close/>
              </a:path>
              <a:path w="121285" h="2043429">
                <a:moveTo>
                  <a:pt x="27305" y="861694"/>
                </a:moveTo>
                <a:lnTo>
                  <a:pt x="26415" y="899794"/>
                </a:lnTo>
                <a:lnTo>
                  <a:pt x="64515" y="900683"/>
                </a:lnTo>
                <a:lnTo>
                  <a:pt x="65405" y="862583"/>
                </a:lnTo>
                <a:lnTo>
                  <a:pt x="27305" y="861694"/>
                </a:lnTo>
                <a:close/>
              </a:path>
              <a:path w="121285" h="2043429">
                <a:moveTo>
                  <a:pt x="29083" y="785494"/>
                </a:moveTo>
                <a:lnTo>
                  <a:pt x="28194" y="823594"/>
                </a:lnTo>
                <a:lnTo>
                  <a:pt x="66294" y="824483"/>
                </a:lnTo>
                <a:lnTo>
                  <a:pt x="67183" y="786383"/>
                </a:lnTo>
                <a:lnTo>
                  <a:pt x="29083" y="785494"/>
                </a:lnTo>
                <a:close/>
              </a:path>
              <a:path w="121285" h="2043429">
                <a:moveTo>
                  <a:pt x="30861" y="709294"/>
                </a:moveTo>
                <a:lnTo>
                  <a:pt x="29972" y="747394"/>
                </a:lnTo>
                <a:lnTo>
                  <a:pt x="68072" y="748283"/>
                </a:lnTo>
                <a:lnTo>
                  <a:pt x="68961" y="710183"/>
                </a:lnTo>
                <a:lnTo>
                  <a:pt x="30861" y="709294"/>
                </a:lnTo>
                <a:close/>
              </a:path>
              <a:path w="121285" h="2043429">
                <a:moveTo>
                  <a:pt x="32638" y="633221"/>
                </a:moveTo>
                <a:lnTo>
                  <a:pt x="31750" y="671194"/>
                </a:lnTo>
                <a:lnTo>
                  <a:pt x="69850" y="672083"/>
                </a:lnTo>
                <a:lnTo>
                  <a:pt x="70738" y="633983"/>
                </a:lnTo>
                <a:lnTo>
                  <a:pt x="32638" y="633221"/>
                </a:lnTo>
                <a:close/>
              </a:path>
              <a:path w="121285" h="2043429">
                <a:moveTo>
                  <a:pt x="34417" y="557021"/>
                </a:moveTo>
                <a:lnTo>
                  <a:pt x="33527" y="595121"/>
                </a:lnTo>
                <a:lnTo>
                  <a:pt x="71627" y="596011"/>
                </a:lnTo>
                <a:lnTo>
                  <a:pt x="72389" y="557911"/>
                </a:lnTo>
                <a:lnTo>
                  <a:pt x="34417" y="557021"/>
                </a:lnTo>
                <a:close/>
              </a:path>
              <a:path w="121285" h="2043429">
                <a:moveTo>
                  <a:pt x="36068" y="480822"/>
                </a:moveTo>
                <a:lnTo>
                  <a:pt x="35178" y="518921"/>
                </a:lnTo>
                <a:lnTo>
                  <a:pt x="73278" y="519811"/>
                </a:lnTo>
                <a:lnTo>
                  <a:pt x="74168" y="481711"/>
                </a:lnTo>
                <a:lnTo>
                  <a:pt x="36068" y="480822"/>
                </a:lnTo>
                <a:close/>
              </a:path>
              <a:path w="121285" h="2043429">
                <a:moveTo>
                  <a:pt x="37846" y="404622"/>
                </a:moveTo>
                <a:lnTo>
                  <a:pt x="36957" y="442722"/>
                </a:lnTo>
                <a:lnTo>
                  <a:pt x="75057" y="443611"/>
                </a:lnTo>
                <a:lnTo>
                  <a:pt x="75946" y="405511"/>
                </a:lnTo>
                <a:lnTo>
                  <a:pt x="37846" y="404622"/>
                </a:lnTo>
                <a:close/>
              </a:path>
              <a:path w="121285" h="2043429">
                <a:moveTo>
                  <a:pt x="39624" y="328422"/>
                </a:moveTo>
                <a:lnTo>
                  <a:pt x="38735" y="366522"/>
                </a:lnTo>
                <a:lnTo>
                  <a:pt x="76835" y="367411"/>
                </a:lnTo>
                <a:lnTo>
                  <a:pt x="77724" y="329311"/>
                </a:lnTo>
                <a:lnTo>
                  <a:pt x="39624" y="328422"/>
                </a:lnTo>
                <a:close/>
              </a:path>
              <a:path w="121285" h="2043429">
                <a:moveTo>
                  <a:pt x="41401" y="252222"/>
                </a:moveTo>
                <a:lnTo>
                  <a:pt x="40512" y="290322"/>
                </a:lnTo>
                <a:lnTo>
                  <a:pt x="78612" y="291211"/>
                </a:lnTo>
                <a:lnTo>
                  <a:pt x="79501" y="253111"/>
                </a:lnTo>
                <a:lnTo>
                  <a:pt x="41401" y="252222"/>
                </a:lnTo>
                <a:close/>
              </a:path>
              <a:path w="121285" h="2043429">
                <a:moveTo>
                  <a:pt x="43180" y="176022"/>
                </a:moveTo>
                <a:lnTo>
                  <a:pt x="42290" y="214122"/>
                </a:lnTo>
                <a:lnTo>
                  <a:pt x="80390" y="215011"/>
                </a:lnTo>
                <a:lnTo>
                  <a:pt x="81280" y="176911"/>
                </a:lnTo>
                <a:lnTo>
                  <a:pt x="43180" y="176022"/>
                </a:lnTo>
                <a:close/>
              </a:path>
              <a:path w="121285" h="2043429">
                <a:moveTo>
                  <a:pt x="44634" y="113793"/>
                </a:moveTo>
                <a:lnTo>
                  <a:pt x="44069" y="138049"/>
                </a:lnTo>
                <a:lnTo>
                  <a:pt x="82169" y="138811"/>
                </a:lnTo>
                <a:lnTo>
                  <a:pt x="82733" y="114682"/>
                </a:lnTo>
                <a:lnTo>
                  <a:pt x="44634" y="113793"/>
                </a:lnTo>
                <a:close/>
              </a:path>
              <a:path w="121285" h="2043429">
                <a:moveTo>
                  <a:pt x="113412" y="99949"/>
                </a:moveTo>
                <a:lnTo>
                  <a:pt x="44958" y="99949"/>
                </a:lnTo>
                <a:lnTo>
                  <a:pt x="83058" y="100837"/>
                </a:lnTo>
                <a:lnTo>
                  <a:pt x="82733" y="114682"/>
                </a:lnTo>
                <a:lnTo>
                  <a:pt x="120776" y="115570"/>
                </a:lnTo>
                <a:lnTo>
                  <a:pt x="113412" y="99949"/>
                </a:lnTo>
                <a:close/>
              </a:path>
              <a:path w="121285" h="2043429">
                <a:moveTo>
                  <a:pt x="44958" y="99949"/>
                </a:moveTo>
                <a:lnTo>
                  <a:pt x="44634" y="113793"/>
                </a:lnTo>
                <a:lnTo>
                  <a:pt x="82733" y="114682"/>
                </a:lnTo>
                <a:lnTo>
                  <a:pt x="83058" y="100837"/>
                </a:lnTo>
                <a:lnTo>
                  <a:pt x="44958" y="99949"/>
                </a:lnTo>
                <a:close/>
              </a:path>
              <a:path w="121285" h="2043429">
                <a:moveTo>
                  <a:pt x="66294" y="0"/>
                </a:moveTo>
                <a:lnTo>
                  <a:pt x="6476" y="112902"/>
                </a:lnTo>
                <a:lnTo>
                  <a:pt x="44634" y="113793"/>
                </a:lnTo>
                <a:lnTo>
                  <a:pt x="44958" y="99949"/>
                </a:lnTo>
                <a:lnTo>
                  <a:pt x="113412" y="99949"/>
                </a:lnTo>
                <a:lnTo>
                  <a:pt x="66294"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77831" name="object 39"/>
          <p:cNvSpPr>
            <a:spLocks/>
          </p:cNvSpPr>
          <p:nvPr/>
        </p:nvSpPr>
        <p:spPr bwMode="auto">
          <a:xfrm>
            <a:off x="6302375" y="1179513"/>
            <a:ext cx="873125" cy="1625600"/>
          </a:xfrm>
          <a:custGeom>
            <a:avLst/>
            <a:gdLst>
              <a:gd name="T0" fmla="*/ 33782 w 873125"/>
              <a:gd name="T1" fmla="*/ 1625092 h 1625600"/>
              <a:gd name="T2" fmla="*/ 53594 w 873125"/>
              <a:gd name="T3" fmla="*/ 1506220 h 1625600"/>
              <a:gd name="T4" fmla="*/ 87249 w 873125"/>
              <a:gd name="T5" fmla="*/ 1524127 h 1625600"/>
              <a:gd name="T6" fmla="*/ 71374 w 873125"/>
              <a:gd name="T7" fmla="*/ 1472564 h 1625600"/>
              <a:gd name="T8" fmla="*/ 89154 w 873125"/>
              <a:gd name="T9" fmla="*/ 1438909 h 1625600"/>
              <a:gd name="T10" fmla="*/ 140716 w 873125"/>
              <a:gd name="T11" fmla="*/ 1423034 h 1625600"/>
              <a:gd name="T12" fmla="*/ 160528 w 873125"/>
              <a:gd name="T13" fmla="*/ 1304289 h 1625600"/>
              <a:gd name="T14" fmla="*/ 194183 w 873125"/>
              <a:gd name="T15" fmla="*/ 1322070 h 1625600"/>
              <a:gd name="T16" fmla="*/ 178308 w 873125"/>
              <a:gd name="T17" fmla="*/ 1270634 h 1625600"/>
              <a:gd name="T18" fmla="*/ 196215 w 873125"/>
              <a:gd name="T19" fmla="*/ 1236852 h 1625600"/>
              <a:gd name="T20" fmla="*/ 247650 w 873125"/>
              <a:gd name="T21" fmla="*/ 1221105 h 1625600"/>
              <a:gd name="T22" fmla="*/ 267462 w 873125"/>
              <a:gd name="T23" fmla="*/ 1102233 h 1625600"/>
              <a:gd name="T24" fmla="*/ 301117 w 873125"/>
              <a:gd name="T25" fmla="*/ 1120013 h 1625600"/>
              <a:gd name="T26" fmla="*/ 285242 w 873125"/>
              <a:gd name="T27" fmla="*/ 1068577 h 1625600"/>
              <a:gd name="T28" fmla="*/ 303149 w 873125"/>
              <a:gd name="T29" fmla="*/ 1034923 h 1625600"/>
              <a:gd name="T30" fmla="*/ 354584 w 873125"/>
              <a:gd name="T31" fmla="*/ 1019048 h 1625600"/>
              <a:gd name="T32" fmla="*/ 374396 w 873125"/>
              <a:gd name="T33" fmla="*/ 900176 h 1625600"/>
              <a:gd name="T34" fmla="*/ 408050 w 873125"/>
              <a:gd name="T35" fmla="*/ 917956 h 1625600"/>
              <a:gd name="T36" fmla="*/ 392303 w 873125"/>
              <a:gd name="T37" fmla="*/ 866520 h 1625600"/>
              <a:gd name="T38" fmla="*/ 410083 w 873125"/>
              <a:gd name="T39" fmla="*/ 832865 h 1625600"/>
              <a:gd name="T40" fmla="*/ 461645 w 873125"/>
              <a:gd name="T41" fmla="*/ 816990 h 1625600"/>
              <a:gd name="T42" fmla="*/ 481457 w 873125"/>
              <a:gd name="T43" fmla="*/ 698119 h 1625600"/>
              <a:gd name="T44" fmla="*/ 515112 w 873125"/>
              <a:gd name="T45" fmla="*/ 716026 h 1625600"/>
              <a:gd name="T46" fmla="*/ 499237 w 873125"/>
              <a:gd name="T47" fmla="*/ 664463 h 1625600"/>
              <a:gd name="T48" fmla="*/ 517017 w 873125"/>
              <a:gd name="T49" fmla="*/ 630808 h 1625600"/>
              <a:gd name="T50" fmla="*/ 568579 w 873125"/>
              <a:gd name="T51" fmla="*/ 614933 h 1625600"/>
              <a:gd name="T52" fmla="*/ 588391 w 873125"/>
              <a:gd name="T53" fmla="*/ 496188 h 1625600"/>
              <a:gd name="T54" fmla="*/ 622046 w 873125"/>
              <a:gd name="T55" fmla="*/ 513969 h 1625600"/>
              <a:gd name="T56" fmla="*/ 606171 w 873125"/>
              <a:gd name="T57" fmla="*/ 462406 h 1625600"/>
              <a:gd name="T58" fmla="*/ 624078 w 873125"/>
              <a:gd name="T59" fmla="*/ 428751 h 1625600"/>
              <a:gd name="T60" fmla="*/ 675513 w 873125"/>
              <a:gd name="T61" fmla="*/ 413003 h 1625600"/>
              <a:gd name="T62" fmla="*/ 695325 w 873125"/>
              <a:gd name="T63" fmla="*/ 294131 h 1625600"/>
              <a:gd name="T64" fmla="*/ 728980 w 873125"/>
              <a:gd name="T65" fmla="*/ 311912 h 1625600"/>
              <a:gd name="T66" fmla="*/ 713232 w 873125"/>
              <a:gd name="T67" fmla="*/ 260476 h 1625600"/>
              <a:gd name="T68" fmla="*/ 731012 w 873125"/>
              <a:gd name="T69" fmla="*/ 226695 h 1625600"/>
              <a:gd name="T70" fmla="*/ 782447 w 873125"/>
              <a:gd name="T71" fmla="*/ 210947 h 1625600"/>
              <a:gd name="T72" fmla="*/ 802250 w 873125"/>
              <a:gd name="T73" fmla="*/ 92090 h 1625600"/>
              <a:gd name="T74" fmla="*/ 835996 w 873125"/>
              <a:gd name="T75" fmla="*/ 109938 h 1625600"/>
              <a:gd name="T76" fmla="*/ 802259 w 873125"/>
              <a:gd name="T77" fmla="*/ 92075 h 1625600"/>
              <a:gd name="T78" fmla="*/ 870511 w 873125"/>
              <a:gd name="T79" fmla="*/ 92075 h 1625600"/>
              <a:gd name="T80" fmla="*/ 802259 w 873125"/>
              <a:gd name="T81" fmla="*/ 92075 h 1625600"/>
              <a:gd name="T82" fmla="*/ 802250 w 873125"/>
              <a:gd name="T83" fmla="*/ 92090 h 1625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3125" h="1625600">
                <a:moveTo>
                  <a:pt x="17907" y="1573657"/>
                </a:moveTo>
                <a:lnTo>
                  <a:pt x="0" y="1607312"/>
                </a:lnTo>
                <a:lnTo>
                  <a:pt x="33782" y="1625092"/>
                </a:lnTo>
                <a:lnTo>
                  <a:pt x="51562" y="1591437"/>
                </a:lnTo>
                <a:lnTo>
                  <a:pt x="17907" y="1573657"/>
                </a:lnTo>
                <a:close/>
              </a:path>
              <a:path w="873125" h="1625600">
                <a:moveTo>
                  <a:pt x="53594" y="1506220"/>
                </a:moveTo>
                <a:lnTo>
                  <a:pt x="35687" y="1540002"/>
                </a:lnTo>
                <a:lnTo>
                  <a:pt x="69342" y="1557782"/>
                </a:lnTo>
                <a:lnTo>
                  <a:pt x="87249" y="1524127"/>
                </a:lnTo>
                <a:lnTo>
                  <a:pt x="53594" y="1506220"/>
                </a:lnTo>
                <a:close/>
              </a:path>
              <a:path w="873125" h="1625600">
                <a:moveTo>
                  <a:pt x="89154" y="1438909"/>
                </a:moveTo>
                <a:lnTo>
                  <a:pt x="71374" y="1472564"/>
                </a:lnTo>
                <a:lnTo>
                  <a:pt x="105029" y="1490471"/>
                </a:lnTo>
                <a:lnTo>
                  <a:pt x="122809" y="1456817"/>
                </a:lnTo>
                <a:lnTo>
                  <a:pt x="89154" y="1438909"/>
                </a:lnTo>
                <a:close/>
              </a:path>
              <a:path w="873125" h="1625600">
                <a:moveTo>
                  <a:pt x="124841" y="1371600"/>
                </a:moveTo>
                <a:lnTo>
                  <a:pt x="107061" y="1405255"/>
                </a:lnTo>
                <a:lnTo>
                  <a:pt x="140716" y="1423034"/>
                </a:lnTo>
                <a:lnTo>
                  <a:pt x="158496" y="1389380"/>
                </a:lnTo>
                <a:lnTo>
                  <a:pt x="124841" y="1371600"/>
                </a:lnTo>
                <a:close/>
              </a:path>
              <a:path w="873125" h="1625600">
                <a:moveTo>
                  <a:pt x="160528" y="1304289"/>
                </a:moveTo>
                <a:lnTo>
                  <a:pt x="142621" y="1337945"/>
                </a:lnTo>
                <a:lnTo>
                  <a:pt x="176403" y="1355725"/>
                </a:lnTo>
                <a:lnTo>
                  <a:pt x="194183" y="1322070"/>
                </a:lnTo>
                <a:lnTo>
                  <a:pt x="160528" y="1304289"/>
                </a:lnTo>
                <a:close/>
              </a:path>
              <a:path w="873125" h="1625600">
                <a:moveTo>
                  <a:pt x="196215" y="1236852"/>
                </a:moveTo>
                <a:lnTo>
                  <a:pt x="178308" y="1270634"/>
                </a:lnTo>
                <a:lnTo>
                  <a:pt x="211962" y="1288414"/>
                </a:lnTo>
                <a:lnTo>
                  <a:pt x="229870" y="1254759"/>
                </a:lnTo>
                <a:lnTo>
                  <a:pt x="196215" y="1236852"/>
                </a:lnTo>
                <a:close/>
              </a:path>
              <a:path w="873125" h="1625600">
                <a:moveTo>
                  <a:pt x="231775" y="1169543"/>
                </a:moveTo>
                <a:lnTo>
                  <a:pt x="213995" y="1203198"/>
                </a:lnTo>
                <a:lnTo>
                  <a:pt x="247650" y="1221105"/>
                </a:lnTo>
                <a:lnTo>
                  <a:pt x="265430" y="1187323"/>
                </a:lnTo>
                <a:lnTo>
                  <a:pt x="231775" y="1169543"/>
                </a:lnTo>
                <a:close/>
              </a:path>
              <a:path w="873125" h="1625600">
                <a:moveTo>
                  <a:pt x="267462" y="1102233"/>
                </a:moveTo>
                <a:lnTo>
                  <a:pt x="249682" y="1135888"/>
                </a:lnTo>
                <a:lnTo>
                  <a:pt x="283337" y="1153668"/>
                </a:lnTo>
                <a:lnTo>
                  <a:pt x="301117" y="1120013"/>
                </a:lnTo>
                <a:lnTo>
                  <a:pt x="267462" y="1102233"/>
                </a:lnTo>
                <a:close/>
              </a:path>
              <a:path w="873125" h="1625600">
                <a:moveTo>
                  <a:pt x="303149" y="1034923"/>
                </a:moveTo>
                <a:lnTo>
                  <a:pt x="285242" y="1068577"/>
                </a:lnTo>
                <a:lnTo>
                  <a:pt x="319024" y="1086358"/>
                </a:lnTo>
                <a:lnTo>
                  <a:pt x="336804" y="1052702"/>
                </a:lnTo>
                <a:lnTo>
                  <a:pt x="303149" y="1034923"/>
                </a:lnTo>
                <a:close/>
              </a:path>
              <a:path w="873125" h="1625600">
                <a:moveTo>
                  <a:pt x="338836" y="967486"/>
                </a:moveTo>
                <a:lnTo>
                  <a:pt x="320929" y="1001140"/>
                </a:lnTo>
                <a:lnTo>
                  <a:pt x="354584" y="1019048"/>
                </a:lnTo>
                <a:lnTo>
                  <a:pt x="372491" y="985393"/>
                </a:lnTo>
                <a:lnTo>
                  <a:pt x="338836" y="967486"/>
                </a:lnTo>
                <a:close/>
              </a:path>
              <a:path w="873125" h="1625600">
                <a:moveTo>
                  <a:pt x="374396" y="900176"/>
                </a:moveTo>
                <a:lnTo>
                  <a:pt x="356616" y="933831"/>
                </a:lnTo>
                <a:lnTo>
                  <a:pt x="390271" y="951738"/>
                </a:lnTo>
                <a:lnTo>
                  <a:pt x="408050" y="917956"/>
                </a:lnTo>
                <a:lnTo>
                  <a:pt x="374396" y="900176"/>
                </a:lnTo>
                <a:close/>
              </a:path>
              <a:path w="873125" h="1625600">
                <a:moveTo>
                  <a:pt x="410083" y="832865"/>
                </a:moveTo>
                <a:lnTo>
                  <a:pt x="392303" y="866520"/>
                </a:lnTo>
                <a:lnTo>
                  <a:pt x="425958" y="884301"/>
                </a:lnTo>
                <a:lnTo>
                  <a:pt x="443738" y="850645"/>
                </a:lnTo>
                <a:lnTo>
                  <a:pt x="410083" y="832865"/>
                </a:lnTo>
                <a:close/>
              </a:path>
              <a:path w="873125" h="1625600">
                <a:moveTo>
                  <a:pt x="445770" y="765556"/>
                </a:moveTo>
                <a:lnTo>
                  <a:pt x="427863" y="799211"/>
                </a:lnTo>
                <a:lnTo>
                  <a:pt x="461645" y="816990"/>
                </a:lnTo>
                <a:lnTo>
                  <a:pt x="479425" y="783336"/>
                </a:lnTo>
                <a:lnTo>
                  <a:pt x="445770" y="765556"/>
                </a:lnTo>
                <a:close/>
              </a:path>
              <a:path w="873125" h="1625600">
                <a:moveTo>
                  <a:pt x="481457" y="698119"/>
                </a:moveTo>
                <a:lnTo>
                  <a:pt x="463550" y="731774"/>
                </a:lnTo>
                <a:lnTo>
                  <a:pt x="497205" y="749681"/>
                </a:lnTo>
                <a:lnTo>
                  <a:pt x="515112" y="716026"/>
                </a:lnTo>
                <a:lnTo>
                  <a:pt x="481457" y="698119"/>
                </a:lnTo>
                <a:close/>
              </a:path>
              <a:path w="873125" h="1625600">
                <a:moveTo>
                  <a:pt x="517017" y="630808"/>
                </a:moveTo>
                <a:lnTo>
                  <a:pt x="499237" y="664463"/>
                </a:lnTo>
                <a:lnTo>
                  <a:pt x="532892" y="682370"/>
                </a:lnTo>
                <a:lnTo>
                  <a:pt x="550799" y="648588"/>
                </a:lnTo>
                <a:lnTo>
                  <a:pt x="517017" y="630808"/>
                </a:lnTo>
                <a:close/>
              </a:path>
              <a:path w="873125" h="1625600">
                <a:moveTo>
                  <a:pt x="552704" y="563499"/>
                </a:moveTo>
                <a:lnTo>
                  <a:pt x="534924" y="597153"/>
                </a:lnTo>
                <a:lnTo>
                  <a:pt x="568579" y="614933"/>
                </a:lnTo>
                <a:lnTo>
                  <a:pt x="586359" y="581278"/>
                </a:lnTo>
                <a:lnTo>
                  <a:pt x="552704" y="563499"/>
                </a:lnTo>
                <a:close/>
              </a:path>
              <a:path w="873125" h="1625600">
                <a:moveTo>
                  <a:pt x="588391" y="496188"/>
                </a:moveTo>
                <a:lnTo>
                  <a:pt x="570611" y="529844"/>
                </a:lnTo>
                <a:lnTo>
                  <a:pt x="604266" y="547624"/>
                </a:lnTo>
                <a:lnTo>
                  <a:pt x="622046" y="513969"/>
                </a:lnTo>
                <a:lnTo>
                  <a:pt x="588391" y="496188"/>
                </a:lnTo>
                <a:close/>
              </a:path>
              <a:path w="873125" h="1625600">
                <a:moveTo>
                  <a:pt x="624078" y="428751"/>
                </a:moveTo>
                <a:lnTo>
                  <a:pt x="606171" y="462406"/>
                </a:lnTo>
                <a:lnTo>
                  <a:pt x="639826" y="480313"/>
                </a:lnTo>
                <a:lnTo>
                  <a:pt x="657733" y="446659"/>
                </a:lnTo>
                <a:lnTo>
                  <a:pt x="624078" y="428751"/>
                </a:lnTo>
                <a:close/>
              </a:path>
              <a:path w="873125" h="1625600">
                <a:moveTo>
                  <a:pt x="659638" y="361441"/>
                </a:moveTo>
                <a:lnTo>
                  <a:pt x="641858" y="395097"/>
                </a:lnTo>
                <a:lnTo>
                  <a:pt x="675513" y="413003"/>
                </a:lnTo>
                <a:lnTo>
                  <a:pt x="693420" y="379222"/>
                </a:lnTo>
                <a:lnTo>
                  <a:pt x="659638" y="361441"/>
                </a:lnTo>
                <a:close/>
              </a:path>
              <a:path w="873125" h="1625600">
                <a:moveTo>
                  <a:pt x="695325" y="294131"/>
                </a:moveTo>
                <a:lnTo>
                  <a:pt x="677545" y="327787"/>
                </a:lnTo>
                <a:lnTo>
                  <a:pt x="711200" y="345566"/>
                </a:lnTo>
                <a:lnTo>
                  <a:pt x="728980" y="311912"/>
                </a:lnTo>
                <a:lnTo>
                  <a:pt x="695325" y="294131"/>
                </a:lnTo>
                <a:close/>
              </a:path>
              <a:path w="873125" h="1625600">
                <a:moveTo>
                  <a:pt x="731012" y="226695"/>
                </a:moveTo>
                <a:lnTo>
                  <a:pt x="713232" y="260476"/>
                </a:lnTo>
                <a:lnTo>
                  <a:pt x="746887" y="278256"/>
                </a:lnTo>
                <a:lnTo>
                  <a:pt x="764667" y="244601"/>
                </a:lnTo>
                <a:lnTo>
                  <a:pt x="731012" y="226695"/>
                </a:lnTo>
                <a:close/>
              </a:path>
              <a:path w="873125" h="1625600">
                <a:moveTo>
                  <a:pt x="766699" y="159385"/>
                </a:moveTo>
                <a:lnTo>
                  <a:pt x="748792" y="193039"/>
                </a:lnTo>
                <a:lnTo>
                  <a:pt x="782447" y="210947"/>
                </a:lnTo>
                <a:lnTo>
                  <a:pt x="800354" y="177291"/>
                </a:lnTo>
                <a:lnTo>
                  <a:pt x="766699" y="159385"/>
                </a:lnTo>
                <a:close/>
              </a:path>
              <a:path w="873125" h="1625600">
                <a:moveTo>
                  <a:pt x="802250" y="92090"/>
                </a:moveTo>
                <a:lnTo>
                  <a:pt x="784479" y="125729"/>
                </a:lnTo>
                <a:lnTo>
                  <a:pt x="818134" y="143510"/>
                </a:lnTo>
                <a:lnTo>
                  <a:pt x="835996" y="109938"/>
                </a:lnTo>
                <a:lnTo>
                  <a:pt x="802250" y="92090"/>
                </a:lnTo>
                <a:close/>
              </a:path>
              <a:path w="873125" h="1625600">
                <a:moveTo>
                  <a:pt x="870511" y="92075"/>
                </a:moveTo>
                <a:lnTo>
                  <a:pt x="802259" y="92075"/>
                </a:lnTo>
                <a:lnTo>
                  <a:pt x="836041" y="109854"/>
                </a:lnTo>
                <a:lnTo>
                  <a:pt x="869696" y="127762"/>
                </a:lnTo>
                <a:lnTo>
                  <a:pt x="870511" y="92075"/>
                </a:lnTo>
                <a:close/>
              </a:path>
              <a:path w="873125" h="1625600">
                <a:moveTo>
                  <a:pt x="802259" y="92075"/>
                </a:moveTo>
                <a:lnTo>
                  <a:pt x="835996" y="109938"/>
                </a:lnTo>
                <a:lnTo>
                  <a:pt x="802259" y="92075"/>
                </a:lnTo>
                <a:close/>
              </a:path>
              <a:path w="873125" h="1625600">
                <a:moveTo>
                  <a:pt x="872617" y="0"/>
                </a:moveTo>
                <a:lnTo>
                  <a:pt x="768604" y="74295"/>
                </a:lnTo>
                <a:lnTo>
                  <a:pt x="802250" y="92090"/>
                </a:lnTo>
                <a:lnTo>
                  <a:pt x="870511" y="92075"/>
                </a:lnTo>
                <a:lnTo>
                  <a:pt x="872617" y="0"/>
                </a:lnTo>
                <a:close/>
              </a:path>
            </a:pathLst>
          </a:custGeom>
          <a:solidFill>
            <a:srgbClr val="00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1" name="object 41"/>
          <p:cNvSpPr txBox="1"/>
          <p:nvPr/>
        </p:nvSpPr>
        <p:spPr>
          <a:xfrm>
            <a:off x="7348538" y="641350"/>
            <a:ext cx="1543050" cy="279400"/>
          </a:xfrm>
          <a:prstGeom prst="rect">
            <a:avLst/>
          </a:prstGeom>
        </p:spPr>
        <p:txBody>
          <a:bodyPr lIns="0" tIns="0" rIns="0" bIns="0">
            <a:spAutoFit/>
          </a:bodyPr>
          <a:lstStyle/>
          <a:p>
            <a:pPr marL="12700">
              <a:defRPr/>
            </a:pPr>
            <a:r>
              <a:rPr b="1" spc="-15" dirty="0">
                <a:solidFill>
                  <a:prstClr val="black"/>
                </a:solidFill>
                <a:latin typeface="Arial"/>
                <a:cs typeface="Arial"/>
              </a:rPr>
              <a:t>L</a:t>
            </a:r>
            <a:r>
              <a:rPr b="1" spc="-40" dirty="0">
                <a:solidFill>
                  <a:prstClr val="black"/>
                </a:solidFill>
                <a:latin typeface="Arial"/>
                <a:cs typeface="Arial"/>
              </a:rPr>
              <a:t> </a:t>
            </a:r>
            <a:r>
              <a:rPr b="1" spc="-15" dirty="0">
                <a:solidFill>
                  <a:prstClr val="black"/>
                </a:solidFill>
                <a:latin typeface="Arial"/>
                <a:cs typeface="Arial"/>
              </a:rPr>
              <a:t>= 10~3</a:t>
            </a:r>
            <a:r>
              <a:rPr b="1" spc="-25" dirty="0">
                <a:solidFill>
                  <a:prstClr val="black"/>
                </a:solidFill>
                <a:latin typeface="Arial"/>
                <a:cs typeface="Arial"/>
              </a:rPr>
              <a:t>0</a:t>
            </a:r>
            <a:r>
              <a:rPr b="1" spc="-15" dirty="0">
                <a:solidFill>
                  <a:prstClr val="black"/>
                </a:solidFill>
                <a:latin typeface="Arial"/>
                <a:cs typeface="Arial"/>
              </a:rPr>
              <a:t>km</a:t>
            </a:r>
            <a:endParaRPr dirty="0">
              <a:solidFill>
                <a:prstClr val="black"/>
              </a:solidFill>
              <a:latin typeface="Arial"/>
              <a:cs typeface="Arial"/>
            </a:endParaRPr>
          </a:p>
        </p:txBody>
      </p:sp>
      <p:sp>
        <p:nvSpPr>
          <p:cNvPr id="42" name="object 42"/>
          <p:cNvSpPr txBox="1"/>
          <p:nvPr/>
        </p:nvSpPr>
        <p:spPr>
          <a:xfrm>
            <a:off x="7407275" y="2754313"/>
            <a:ext cx="1400175" cy="307975"/>
          </a:xfrm>
          <a:prstGeom prst="rect">
            <a:avLst/>
          </a:prstGeom>
        </p:spPr>
        <p:txBody>
          <a:bodyPr lIns="0" tIns="0" rIns="0" bIns="0">
            <a:spAutoFit/>
          </a:bodyPr>
          <a:lstStyle/>
          <a:p>
            <a:pPr marL="12700">
              <a:defRPr/>
            </a:pPr>
            <a:r>
              <a:rPr b="1" spc="-15" dirty="0">
                <a:solidFill>
                  <a:prstClr val="black"/>
                </a:solidFill>
                <a:latin typeface="Arial"/>
                <a:cs typeface="Arial"/>
              </a:rPr>
              <a:t>L</a:t>
            </a:r>
            <a:r>
              <a:rPr lang="en-US" b="1" spc="-15" dirty="0">
                <a:solidFill>
                  <a:prstClr val="black"/>
                </a:solidFill>
                <a:latin typeface="Arial"/>
                <a:cs typeface="Arial"/>
              </a:rPr>
              <a:t>~</a:t>
            </a:r>
            <a:r>
              <a:rPr b="1" spc="-25" dirty="0">
                <a:solidFill>
                  <a:prstClr val="black"/>
                </a:solidFill>
                <a:latin typeface="Arial"/>
                <a:cs typeface="Arial"/>
              </a:rPr>
              <a:t>1</a:t>
            </a:r>
            <a:r>
              <a:rPr b="1" spc="-15" dirty="0">
                <a:solidFill>
                  <a:prstClr val="black"/>
                </a:solidFill>
                <a:latin typeface="Arial"/>
                <a:cs typeface="Arial"/>
              </a:rPr>
              <a:t>3000km</a:t>
            </a:r>
            <a:endParaRPr dirty="0">
              <a:solidFill>
                <a:prstClr val="black"/>
              </a:solidFill>
              <a:latin typeface="Arial"/>
              <a:cs typeface="Arial"/>
            </a:endParaRPr>
          </a:p>
        </p:txBody>
      </p:sp>
      <p:sp>
        <p:nvSpPr>
          <p:cNvPr id="43" name="object 43"/>
          <p:cNvSpPr txBox="1"/>
          <p:nvPr/>
        </p:nvSpPr>
        <p:spPr>
          <a:xfrm>
            <a:off x="6113463" y="2990850"/>
            <a:ext cx="749300" cy="246063"/>
          </a:xfrm>
          <a:prstGeom prst="rect">
            <a:avLst/>
          </a:prstGeom>
        </p:spPr>
        <p:txBody>
          <a:bodyPr lIns="0" tIns="0" rIns="0" bIns="0">
            <a:spAutoFit/>
          </a:bodyPr>
          <a:lstStyle/>
          <a:p>
            <a:pPr marL="12700">
              <a:defRPr/>
            </a:pPr>
            <a:r>
              <a:rPr sz="1600" b="1" dirty="0">
                <a:solidFill>
                  <a:prstClr val="black"/>
                </a:solidFill>
                <a:latin typeface="Arial"/>
                <a:cs typeface="Arial"/>
              </a:rPr>
              <a:t>p,</a:t>
            </a:r>
            <a:r>
              <a:rPr sz="1600" b="1" spc="5" dirty="0">
                <a:solidFill>
                  <a:prstClr val="black"/>
                </a:solidFill>
                <a:latin typeface="Arial"/>
                <a:cs typeface="Arial"/>
              </a:rPr>
              <a:t> </a:t>
            </a:r>
            <a:r>
              <a:rPr sz="1600" b="1" dirty="0">
                <a:solidFill>
                  <a:prstClr val="black"/>
                </a:solidFill>
                <a:latin typeface="Arial"/>
                <a:cs typeface="Arial"/>
              </a:rPr>
              <a:t>He</a:t>
            </a:r>
            <a:r>
              <a:rPr sz="1600" b="1" spc="-10" dirty="0">
                <a:solidFill>
                  <a:prstClr val="black"/>
                </a:solidFill>
                <a:latin typeface="Arial"/>
                <a:cs typeface="Arial"/>
              </a:rPr>
              <a:t> </a:t>
            </a:r>
            <a:r>
              <a:rPr sz="1600" b="1" dirty="0">
                <a:solidFill>
                  <a:prstClr val="black"/>
                </a:solidFill>
                <a:latin typeface="Arial"/>
                <a:cs typeface="Arial"/>
              </a:rPr>
              <a:t>...</a:t>
            </a:r>
            <a:endParaRPr sz="1600" dirty="0">
              <a:solidFill>
                <a:prstClr val="black"/>
              </a:solidFill>
              <a:latin typeface="Arial"/>
              <a:cs typeface="Arial"/>
            </a:endParaRPr>
          </a:p>
        </p:txBody>
      </p:sp>
      <p:sp>
        <p:nvSpPr>
          <p:cNvPr id="45" name="object 45"/>
          <p:cNvSpPr txBox="1"/>
          <p:nvPr/>
        </p:nvSpPr>
        <p:spPr>
          <a:xfrm>
            <a:off x="6424613" y="1887538"/>
            <a:ext cx="158750"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46" name="object 46"/>
          <p:cNvSpPr txBox="1"/>
          <p:nvPr/>
        </p:nvSpPr>
        <p:spPr>
          <a:xfrm>
            <a:off x="7289800" y="2417763"/>
            <a:ext cx="157163"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a:solidFill>
                <a:prstClr val="black"/>
              </a:solidFill>
              <a:latin typeface="Symbol"/>
              <a:cs typeface="Symbol"/>
            </a:endParaRPr>
          </a:p>
        </p:txBody>
      </p:sp>
      <p:sp>
        <p:nvSpPr>
          <p:cNvPr id="47" name="object 47"/>
          <p:cNvSpPr txBox="1"/>
          <p:nvPr/>
        </p:nvSpPr>
        <p:spPr>
          <a:xfrm>
            <a:off x="7002463" y="617538"/>
            <a:ext cx="157162" cy="307975"/>
          </a:xfrm>
          <a:prstGeom prst="rect">
            <a:avLst/>
          </a:prstGeom>
        </p:spPr>
        <p:txBody>
          <a:bodyPr lIns="0" tIns="0" rIns="0" bIns="0">
            <a:spAutoFit/>
          </a:bodyPr>
          <a:lstStyle/>
          <a:p>
            <a:pPr marL="12700">
              <a:defRPr/>
            </a:pPr>
            <a:r>
              <a:rPr b="1" spc="1125" dirty="0">
                <a:solidFill>
                  <a:prstClr val="black"/>
                </a:solidFill>
                <a:latin typeface="Symbol"/>
                <a:cs typeface="Symbol"/>
              </a:rPr>
              <a:t></a:t>
            </a:r>
            <a:endParaRPr dirty="0">
              <a:solidFill>
                <a:prstClr val="black"/>
              </a:solidFill>
              <a:latin typeface="Symbol"/>
              <a:cs typeface="Symbol"/>
            </a:endParaRPr>
          </a:p>
        </p:txBody>
      </p:sp>
      <p:sp>
        <p:nvSpPr>
          <p:cNvPr id="77838" name="Text Box 23"/>
          <p:cNvSpPr txBox="1">
            <a:spLocks noChangeArrowheads="1"/>
          </p:cNvSpPr>
          <p:nvPr/>
        </p:nvSpPr>
        <p:spPr bwMode="auto">
          <a:xfrm>
            <a:off x="63500" y="0"/>
            <a:ext cx="599122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a:t>
            </a:r>
            <a:endParaRPr lang="en-US" altLang="ja-JP" sz="2800" b="1" u="sng">
              <a:solidFill>
                <a:srgbClr val="0A0AD4"/>
              </a:solidFill>
              <a:latin typeface="Symbol" panose="05050102010706020507" pitchFamily="18" charset="2"/>
            </a:endParaRPr>
          </a:p>
        </p:txBody>
      </p:sp>
      <p:cxnSp>
        <p:nvCxnSpPr>
          <p:cNvPr id="3" name="直線矢印コネクタ 2"/>
          <p:cNvCxnSpPr/>
          <p:nvPr/>
        </p:nvCxnSpPr>
        <p:spPr>
          <a:xfrm flipV="1">
            <a:off x="5876925" y="2811463"/>
            <a:ext cx="433388" cy="4175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flipV="1">
            <a:off x="7208838" y="2944813"/>
            <a:ext cx="19050" cy="4556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77829" idx="1"/>
          </p:cNvCxnSpPr>
          <p:nvPr/>
        </p:nvCxnSpPr>
        <p:spPr>
          <a:xfrm>
            <a:off x="7080250" y="187325"/>
            <a:ext cx="123825" cy="3778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7842" name="グループ化 5"/>
          <p:cNvGrpSpPr>
            <a:grpSpLocks/>
          </p:cNvGrpSpPr>
          <p:nvPr/>
        </p:nvGrpSpPr>
        <p:grpSpPr bwMode="auto">
          <a:xfrm>
            <a:off x="1062038" y="3101975"/>
            <a:ext cx="2879725" cy="1541463"/>
            <a:chOff x="5724128" y="1341438"/>
            <a:chExt cx="2880320" cy="1541115"/>
          </a:xfrm>
        </p:grpSpPr>
        <p:sp>
          <p:nvSpPr>
            <p:cNvPr id="10" name="正方形/長方形 9"/>
            <p:cNvSpPr/>
            <p:nvPr/>
          </p:nvSpPr>
          <p:spPr>
            <a:xfrm>
              <a:off x="5940073" y="1915983"/>
              <a:ext cx="503341" cy="5713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9" name="正方形/長方形 58"/>
            <p:cNvSpPr/>
            <p:nvPr/>
          </p:nvSpPr>
          <p:spPr>
            <a:xfrm>
              <a:off x="6948343" y="1341438"/>
              <a:ext cx="503342" cy="114591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 name="直線コネクタ 3"/>
            <p:cNvCxnSpPr/>
            <p:nvPr/>
          </p:nvCxnSpPr>
          <p:spPr>
            <a:xfrm>
              <a:off x="5724128" y="2487354"/>
              <a:ext cx="2880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66" name="テキスト ボックス 4"/>
            <p:cNvSpPr txBox="1">
              <a:spLocks noChangeArrowheads="1"/>
            </p:cNvSpPr>
            <p:nvPr/>
          </p:nvSpPr>
          <p:spPr bwMode="auto">
            <a:xfrm>
              <a:off x="6012160"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67" name="テキスト ボックス 26"/>
            <p:cNvSpPr txBox="1">
              <a:spLocks noChangeArrowheads="1"/>
            </p:cNvSpPr>
            <p:nvPr/>
          </p:nvSpPr>
          <p:spPr bwMode="auto">
            <a:xfrm>
              <a:off x="7020272"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68" name="テキスト ボックス 27"/>
            <p:cNvSpPr txBox="1">
              <a:spLocks noChangeArrowheads="1"/>
            </p:cNvSpPr>
            <p:nvPr/>
          </p:nvSpPr>
          <p:spPr bwMode="auto">
            <a:xfrm>
              <a:off x="8028384" y="2420888"/>
              <a:ext cx="504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grpSp>
      <p:sp>
        <p:nvSpPr>
          <p:cNvPr id="58" name="正方形/長方形 57"/>
          <p:cNvSpPr/>
          <p:nvPr/>
        </p:nvSpPr>
        <p:spPr bwMode="auto">
          <a:xfrm>
            <a:off x="1277938" y="5843588"/>
            <a:ext cx="5032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60" name="正方形/長方形 59"/>
          <p:cNvSpPr/>
          <p:nvPr/>
        </p:nvSpPr>
        <p:spPr bwMode="auto">
          <a:xfrm>
            <a:off x="2286000" y="5767388"/>
            <a:ext cx="503238" cy="6477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29" name="直線コネクタ 28"/>
          <p:cNvCxnSpPr/>
          <p:nvPr/>
        </p:nvCxnSpPr>
        <p:spPr bwMode="auto">
          <a:xfrm>
            <a:off x="1062038" y="6408738"/>
            <a:ext cx="2879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846" name="テキスト ボックス 29"/>
          <p:cNvSpPr txBox="1">
            <a:spLocks noChangeArrowheads="1"/>
          </p:cNvSpPr>
          <p:nvPr/>
        </p:nvSpPr>
        <p:spPr bwMode="auto">
          <a:xfrm>
            <a:off x="1349375"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77847" name="テキスト ボックス 30"/>
          <p:cNvSpPr txBox="1">
            <a:spLocks noChangeArrowheads="1"/>
          </p:cNvSpPr>
          <p:nvPr/>
        </p:nvSpPr>
        <p:spPr bwMode="auto">
          <a:xfrm>
            <a:off x="2357438"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77848" name="テキスト ボックス 31"/>
          <p:cNvSpPr txBox="1">
            <a:spLocks noChangeArrowheads="1"/>
          </p:cNvSpPr>
          <p:nvPr/>
        </p:nvSpPr>
        <p:spPr bwMode="auto">
          <a:xfrm>
            <a:off x="3365500" y="6343650"/>
            <a:ext cx="504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135193" name="テキスト ボックス 1"/>
          <p:cNvSpPr txBox="1">
            <a:spLocks noChangeArrowheads="1"/>
          </p:cNvSpPr>
          <p:nvPr/>
        </p:nvSpPr>
        <p:spPr bwMode="auto">
          <a:xfrm>
            <a:off x="63500" y="520700"/>
            <a:ext cx="60245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latin typeface="+mn-lt"/>
              </a:rPr>
              <a:t>Downward-going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 Downward-going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agree with expectation. Upward-going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mn-lt"/>
              </a:rPr>
              <a:t>e</a:t>
            </a:r>
            <a:r>
              <a:rPr lang="en-US" altLang="ja-JP" sz="2000" b="1" dirty="0">
                <a:solidFill>
                  <a:srgbClr val="000000"/>
                </a:solidFill>
                <a:latin typeface="+mn-lt"/>
              </a:rPr>
              <a:t> agree with expectation.</a:t>
            </a:r>
            <a:br>
              <a:rPr lang="en-US" altLang="ja-JP" sz="2000" b="1" dirty="0">
                <a:solidFill>
                  <a:srgbClr val="000000"/>
                </a:solidFill>
                <a:latin typeface="+mn-lt"/>
              </a:rPr>
            </a:br>
            <a:r>
              <a:rPr lang="en-US" altLang="ja-JP" sz="2000" b="1" dirty="0">
                <a:solidFill>
                  <a:srgbClr val="000000"/>
                </a:solidFill>
                <a:latin typeface="+mn-lt"/>
              </a:rPr>
              <a:t>Only upward-going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latin typeface="+mn-lt"/>
              </a:rPr>
              <a:t> are significantly smaller than expectation. </a:t>
            </a:r>
          </a:p>
          <a:p>
            <a:pPr>
              <a:spcBef>
                <a:spcPct val="0"/>
              </a:spcBef>
              <a:buFont typeface="Wingdings" panose="05000000000000000000" pitchFamily="2" charset="2"/>
              <a:buChar char="l"/>
              <a:defRPr/>
            </a:pPr>
            <a:endParaRPr lang="en-US" altLang="ja-JP" sz="1000" b="1" dirty="0">
              <a:solidFill>
                <a:srgbClr val="000000"/>
              </a:solidFill>
              <a:latin typeface="+mn-lt"/>
            </a:endParaRPr>
          </a:p>
          <a:p>
            <a:pPr>
              <a:spcBef>
                <a:spcPct val="0"/>
              </a:spcBef>
              <a:buFont typeface="Wingdings" panose="05000000000000000000" pitchFamily="2" charset="2"/>
              <a:buChar char="l"/>
              <a:defRPr/>
            </a:pPr>
            <a:r>
              <a:rPr lang="en-US" altLang="ja-JP" sz="2000" b="1" dirty="0">
                <a:solidFill>
                  <a:srgbClr val="000000"/>
                </a:solidFill>
              </a:rPr>
              <a:t>Neutrino oscillation from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to </a:t>
            </a:r>
            <a:r>
              <a:rPr lang="en-US" altLang="ja-JP" sz="2000" b="1" dirty="0" err="1">
                <a:solidFill>
                  <a:srgbClr val="008000"/>
                </a:solidFill>
                <a:latin typeface="Symbol" panose="05050102010706020507" pitchFamily="18" charset="2"/>
              </a:rPr>
              <a:t>n</a:t>
            </a:r>
            <a:r>
              <a:rPr lang="en-US" altLang="ja-JP" sz="2000" b="1" baseline="-25000" dirty="0" err="1">
                <a:solidFill>
                  <a:srgbClr val="008000"/>
                </a:solidFill>
                <a:latin typeface="Symbol" panose="05050102010706020507" pitchFamily="18" charset="2"/>
              </a:rPr>
              <a:t>t</a:t>
            </a:r>
            <a:r>
              <a:rPr lang="en-US" altLang="ja-JP" sz="2000" b="1" dirty="0">
                <a:solidFill>
                  <a:srgbClr val="000000"/>
                </a:solidFill>
                <a:latin typeface="Symbol" panose="05050102010706020507" pitchFamily="18" charset="2"/>
              </a:rPr>
              <a:t> </a:t>
            </a:r>
            <a:r>
              <a:rPr lang="en-US" altLang="ja-JP" sz="2000" b="1" dirty="0">
                <a:solidFill>
                  <a:srgbClr val="000000"/>
                </a:solidFill>
              </a:rPr>
              <a:t>can explain the </a:t>
            </a:r>
            <a:r>
              <a:rPr lang="en-US" altLang="ja-JP" sz="2000" b="1" dirty="0">
                <a:solidFill>
                  <a:srgbClr val="0000FF"/>
                </a:solidFill>
                <a:latin typeface="Symbol" panose="05050102010706020507" pitchFamily="18" charset="2"/>
              </a:rPr>
              <a:t>n</a:t>
            </a:r>
            <a:r>
              <a:rPr lang="en-US" altLang="ja-JP" sz="2000" b="1" baseline="-25000" dirty="0">
                <a:solidFill>
                  <a:srgbClr val="0000FF"/>
                </a:solidFill>
                <a:latin typeface="Symbol" panose="05050102010706020507" pitchFamily="18" charset="2"/>
              </a:rPr>
              <a:t>m</a:t>
            </a:r>
            <a:r>
              <a:rPr lang="en-US" altLang="ja-JP" sz="2000" b="1" dirty="0">
                <a:solidFill>
                  <a:srgbClr val="000000"/>
                </a:solidFill>
              </a:rPr>
              <a:t> deficit.</a:t>
            </a:r>
            <a:endParaRPr lang="ja-JP" altLang="en-US" sz="2000" b="1" dirty="0">
              <a:solidFill>
                <a:srgbClr val="000000"/>
              </a:solidFill>
              <a:latin typeface="ＭＳ Ｐゴシック" panose="020B0600070205080204" pitchFamily="50" charset="-128"/>
            </a:endParaRPr>
          </a:p>
          <a:p>
            <a:pPr>
              <a:spcBef>
                <a:spcPct val="0"/>
              </a:spcBef>
              <a:buFont typeface="Wingdings" panose="05000000000000000000" pitchFamily="2" charset="2"/>
              <a:buChar char="l"/>
              <a:defRPr/>
            </a:pPr>
            <a:endParaRPr lang="ja-JP" altLang="en-US" sz="1800" b="1" dirty="0">
              <a:solidFill>
                <a:srgbClr val="000000"/>
              </a:solidFill>
              <a:latin typeface="ＭＳ Ｐゴシック" panose="020B0600070205080204" pitchFamily="50" charset="-128"/>
            </a:endParaRPr>
          </a:p>
        </p:txBody>
      </p:sp>
      <p:grpSp>
        <p:nvGrpSpPr>
          <p:cNvPr id="8" name="グループ化 7"/>
          <p:cNvGrpSpPr>
            <a:grpSpLocks/>
          </p:cNvGrpSpPr>
          <p:nvPr/>
        </p:nvGrpSpPr>
        <p:grpSpPr bwMode="auto">
          <a:xfrm>
            <a:off x="2286000" y="4965700"/>
            <a:ext cx="1511300" cy="1435100"/>
            <a:chOff x="6948264" y="3002913"/>
            <a:chExt cx="1511300" cy="1434199"/>
          </a:xfrm>
        </p:grpSpPr>
        <p:sp>
          <p:nvSpPr>
            <p:cNvPr id="61" name="正方形/長方形 60"/>
            <p:cNvSpPr/>
            <p:nvPr/>
          </p:nvSpPr>
          <p:spPr bwMode="auto">
            <a:xfrm>
              <a:off x="6948264" y="3315455"/>
              <a:ext cx="503238" cy="1121657"/>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62" name="正方形/長方形 61"/>
            <p:cNvSpPr/>
            <p:nvPr/>
          </p:nvSpPr>
          <p:spPr bwMode="auto">
            <a:xfrm>
              <a:off x="7956327" y="3865971"/>
              <a:ext cx="503237" cy="571141"/>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 name="左カーブ矢印 4"/>
            <p:cNvSpPr/>
            <p:nvPr/>
          </p:nvSpPr>
          <p:spPr>
            <a:xfrm rot="18429313">
              <a:off x="7657190" y="2559100"/>
              <a:ext cx="339512" cy="12271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grpSp>
      <p:sp>
        <p:nvSpPr>
          <p:cNvPr id="77851" name="テキスト ボックス 8"/>
          <p:cNvSpPr txBox="1">
            <a:spLocks noChangeArrowheads="1"/>
          </p:cNvSpPr>
          <p:nvPr/>
        </p:nvSpPr>
        <p:spPr bwMode="auto">
          <a:xfrm>
            <a:off x="746125" y="2925763"/>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2" name="テキスト ボックス 39"/>
          <p:cNvSpPr txBox="1">
            <a:spLocks noChangeArrowheads="1"/>
          </p:cNvSpPr>
          <p:nvPr/>
        </p:nvSpPr>
        <p:spPr bwMode="auto">
          <a:xfrm>
            <a:off x="746125" y="509428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3" name="テキスト ボックス 5"/>
          <p:cNvSpPr txBox="1">
            <a:spLocks noChangeArrowheads="1"/>
          </p:cNvSpPr>
          <p:nvPr/>
        </p:nvSpPr>
        <p:spPr bwMode="auto">
          <a:xfrm>
            <a:off x="7292975" y="1679575"/>
            <a:ext cx="1093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the Earth</a:t>
            </a:r>
            <a:endParaRPr lang="ja-JP" altLang="en-US" sz="1800" b="1">
              <a:solidFill>
                <a:srgbClr val="000000"/>
              </a:solidFill>
              <a:latin typeface="Calibri" panose="020F0502020204030204" pitchFamily="34" charset="0"/>
            </a:endParaRPr>
          </a:p>
        </p:txBody>
      </p:sp>
      <p:sp>
        <p:nvSpPr>
          <p:cNvPr id="77854" name="object 4"/>
          <p:cNvSpPr>
            <a:spLocks noChangeArrowheads="1"/>
          </p:cNvSpPr>
          <p:nvPr/>
        </p:nvSpPr>
        <p:spPr bwMode="auto">
          <a:xfrm>
            <a:off x="4589463" y="4089400"/>
            <a:ext cx="3717925" cy="27987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cxnSp>
        <p:nvCxnSpPr>
          <p:cNvPr id="6" name="直線コネクタ 5"/>
          <p:cNvCxnSpPr/>
          <p:nvPr/>
        </p:nvCxnSpPr>
        <p:spPr>
          <a:xfrm>
            <a:off x="5745163" y="4373563"/>
            <a:ext cx="53657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89838" y="5364163"/>
            <a:ext cx="538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7857" name="テキスト ボックス 8"/>
          <p:cNvSpPr txBox="1">
            <a:spLocks noChangeArrowheads="1"/>
          </p:cNvSpPr>
          <p:nvPr/>
        </p:nvSpPr>
        <p:spPr bwMode="auto">
          <a:xfrm>
            <a:off x="5292725" y="44037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Downward-going</a:t>
            </a:r>
            <a:endParaRPr lang="ja-JP" altLang="en-US" sz="1800" b="1">
              <a:solidFill>
                <a:srgbClr val="000000"/>
              </a:solidFill>
              <a:latin typeface="Calibri" panose="020F0502020204030204" pitchFamily="34" charset="0"/>
            </a:endParaRPr>
          </a:p>
        </p:txBody>
      </p:sp>
      <p:sp>
        <p:nvSpPr>
          <p:cNvPr id="77858" name="テキスト ボックス 39"/>
          <p:cNvSpPr txBox="1">
            <a:spLocks noChangeArrowheads="1"/>
          </p:cNvSpPr>
          <p:nvPr/>
        </p:nvSpPr>
        <p:spPr bwMode="auto">
          <a:xfrm>
            <a:off x="7515225" y="5392738"/>
            <a:ext cx="1062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latin typeface="Calibri" panose="020F0502020204030204" pitchFamily="34" charset="0"/>
              </a:rPr>
              <a:t>Upward-going</a:t>
            </a:r>
            <a:endParaRPr lang="ja-JP" altLang="en-US" sz="1800" b="1">
              <a:solidFill>
                <a:srgbClr val="000000"/>
              </a:solidFill>
              <a:latin typeface="Calibri" panose="020F0502020204030204" pitchFamily="34" charset="0"/>
            </a:endParaRPr>
          </a:p>
        </p:txBody>
      </p:sp>
      <p:sp>
        <p:nvSpPr>
          <p:cNvPr id="77859" name="テキスト ボックス 41"/>
          <p:cNvSpPr txBox="1">
            <a:spLocks noChangeArrowheads="1"/>
          </p:cNvSpPr>
          <p:nvPr/>
        </p:nvSpPr>
        <p:spPr bwMode="auto">
          <a:xfrm>
            <a:off x="4692650" y="3643313"/>
            <a:ext cx="3781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00"/>
                </a:solidFill>
                <a:cs typeface="Arial" panose="020B0604020202020204" pitchFamily="34" charset="0"/>
              </a:rPr>
              <a:t>P(</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-&gt;</a:t>
            </a:r>
            <a:r>
              <a:rPr lang="en-US" altLang="ja-JP" sz="1800" b="1">
                <a:solidFill>
                  <a:srgbClr val="000000"/>
                </a:solidFill>
                <a:latin typeface="Symbol" panose="05050102010706020507" pitchFamily="18" charset="2"/>
                <a:cs typeface="Arial" panose="020B0604020202020204" pitchFamily="34" charset="0"/>
              </a:rPr>
              <a:t>n</a:t>
            </a:r>
            <a:r>
              <a:rPr lang="en-US" altLang="ja-JP" sz="1800" b="1" baseline="-25000">
                <a:solidFill>
                  <a:srgbClr val="000000"/>
                </a:solidFill>
                <a:latin typeface="Symbol" panose="05050102010706020507" pitchFamily="18" charset="2"/>
                <a:cs typeface="Arial" panose="020B0604020202020204" pitchFamily="34" charset="0"/>
              </a:rPr>
              <a:t>m</a:t>
            </a:r>
            <a:r>
              <a:rPr lang="en-US" altLang="ja-JP" sz="1800" b="1">
                <a:solidFill>
                  <a:srgbClr val="000000"/>
                </a:solidFill>
                <a:cs typeface="Arial" panose="020B0604020202020204" pitchFamily="34" charset="0"/>
              </a:rPr>
              <a:t>) = 1-sin</a:t>
            </a:r>
            <a:r>
              <a:rPr lang="en-US" altLang="ja-JP" sz="1800" b="1" baseline="30000">
                <a:solidFill>
                  <a:srgbClr val="000000"/>
                </a:solidFill>
                <a:cs typeface="Arial" panose="020B0604020202020204" pitchFamily="34" charset="0"/>
              </a:rPr>
              <a:t>2</a:t>
            </a:r>
            <a:r>
              <a:rPr lang="en-US" altLang="ja-JP" sz="1800" b="1">
                <a:solidFill>
                  <a:srgbClr val="000000"/>
                </a:solidFill>
                <a:cs typeface="Arial" panose="020B0604020202020204" pitchFamily="34" charset="0"/>
              </a:rPr>
              <a:t>2</a:t>
            </a:r>
            <a:r>
              <a:rPr lang="en-US" altLang="ja-JP" sz="1800" b="1">
                <a:solidFill>
                  <a:srgbClr val="000000"/>
                </a:solidFill>
                <a:latin typeface="Symbol" panose="05050102010706020507" pitchFamily="18" charset="2"/>
                <a:cs typeface="Arial" panose="020B0604020202020204" pitchFamily="34" charset="0"/>
              </a:rPr>
              <a:t>q </a:t>
            </a:r>
            <a:r>
              <a:rPr lang="en-US" altLang="ja-JP" sz="1800" b="1">
                <a:cs typeface="Arial" panose="020B0604020202020204" pitchFamily="34" charset="0"/>
              </a:rPr>
              <a:t>sin</a:t>
            </a:r>
            <a:r>
              <a:rPr lang="en-US" altLang="ja-JP" sz="1800" b="1" baseline="30000">
                <a:cs typeface="Arial" panose="020B0604020202020204" pitchFamily="34" charset="0"/>
              </a:rPr>
              <a:t>2</a:t>
            </a:r>
            <a:r>
              <a:rPr lang="en-US" altLang="ja-JP" sz="1800" b="1">
                <a:cs typeface="Arial" panose="020B0604020202020204" pitchFamily="34" charset="0"/>
              </a:rPr>
              <a:t>(</a:t>
            </a:r>
            <a:r>
              <a:rPr lang="en-US" altLang="ja-JP" sz="1800" b="1">
                <a:latin typeface="Symbol" panose="05050102010706020507" pitchFamily="18" charset="2"/>
                <a:cs typeface="Arial" panose="020B0604020202020204" pitchFamily="34" charset="0"/>
              </a:rPr>
              <a:t>D</a:t>
            </a:r>
            <a:r>
              <a:rPr lang="en-US" altLang="ja-JP" sz="1800" b="1">
                <a:cs typeface="Arial" panose="020B0604020202020204" pitchFamily="34" charset="0"/>
              </a:rPr>
              <a:t>m</a:t>
            </a:r>
            <a:r>
              <a:rPr lang="en-US" altLang="ja-JP" sz="1800" b="1" baseline="30000">
                <a:cs typeface="Arial" panose="020B0604020202020204" pitchFamily="34" charset="0"/>
              </a:rPr>
              <a:t>2</a:t>
            </a:r>
            <a:r>
              <a:rPr lang="en-US" altLang="ja-JP" sz="1800" b="1">
                <a:cs typeface="Arial" panose="020B0604020202020204" pitchFamily="34" charset="0"/>
              </a:rPr>
              <a:t>L/4E)</a:t>
            </a:r>
            <a:endParaRPr lang="ja-JP" altLang="en-US" sz="1800" b="1">
              <a:cs typeface="Arial" panose="020B0604020202020204" pitchFamily="34" charset="0"/>
            </a:endParaRPr>
          </a:p>
        </p:txBody>
      </p:sp>
      <p:sp>
        <p:nvSpPr>
          <p:cNvPr id="48" name="スライド番号プレースホルダー 1">
            <a:extLst>
              <a:ext uri="{FF2B5EF4-FFF2-40B4-BE49-F238E27FC236}">
                <a16:creationId xmlns:a16="http://schemas.microsoft.com/office/drawing/2014/main" id="{37324413-7462-4CE7-8B06-48842BC0E671}"/>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315913"/>
            <a:ext cx="35623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3967163"/>
            <a:ext cx="38735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Text Box 23"/>
          <p:cNvSpPr txBox="1">
            <a:spLocks noChangeArrowheads="1"/>
          </p:cNvSpPr>
          <p:nvPr/>
        </p:nvSpPr>
        <p:spPr bwMode="auto">
          <a:xfrm>
            <a:off x="-738188" y="25400"/>
            <a:ext cx="7065963"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en-US" altLang="ja-JP" sz="2800" b="1" u="sng" dirty="0">
                <a:solidFill>
                  <a:srgbClr val="0A0AD4"/>
                </a:solidFill>
              </a:rPr>
              <a:t>e/</a:t>
            </a:r>
            <a:r>
              <a:rPr lang="en-US" altLang="ja-JP" sz="2800" b="1" u="sng" dirty="0">
                <a:solidFill>
                  <a:srgbClr val="0A0AD4"/>
                </a:solidFill>
                <a:latin typeface="Symbol" panose="05050102010706020507" pitchFamily="18" charset="2"/>
              </a:rPr>
              <a:t>m </a:t>
            </a:r>
            <a:r>
              <a:rPr lang="en-US" altLang="ja-JP" sz="2800" b="1" u="sng" dirty="0">
                <a:solidFill>
                  <a:srgbClr val="0A0AD4"/>
                </a:solidFill>
                <a:latin typeface="+mn-lt"/>
              </a:rPr>
              <a:t>identification in </a:t>
            </a:r>
            <a:r>
              <a:rPr lang="en-US" altLang="ja-JP" sz="2800" b="1" u="sng" dirty="0" err="1">
                <a:solidFill>
                  <a:srgbClr val="0A0AD4"/>
                </a:solidFill>
                <a:latin typeface="+mn-lt"/>
              </a:rPr>
              <a:t>Kamiokande</a:t>
            </a:r>
            <a:endParaRPr lang="en-US" altLang="ja-JP" sz="2800" b="1" u="sng" dirty="0">
              <a:solidFill>
                <a:srgbClr val="0A0AD4"/>
              </a:solidFill>
              <a:latin typeface="+mn-lt"/>
            </a:endParaRPr>
          </a:p>
        </p:txBody>
      </p:sp>
      <p:grpSp>
        <p:nvGrpSpPr>
          <p:cNvPr id="79877" name="グループ化 251905"/>
          <p:cNvGrpSpPr>
            <a:grpSpLocks/>
          </p:cNvGrpSpPr>
          <p:nvPr/>
        </p:nvGrpSpPr>
        <p:grpSpPr bwMode="auto">
          <a:xfrm>
            <a:off x="2506663" y="39338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0000FF"/>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6"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9878" name="Text Box 8"/>
          <p:cNvSpPr txBox="1">
            <a:spLocks noChangeArrowheads="1"/>
          </p:cNvSpPr>
          <p:nvPr/>
        </p:nvSpPr>
        <p:spPr bwMode="auto">
          <a:xfrm>
            <a:off x="96838" y="3114675"/>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000FF"/>
                </a:solidFill>
                <a:latin typeface="Symbol" panose="05050102010706020507" pitchFamily="18" charset="2"/>
                <a:sym typeface="Wingdings" panose="05000000000000000000" pitchFamily="2" charset="2"/>
              </a:rPr>
              <a:t>n</a:t>
            </a:r>
            <a:r>
              <a:rPr kumimoji="0" lang="en-US" altLang="ja-JP" sz="2800" b="1" baseline="-25000">
                <a:solidFill>
                  <a:srgbClr val="0000FF"/>
                </a:solidFill>
                <a:latin typeface="Symbol" panose="05050102010706020507" pitchFamily="18" charset="2"/>
                <a:sym typeface="Wingdings" panose="05000000000000000000" pitchFamily="2" charset="2"/>
              </a:rPr>
              <a:t>m</a:t>
            </a:r>
            <a:r>
              <a:rPr kumimoji="0" lang="en-US" altLang="ja-JP" sz="2800" b="1">
                <a:solidFill>
                  <a:srgbClr val="0000FF"/>
                </a:solidFill>
                <a:latin typeface="Symbol" panose="05050102010706020507" pitchFamily="18" charset="2"/>
                <a:sym typeface="Wingdings" panose="05000000000000000000" pitchFamily="2" charset="2"/>
              </a:rPr>
              <a:t> </a:t>
            </a:r>
            <a:r>
              <a:rPr kumimoji="0" lang="ja-JP" altLang="en-US" sz="2800" b="1">
                <a:solidFill>
                  <a:srgbClr val="0000FF"/>
                </a:solidFill>
                <a:latin typeface="Symbol" panose="05050102010706020507" pitchFamily="18" charset="2"/>
                <a:sym typeface="Wingdings" panose="05000000000000000000" pitchFamily="2" charset="2"/>
              </a:rPr>
              <a:t>   </a:t>
            </a:r>
            <a:r>
              <a:rPr kumimoji="0" lang="en-US" altLang="ja-JP" sz="2800" b="1">
                <a:solidFill>
                  <a:srgbClr val="0000FF"/>
                </a:solidFill>
                <a:latin typeface="Symbol" panose="05050102010706020507" pitchFamily="18" charset="2"/>
                <a:sym typeface="Wingdings" panose="05000000000000000000" pitchFamily="2" charset="2"/>
              </a:rPr>
              <a:t>  m</a:t>
            </a:r>
            <a:endParaRPr kumimoji="0" lang="en-US" altLang="ja-JP" sz="2800" b="1">
              <a:solidFill>
                <a:srgbClr val="0000FF"/>
              </a:solidFill>
              <a:latin typeface="Symbol" panose="05050102010706020507" pitchFamily="18" charset="2"/>
            </a:endParaRPr>
          </a:p>
        </p:txBody>
      </p:sp>
      <p:sp>
        <p:nvSpPr>
          <p:cNvPr id="79879" name="Text Box 8"/>
          <p:cNvSpPr txBox="1">
            <a:spLocks noChangeArrowheads="1"/>
          </p:cNvSpPr>
          <p:nvPr/>
        </p:nvSpPr>
        <p:spPr bwMode="auto">
          <a:xfrm>
            <a:off x="122238" y="45878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sym typeface="Wingdings" panose="05000000000000000000" pitchFamily="2" charset="2"/>
              </a:rPr>
              <a:t>e</a:t>
            </a: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sym typeface="Wingdings" panose="05000000000000000000" pitchFamily="2" charset="2"/>
              </a:rPr>
              <a:t>e</a:t>
            </a:r>
            <a:endParaRPr kumimoji="0" lang="en-US" altLang="ja-JP" sz="2800" b="1">
              <a:solidFill>
                <a:srgbClr val="FF0000"/>
              </a:solidFill>
            </a:endParaRPr>
          </a:p>
        </p:txBody>
      </p:sp>
      <p:sp>
        <p:nvSpPr>
          <p:cNvPr id="79880" name="Text Box 8"/>
          <p:cNvSpPr txBox="1">
            <a:spLocks noChangeArrowheads="1"/>
          </p:cNvSpPr>
          <p:nvPr/>
        </p:nvSpPr>
        <p:spPr bwMode="auto">
          <a:xfrm>
            <a:off x="274638" y="925513"/>
            <a:ext cx="4441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1800" b="1">
                <a:sym typeface="Wingdings" panose="05000000000000000000" pitchFamily="2" charset="2"/>
              </a:rPr>
              <a:t>Cherenkov light from electromagnetic shower. Electrons and positrons are heavily scattered.</a:t>
            </a:r>
            <a:br>
              <a:rPr kumimoji="0" lang="en-US" altLang="ja-JP" sz="1800" b="1">
                <a:sym typeface="Wingdings" panose="05000000000000000000" pitchFamily="2" charset="2"/>
              </a:rPr>
            </a:br>
            <a:r>
              <a:rPr kumimoji="0" lang="en-US" altLang="ja-JP" sz="1800" b="1">
                <a:sym typeface="Wingdings" panose="05000000000000000000" pitchFamily="2" charset="2"/>
              </a:rPr>
              <a:t>Cherenkov ring edge is fuzzy.</a:t>
            </a:r>
            <a:endParaRPr kumimoji="0" lang="en-US" altLang="ja-JP" sz="1800" b="1"/>
          </a:p>
          <a:p>
            <a:pPr eaLnBrk="1" hangingPunct="1">
              <a:spcBef>
                <a:spcPct val="50000"/>
              </a:spcBef>
              <a:buFontTx/>
              <a:buNone/>
            </a:pPr>
            <a:endParaRPr kumimoji="0" lang="en-US" altLang="ja-JP" sz="1800" b="1">
              <a:solidFill>
                <a:srgbClr val="000000"/>
              </a:solidFill>
            </a:endParaRPr>
          </a:p>
        </p:txBody>
      </p:sp>
      <p:sp>
        <p:nvSpPr>
          <p:cNvPr id="79881" name="Text Box 8"/>
          <p:cNvSpPr txBox="1">
            <a:spLocks noChangeArrowheads="1"/>
          </p:cNvSpPr>
          <p:nvPr/>
        </p:nvSpPr>
        <p:spPr bwMode="auto">
          <a:xfrm>
            <a:off x="5930900" y="5854700"/>
            <a:ext cx="652463" cy="769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0000FF"/>
                </a:solidFill>
                <a:latin typeface="Symbol" panose="05050102010706020507" pitchFamily="18" charset="2"/>
                <a:sym typeface="Wingdings" panose="05000000000000000000" pitchFamily="2" charset="2"/>
              </a:rPr>
              <a:t>m</a:t>
            </a:r>
            <a:endParaRPr kumimoji="0" lang="en-US" altLang="ja-JP" sz="4400" b="1">
              <a:solidFill>
                <a:srgbClr val="0000FF"/>
              </a:solidFill>
              <a:latin typeface="Symbol" panose="05050102010706020507" pitchFamily="18" charset="2"/>
            </a:endParaRPr>
          </a:p>
        </p:txBody>
      </p:sp>
      <p:sp>
        <p:nvSpPr>
          <p:cNvPr id="79882" name="Text Box 8"/>
          <p:cNvSpPr txBox="1">
            <a:spLocks noChangeArrowheads="1"/>
          </p:cNvSpPr>
          <p:nvPr/>
        </p:nvSpPr>
        <p:spPr bwMode="auto">
          <a:xfrm>
            <a:off x="5930900" y="2236788"/>
            <a:ext cx="652463" cy="768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sym typeface="Wingdings" panose="05000000000000000000" pitchFamily="2" charset="2"/>
              </a:rPr>
              <a:t>e</a:t>
            </a:r>
            <a:endParaRPr kumimoji="0" lang="en-US" altLang="ja-JP" sz="4400" b="1">
              <a:solidFill>
                <a:srgbClr val="FF0000"/>
              </a:solidFill>
            </a:endParaRPr>
          </a:p>
        </p:txBody>
      </p:sp>
      <p:sp>
        <p:nvSpPr>
          <p:cNvPr id="79883" name="Text Box 8"/>
          <p:cNvSpPr txBox="1">
            <a:spLocks noChangeArrowheads="1"/>
          </p:cNvSpPr>
          <p:nvPr/>
        </p:nvSpPr>
        <p:spPr bwMode="auto">
          <a:xfrm>
            <a:off x="2614613" y="44624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000FF"/>
                </a:solidFill>
                <a:latin typeface="Symbol" panose="05050102010706020507" pitchFamily="18" charset="2"/>
                <a:sym typeface="Wingdings" panose="05000000000000000000" pitchFamily="2" charset="2"/>
              </a:rPr>
              <a:t>n</a:t>
            </a:r>
            <a:r>
              <a:rPr kumimoji="0" lang="en-US" altLang="ja-JP" sz="2400" b="1" baseline="-25000">
                <a:solidFill>
                  <a:srgbClr val="0000FF"/>
                </a:solidFill>
                <a:latin typeface="Symbol" panose="05050102010706020507" pitchFamily="18" charset="2"/>
                <a:sym typeface="Wingdings" panose="05000000000000000000" pitchFamily="2" charset="2"/>
              </a:rPr>
              <a:t>m</a:t>
            </a:r>
            <a:endParaRPr kumimoji="0" lang="en-US" altLang="ja-JP" sz="2400" b="1">
              <a:solidFill>
                <a:srgbClr val="0000FF"/>
              </a:solidFill>
              <a:latin typeface="Symbol" panose="05050102010706020507" pitchFamily="18" charset="2"/>
            </a:endParaRPr>
          </a:p>
        </p:txBody>
      </p:sp>
      <p:grpSp>
        <p:nvGrpSpPr>
          <p:cNvPr id="79884" name="グループ化 1"/>
          <p:cNvGrpSpPr>
            <a:grpSpLocks/>
          </p:cNvGrpSpPr>
          <p:nvPr/>
        </p:nvGrpSpPr>
        <p:grpSpPr bwMode="auto">
          <a:xfrm>
            <a:off x="2501900" y="1639888"/>
            <a:ext cx="2185988" cy="1982787"/>
            <a:chOff x="2486025" y="4332288"/>
            <a:chExt cx="2185988" cy="1982787"/>
          </a:xfrm>
        </p:grpSpPr>
        <p:cxnSp>
          <p:nvCxnSpPr>
            <p:cNvPr id="28" name="直線矢印コネクタ 27"/>
            <p:cNvCxnSpPr/>
            <p:nvPr/>
          </p:nvCxnSpPr>
          <p:spPr bwMode="auto">
            <a:xfrm flipV="1">
              <a:off x="2486025" y="5370513"/>
              <a:ext cx="809625"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bwMode="auto">
            <a:xfrm>
              <a:off x="3276600" y="5380038"/>
              <a:ext cx="260350" cy="1905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679825" y="4332288"/>
              <a:ext cx="663575" cy="10477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3486150" y="4535488"/>
              <a:ext cx="857250" cy="8159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3536950" y="49530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3381375" y="5122863"/>
              <a:ext cx="820738" cy="1651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bwMode="auto">
            <a:xfrm>
              <a:off x="3506788" y="5295900"/>
              <a:ext cx="1047750" cy="10191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bwMode="auto">
            <a:xfrm>
              <a:off x="3489325" y="5408613"/>
              <a:ext cx="857250" cy="817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bwMode="auto">
            <a:xfrm>
              <a:off x="3679825" y="5399088"/>
              <a:ext cx="647700" cy="60325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3486150" y="5370513"/>
              <a:ext cx="790575" cy="40957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bwMode="auto">
            <a:xfrm flipV="1">
              <a:off x="3463925" y="5213350"/>
              <a:ext cx="290513" cy="1651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bwMode="auto">
            <a:xfrm>
              <a:off x="3479800" y="5411788"/>
              <a:ext cx="254000" cy="157162"/>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bwMode="auto">
            <a:xfrm flipV="1">
              <a:off x="3359150" y="5165725"/>
              <a:ext cx="295275" cy="166688"/>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bwMode="auto">
            <a:xfrm>
              <a:off x="3533775" y="5402263"/>
              <a:ext cx="409575" cy="114300"/>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bwMode="auto">
            <a:xfrm>
              <a:off x="3343275" y="5411788"/>
              <a:ext cx="363538" cy="2889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bwMode="auto">
            <a:xfrm flipV="1">
              <a:off x="3689350" y="5105400"/>
              <a:ext cx="982663" cy="3429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bwMode="auto">
            <a:xfrm>
              <a:off x="3486150" y="5448300"/>
              <a:ext cx="1114425" cy="6096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bwMode="auto">
            <a:xfrm>
              <a:off x="3463925" y="5351463"/>
              <a:ext cx="812800" cy="30956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bwMode="auto">
            <a:xfrm>
              <a:off x="3406775" y="5459413"/>
              <a:ext cx="892175" cy="35718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bwMode="auto">
            <a:xfrm>
              <a:off x="3359150" y="5351463"/>
              <a:ext cx="1160463" cy="13811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79909"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sym typeface="Wingdings" panose="05000000000000000000" pitchFamily="2" charset="2"/>
                </a:rPr>
                <a:t>e</a:t>
              </a:r>
              <a:endParaRPr kumimoji="0" lang="en-US" altLang="ja-JP" sz="2400" b="1">
                <a:solidFill>
                  <a:srgbClr val="FF0000"/>
                </a:solidFill>
              </a:endParaRPr>
            </a:p>
          </p:txBody>
        </p:sp>
      </p:grpSp>
      <p:cxnSp>
        <p:nvCxnSpPr>
          <p:cNvPr id="3" name="直線矢印コネクタ 2"/>
          <p:cNvCxnSpPr/>
          <p:nvPr/>
        </p:nvCxnSpPr>
        <p:spPr>
          <a:xfrm>
            <a:off x="647700" y="3463925"/>
            <a:ext cx="27463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792163"/>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 Box 8"/>
          <p:cNvSpPr txBox="1">
            <a:spLocks noChangeArrowheads="1"/>
          </p:cNvSpPr>
          <p:nvPr/>
        </p:nvSpPr>
        <p:spPr bwMode="auto">
          <a:xfrm>
            <a:off x="249238" y="3629025"/>
            <a:ext cx="4284662"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101392" name="Text Box 8"/>
          <p:cNvSpPr txBox="1">
            <a:spLocks noChangeArrowheads="1"/>
          </p:cNvSpPr>
          <p:nvPr/>
        </p:nvSpPr>
        <p:spPr bwMode="auto">
          <a:xfrm>
            <a:off x="274638" y="6045200"/>
            <a:ext cx="4244975" cy="708025"/>
          </a:xfrm>
          <a:prstGeom prst="rect">
            <a:avLst/>
          </a:prstGeom>
          <a:solidFill>
            <a:srgbClr val="BAE18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2000" b="1" dirty="0">
                <a:latin typeface="+mn-lt"/>
                <a:sym typeface="Wingdings" panose="05000000000000000000" pitchFamily="2" charset="2"/>
              </a:rPr>
              <a:t>e/</a:t>
            </a:r>
            <a:r>
              <a:rPr kumimoji="0" lang="en-US" altLang="ja-JP" sz="2000" b="1" dirty="0">
                <a:latin typeface="Symbol" panose="05050102010706020507" pitchFamily="18" charset="2"/>
                <a:sym typeface="Wingdings" panose="05000000000000000000" pitchFamily="2" charset="2"/>
              </a:rPr>
              <a:t>m</a:t>
            </a:r>
            <a:r>
              <a:rPr kumimoji="0" lang="en-US" altLang="ja-JP" sz="2000" b="1" dirty="0">
                <a:sym typeface="Wingdings" panose="05000000000000000000" pitchFamily="2" charset="2"/>
              </a:rPr>
              <a:t> misidentification probability is less than </a:t>
            </a:r>
            <a:r>
              <a:rPr kumimoji="0" lang="en-US" altLang="ja-JP" sz="2000" b="1" dirty="0">
                <a:solidFill>
                  <a:srgbClr val="FF0000"/>
                </a:solidFill>
                <a:sym typeface="Wingdings" panose="05000000000000000000" pitchFamily="2" charset="2"/>
              </a:rPr>
              <a:t>1 %</a:t>
            </a:r>
            <a:r>
              <a:rPr kumimoji="0" lang="en-US" altLang="ja-JP" sz="2000" b="1" dirty="0">
                <a:sym typeface="Wingdings" panose="05000000000000000000" pitchFamily="2" charset="2"/>
              </a:rPr>
              <a:t>.</a:t>
            </a:r>
            <a:endParaRPr kumimoji="0" lang="en-US" altLang="ja-JP" sz="2000" b="1" dirty="0"/>
          </a:p>
        </p:txBody>
      </p:sp>
      <p:sp>
        <p:nvSpPr>
          <p:cNvPr id="48" name="スライド番号プレースホルダー 1">
            <a:extLst>
              <a:ext uri="{FF2B5EF4-FFF2-40B4-BE49-F238E27FC236}">
                <a16:creationId xmlns:a16="http://schemas.microsoft.com/office/drawing/2014/main" id="{1A3DA8FA-33D3-4375-A573-9E58787F974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988"/>
            <a:ext cx="9144000" cy="1154112"/>
          </a:xfrm>
        </p:spPr>
        <p:txBody>
          <a:bodyPr lIns="0" tIns="0" rIns="0" bIns="0" rtlCol="0">
            <a:spAutoFit/>
          </a:bodyPr>
          <a:lstStyle/>
          <a:p>
            <a:pPr marL="12700">
              <a:defRPr/>
            </a:pPr>
            <a:r>
              <a:rPr lang="en-US" sz="2700" b="1" u="sng" spc="-5" dirty="0">
                <a:solidFill>
                  <a:srgbClr val="0A0AD4"/>
                </a:solidFill>
              </a:rPr>
              <a:t>“Experimental study of the atmospheric neutrino flux”</a:t>
            </a:r>
            <a:br>
              <a:rPr lang="en-US" sz="2700" b="1" u="sng" spc="-5" dirty="0">
                <a:solidFill>
                  <a:srgbClr val="0A0AD4"/>
                </a:solidFill>
              </a:rPr>
            </a:br>
            <a:r>
              <a:rPr lang="en-US" sz="1800" spc="-5" dirty="0">
                <a:solidFill>
                  <a:srgbClr val="FF0000"/>
                </a:solidFill>
              </a:rPr>
              <a:t>The first </a:t>
            </a:r>
            <a:r>
              <a:rPr lang="en-US" sz="1800" spc="-5" dirty="0" err="1">
                <a:solidFill>
                  <a:srgbClr val="FF0000"/>
                </a:solidFill>
              </a:rPr>
              <a:t>Kamiokande</a:t>
            </a:r>
            <a:r>
              <a:rPr lang="en-US"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B205, 416(1988)</a:t>
            </a:r>
            <a:br>
              <a:rPr lang="en-US" sz="1800" b="1" spc="-5" dirty="0">
                <a:solidFill>
                  <a:schemeClr val="tx1"/>
                </a:solidFill>
                <a:latin typeface="Arial Narrow" panose="020B0606020202030204" pitchFamily="34" charset="0"/>
              </a:rPr>
            </a:br>
            <a:endParaRPr sz="2800" b="1" dirty="0">
              <a:solidFill>
                <a:srgbClr val="0A0AD4"/>
              </a:solidFill>
              <a:latin typeface="Arial Narrow" panose="020B0606020202030204" pitchFamily="34" charset="0"/>
            </a:endParaRPr>
          </a:p>
        </p:txBody>
      </p:sp>
      <p:graphicFrame>
        <p:nvGraphicFramePr>
          <p:cNvPr id="5" name="表 4"/>
          <p:cNvGraphicFramePr>
            <a:graphicFrameLocks noGrp="1"/>
          </p:cNvGraphicFramePr>
          <p:nvPr/>
        </p:nvGraphicFramePr>
        <p:xfrm>
          <a:off x="85725" y="1212850"/>
          <a:ext cx="4265613" cy="1951040"/>
        </p:xfrm>
        <a:graphic>
          <a:graphicData uri="http://schemas.openxmlformats.org/drawingml/2006/table">
            <a:tbl>
              <a:tblPr firstRow="1" bandRow="1">
                <a:tableStyleId>{21E4AEA4-8DFA-4A89-87EB-49C32662AFE0}</a:tableStyleId>
              </a:tblPr>
              <a:tblGrid>
                <a:gridCol w="2132908">
                  <a:extLst>
                    <a:ext uri="{9D8B030D-6E8A-4147-A177-3AD203B41FA5}">
                      <a16:colId xmlns:a16="http://schemas.microsoft.com/office/drawing/2014/main" val="1600305762"/>
                    </a:ext>
                  </a:extLst>
                </a:gridCol>
                <a:gridCol w="858781">
                  <a:extLst>
                    <a:ext uri="{9D8B030D-6E8A-4147-A177-3AD203B41FA5}">
                      <a16:colId xmlns:a16="http://schemas.microsoft.com/office/drawing/2014/main" val="3705179802"/>
                    </a:ext>
                  </a:extLst>
                </a:gridCol>
                <a:gridCol w="1273924">
                  <a:extLst>
                    <a:ext uri="{9D8B030D-6E8A-4147-A177-3AD203B41FA5}">
                      <a16:colId xmlns:a16="http://schemas.microsoft.com/office/drawing/2014/main" val="1546882078"/>
                    </a:ext>
                  </a:extLst>
                </a:gridCol>
              </a:tblGrid>
              <a:tr h="365820">
                <a:tc>
                  <a:txBody>
                    <a:bodyPr/>
                    <a:lstStyle/>
                    <a:p>
                      <a:endParaRPr kumimoji="1" lang="ja-JP" altLang="en-US" sz="1800" dirty="0"/>
                    </a:p>
                  </a:txBody>
                  <a:tcPr marL="91444" marR="91444" marT="45727" marB="45727"/>
                </a:tc>
                <a:tc>
                  <a:txBody>
                    <a:bodyPr/>
                    <a:lstStyle/>
                    <a:p>
                      <a:pPr algn="ctr"/>
                      <a:r>
                        <a:rPr kumimoji="1" lang="en-US" altLang="ja-JP" sz="1800" dirty="0"/>
                        <a:t>data</a:t>
                      </a:r>
                      <a:endParaRPr kumimoji="1" lang="ja-JP" altLang="en-US" sz="1800" dirty="0"/>
                    </a:p>
                  </a:txBody>
                  <a:tcPr marL="91444" marR="91444" marT="45727" marB="45727"/>
                </a:tc>
                <a:tc>
                  <a:txBody>
                    <a:bodyPr/>
                    <a:lstStyle/>
                    <a:p>
                      <a:pPr algn="ctr"/>
                      <a:r>
                        <a:rPr kumimoji="1" lang="en-US" altLang="ja-JP" sz="1800" dirty="0"/>
                        <a:t>M</a:t>
                      </a:r>
                      <a:r>
                        <a:rPr kumimoji="1" lang="en-US" altLang="ja-JP" sz="1800" baseline="0" dirty="0"/>
                        <a:t>C</a:t>
                      </a:r>
                      <a:endParaRPr kumimoji="1" lang="ja-JP" altLang="en-US" sz="1800" dirty="0"/>
                    </a:p>
                  </a:txBody>
                  <a:tcPr marL="91444" marR="91444" marT="45727" marB="45727"/>
                </a:tc>
                <a:extLst>
                  <a:ext uri="{0D108BD9-81ED-4DB2-BD59-A6C34878D82A}">
                    <a16:rowId xmlns:a16="http://schemas.microsoft.com/office/drawing/2014/main" val="3285992498"/>
                  </a:ext>
                </a:extLst>
              </a:tr>
              <a:tr h="396305">
                <a:tc>
                  <a:txBody>
                    <a:bodyPr/>
                    <a:lstStyle/>
                    <a:p>
                      <a:r>
                        <a:rPr kumimoji="1" lang="en-US" altLang="ja-JP" sz="1800" b="1" dirty="0"/>
                        <a:t>Single ring e-like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93</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88.5</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325743005"/>
                  </a:ext>
                </a:extLst>
              </a:tr>
              <a:tr h="396305">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144.0</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97104502"/>
                  </a:ext>
                </a:extLst>
              </a:tr>
              <a:tr h="396305">
                <a:tc>
                  <a:txBody>
                    <a:bodyPr/>
                    <a:lstStyle/>
                    <a:p>
                      <a:r>
                        <a:rPr kumimoji="1" lang="en-US" altLang="ja-JP" sz="1800" b="1" dirty="0"/>
                        <a:t>Multi ring</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87</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86.2</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2318282789"/>
                  </a:ext>
                </a:extLst>
              </a:tr>
              <a:tr h="396305">
                <a:tc>
                  <a:txBody>
                    <a:bodyPr/>
                    <a:lstStyle/>
                    <a:p>
                      <a:r>
                        <a:rPr kumimoji="1" lang="en-US" altLang="ja-JP" sz="1800" b="1" dirty="0"/>
                        <a:t>total</a:t>
                      </a:r>
                      <a:endParaRPr kumimoji="1" lang="ja-JP" altLang="en-US" sz="1800" b="1" dirty="0"/>
                    </a:p>
                  </a:txBody>
                  <a:tcPr marL="91444" marR="91444" marT="45727" marB="45727"/>
                </a:tc>
                <a:tc>
                  <a:txBody>
                    <a:bodyPr/>
                    <a:lstStyle/>
                    <a:p>
                      <a:r>
                        <a:rPr kumimoji="1" lang="en-US" altLang="ja-JP" sz="2000" b="1" dirty="0">
                          <a:latin typeface="Consolas" panose="020B0609020204030204" pitchFamily="49" charset="0"/>
                        </a:rPr>
                        <a:t> 265</a:t>
                      </a:r>
                      <a:endParaRPr kumimoji="1" lang="ja-JP" altLang="en-US" sz="2000" b="1" dirty="0">
                        <a:latin typeface="Consolas" panose="020B0609020204030204" pitchFamily="49" charset="0"/>
                      </a:endParaRPr>
                    </a:p>
                  </a:txBody>
                  <a:tcPr marL="91444" marR="91444" marT="45727" marB="45727"/>
                </a:tc>
                <a:tc>
                  <a:txBody>
                    <a:bodyPr/>
                    <a:lstStyle/>
                    <a:p>
                      <a:r>
                        <a:rPr kumimoji="1" lang="en-US" altLang="ja-JP" sz="2000" b="1" dirty="0">
                          <a:latin typeface="Consolas" panose="020B0609020204030204" pitchFamily="49" charset="0"/>
                        </a:rPr>
                        <a:t> 318.7</a:t>
                      </a:r>
                      <a:endParaRPr kumimoji="1" lang="ja-JP" altLang="en-US" sz="2000" b="1" dirty="0">
                        <a:latin typeface="Consolas" panose="020B0609020204030204" pitchFamily="49" charset="0"/>
                      </a:endParaRPr>
                    </a:p>
                  </a:txBody>
                  <a:tcPr marL="91444" marR="91444" marT="45727" marB="45727"/>
                </a:tc>
                <a:extLst>
                  <a:ext uri="{0D108BD9-81ED-4DB2-BD59-A6C34878D82A}">
                    <a16:rowId xmlns:a16="http://schemas.microsoft.com/office/drawing/2014/main" val="184043798"/>
                  </a:ext>
                </a:extLst>
              </a:tr>
            </a:tbl>
          </a:graphicData>
        </a:graphic>
      </p:graphicFrame>
      <p:sp>
        <p:nvSpPr>
          <p:cNvPr id="80925" name="テキスト ボックス 5"/>
          <p:cNvSpPr txBox="1">
            <a:spLocks noChangeArrowheads="1"/>
          </p:cNvSpPr>
          <p:nvPr/>
        </p:nvSpPr>
        <p:spPr bwMode="auto">
          <a:xfrm>
            <a:off x="228600" y="819150"/>
            <a:ext cx="2003425"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2.87 kt</a:t>
            </a:r>
            <a:r>
              <a:rPr lang="ja-JP" altLang="en-US" sz="2000" b="1">
                <a:cs typeface="Arial" panose="020B0604020202020204" pitchFamily="34" charset="0"/>
              </a:rPr>
              <a:t>・</a:t>
            </a:r>
            <a:r>
              <a:rPr lang="en-US" altLang="ja-JP" sz="2000" b="1">
                <a:cs typeface="Arial" panose="020B0604020202020204" pitchFamily="34" charset="0"/>
              </a:rPr>
              <a:t>yr data</a:t>
            </a:r>
            <a:endParaRPr lang="ja-JP" altLang="en-US" sz="2000" b="1">
              <a:cs typeface="Arial" panose="020B0604020202020204" pitchFamily="34" charset="0"/>
            </a:endParaRPr>
          </a:p>
        </p:txBody>
      </p:sp>
      <p:grpSp>
        <p:nvGrpSpPr>
          <p:cNvPr id="80926" name="グループ化 10"/>
          <p:cNvGrpSpPr>
            <a:grpSpLocks/>
          </p:cNvGrpSpPr>
          <p:nvPr/>
        </p:nvGrpSpPr>
        <p:grpSpPr bwMode="auto">
          <a:xfrm>
            <a:off x="4346575" y="684213"/>
            <a:ext cx="4999038" cy="6207125"/>
            <a:chOff x="4436985" y="800100"/>
            <a:chExt cx="4999037" cy="6207125"/>
          </a:xfrm>
        </p:grpSpPr>
        <p:pic>
          <p:nvPicPr>
            <p:cNvPr id="8092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344" y="800100"/>
              <a:ext cx="4602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6985" y="3965575"/>
              <a:ext cx="49990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0" name="テキスト ボックス 7"/>
            <p:cNvSpPr txBox="1">
              <a:spLocks noChangeArrowheads="1"/>
            </p:cNvSpPr>
            <p:nvPr/>
          </p:nvSpPr>
          <p:spPr bwMode="auto">
            <a:xfrm>
              <a:off x="5312211" y="1006414"/>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1" name="テキスト ボックス 20"/>
            <p:cNvSpPr txBox="1">
              <a:spLocks noChangeArrowheads="1"/>
            </p:cNvSpPr>
            <p:nvPr/>
          </p:nvSpPr>
          <p:spPr bwMode="auto">
            <a:xfrm>
              <a:off x="7265289" y="101925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80932" name="テキスト ボックス 21"/>
            <p:cNvSpPr txBox="1">
              <a:spLocks noChangeArrowheads="1"/>
            </p:cNvSpPr>
            <p:nvPr/>
          </p:nvSpPr>
          <p:spPr bwMode="auto">
            <a:xfrm>
              <a:off x="5331156" y="4227951"/>
              <a:ext cx="1522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latin typeface="Consolas" panose="020B0609020204030204" pitchFamily="49" charset="0"/>
                  <a:cs typeface="Arial" panose="020B0604020202020204" pitchFamily="34" charset="0"/>
                </a:rPr>
                <a:t>e  </a:t>
              </a:r>
              <a:r>
                <a:rPr lang="en-US" altLang="ja-JP" sz="1600" b="1">
                  <a:latin typeface="Consolas" panose="020B0609020204030204" pitchFamily="49" charset="0"/>
                  <a:cs typeface="Arial" panose="020B0604020202020204" pitchFamily="34" charset="0"/>
                </a:rPr>
                <a:t>data 93</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88.5</a:t>
              </a:r>
              <a:endParaRPr lang="ja-JP" altLang="en-US" sz="1600" b="1">
                <a:latin typeface="Consolas" panose="020B0609020204030204" pitchFamily="49" charset="0"/>
                <a:cs typeface="Arial" panose="020B0604020202020204" pitchFamily="34" charset="0"/>
              </a:endParaRPr>
            </a:p>
          </p:txBody>
        </p:sp>
        <p:sp>
          <p:nvSpPr>
            <p:cNvPr id="80933" name="テキスト ボックス 22"/>
            <p:cNvSpPr txBox="1">
              <a:spLocks noChangeArrowheads="1"/>
            </p:cNvSpPr>
            <p:nvPr/>
          </p:nvSpPr>
          <p:spPr bwMode="auto">
            <a:xfrm>
              <a:off x="7227807" y="4227271"/>
              <a:ext cx="17252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3F30FC"/>
                  </a:solidFill>
                  <a:latin typeface="Symbol" panose="05050102010706020507" pitchFamily="18" charset="2"/>
                  <a:cs typeface="Arial" panose="020B0604020202020204" pitchFamily="34" charset="0"/>
                </a:rPr>
                <a:t>m</a:t>
              </a:r>
              <a:r>
                <a:rPr lang="en-US" altLang="ja-JP" sz="1600" b="1">
                  <a:solidFill>
                    <a:srgbClr val="FF0000"/>
                  </a:solidFill>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 data	 85</a:t>
              </a:r>
              <a:br>
                <a:rPr lang="en-US" altLang="ja-JP" sz="1600" b="1">
                  <a:latin typeface="Consolas" panose="020B0609020204030204" pitchFamily="49" charset="0"/>
                  <a:cs typeface="Arial" panose="020B0604020202020204" pitchFamily="34" charset="0"/>
                </a:rPr>
              </a:br>
              <a:r>
                <a:rPr lang="en-US" altLang="ja-JP" sz="1600" b="1">
                  <a:latin typeface="Consolas" panose="020B0609020204030204" pitchFamily="49" charset="0"/>
                  <a:cs typeface="Arial" panose="020B0604020202020204" pitchFamily="34" charset="0"/>
                </a:rPr>
                <a:t>   MC	144.0</a:t>
              </a:r>
              <a:endParaRPr lang="ja-JP" altLang="en-US" sz="1600" b="1">
                <a:latin typeface="Consolas" panose="020B0609020204030204" pitchFamily="49" charset="0"/>
                <a:cs typeface="Arial" panose="020B0604020202020204" pitchFamily="34" charset="0"/>
              </a:endParaRPr>
            </a:p>
          </p:txBody>
        </p:sp>
        <p:sp>
          <p:nvSpPr>
            <p:cNvPr id="9" name="正方形/長方形 8"/>
            <p:cNvSpPr/>
            <p:nvPr/>
          </p:nvSpPr>
          <p:spPr>
            <a:xfrm>
              <a:off x="6799185" y="1114425"/>
              <a:ext cx="312738"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a:off x="6827760" y="4356100"/>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a:off x="8704184" y="1089025"/>
              <a:ext cx="312738"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8726409" y="4356100"/>
              <a:ext cx="31115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0927" name="テキスト ボックス 2"/>
          <p:cNvSpPr txBox="1">
            <a:spLocks noChangeArrowheads="1"/>
          </p:cNvSpPr>
          <p:nvPr/>
        </p:nvSpPr>
        <p:spPr bwMode="auto">
          <a:xfrm>
            <a:off x="-12700" y="3290888"/>
            <a:ext cx="4864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e-like :  good agreement</a:t>
            </a:r>
            <a:br>
              <a:rPr lang="en-US" altLang="ja-JP" sz="2000" b="1">
                <a:cs typeface="Arial" panose="020B0604020202020204" pitchFamily="34" charset="0"/>
              </a:rPr>
            </a:br>
            <a:r>
              <a:rPr lang="en-US" altLang="ja-JP" sz="2000" b="1">
                <a:latin typeface="Symbol" panose="05050102010706020507" pitchFamily="18" charset="2"/>
                <a:cs typeface="Arial" panose="020B0604020202020204" pitchFamily="34" charset="0"/>
              </a:rPr>
              <a:t>m</a:t>
            </a:r>
            <a:r>
              <a:rPr lang="en-US" altLang="ja-JP" sz="2000" b="1">
                <a:cs typeface="Arial" panose="020B0604020202020204" pitchFamily="34" charset="0"/>
              </a:rPr>
              <a:t>-like : data/MC = </a:t>
            </a:r>
            <a:r>
              <a:rPr lang="en-US" altLang="ja-JP" sz="2000" b="1">
                <a:solidFill>
                  <a:srgbClr val="FF0000"/>
                </a:solidFill>
                <a:cs typeface="Arial" panose="020B0604020202020204" pitchFamily="34" charset="0"/>
              </a:rPr>
              <a:t>59±7%</a:t>
            </a:r>
            <a:r>
              <a:rPr lang="en-US" altLang="ja-JP" sz="2000" b="1">
                <a:cs typeface="Arial" panose="020B0604020202020204" pitchFamily="34" charset="0"/>
              </a:rPr>
              <a:t> (stat)</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“We are unable to explain the data as the result of systematic detector effects or uncertainties in the atmospheric neutrino fluxes. </a:t>
            </a:r>
            <a:br>
              <a:rPr lang="en-US" altLang="ja-JP" sz="2000" b="1">
                <a:cs typeface="Arial" panose="020B0604020202020204" pitchFamily="34" charset="0"/>
              </a:rPr>
            </a:br>
            <a:r>
              <a:rPr lang="en-US" altLang="ja-JP" sz="2000" b="1">
                <a:cs typeface="Arial" panose="020B0604020202020204" pitchFamily="34" charset="0"/>
              </a:rPr>
              <a:t>Some as-yet-unaccounted-for physics such as </a:t>
            </a:r>
            <a:r>
              <a:rPr lang="en-US" altLang="ja-JP" sz="2000" b="1">
                <a:solidFill>
                  <a:srgbClr val="FF0000"/>
                </a:solidFill>
                <a:cs typeface="Arial" panose="020B0604020202020204" pitchFamily="34" charset="0"/>
              </a:rPr>
              <a:t>neutrino oscillations</a:t>
            </a:r>
            <a:r>
              <a:rPr lang="en-US" altLang="ja-JP" sz="2000" b="1">
                <a:cs typeface="Arial" panose="020B0604020202020204" pitchFamily="34" charset="0"/>
              </a:rPr>
              <a:t> might explain the</a:t>
            </a:r>
            <a:br>
              <a:rPr lang="en-US" altLang="ja-JP" sz="2000" b="1">
                <a:cs typeface="Arial" panose="020B0604020202020204" pitchFamily="34" charset="0"/>
              </a:rPr>
            </a:br>
            <a:r>
              <a:rPr lang="en-US" altLang="ja-JP" sz="2000" b="1">
                <a:cs typeface="Arial" panose="020B0604020202020204" pitchFamily="34" charset="0"/>
              </a:rPr>
              <a:t>data.”</a:t>
            </a:r>
          </a:p>
        </p:txBody>
      </p:sp>
      <p:sp>
        <p:nvSpPr>
          <p:cNvPr id="17" name="スライド番号プレースホルダー 1">
            <a:extLst>
              <a:ext uri="{FF2B5EF4-FFF2-40B4-BE49-F238E27FC236}">
                <a16:creationId xmlns:a16="http://schemas.microsoft.com/office/drawing/2014/main" id="{248D7959-2232-41F3-8C5E-01BB35AF6E3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2484438"/>
            <a:ext cx="44577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115888" y="6113463"/>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24" name="テキスト ボックス 6"/>
          <p:cNvSpPr txBox="1">
            <a:spLocks noChangeArrowheads="1"/>
          </p:cNvSpPr>
          <p:nvPr/>
        </p:nvSpPr>
        <p:spPr bwMode="auto">
          <a:xfrm>
            <a:off x="3213100" y="1460500"/>
            <a:ext cx="3500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a:latin typeface="Times New Roman" panose="02020603050405020304" pitchFamily="18" charset="0"/>
              </a:rPr>
              <a:t>1992</a:t>
            </a:r>
            <a:r>
              <a:rPr lang="ja-JP" altLang="en-US" sz="2000">
                <a:latin typeface="Times New Roman" panose="02020603050405020304" pitchFamily="18" charset="0"/>
              </a:rPr>
              <a:t>論文</a:t>
            </a:r>
          </a:p>
        </p:txBody>
      </p:sp>
      <p:grpSp>
        <p:nvGrpSpPr>
          <p:cNvPr id="81925" name="グループ化 4"/>
          <p:cNvGrpSpPr>
            <a:grpSpLocks/>
          </p:cNvGrpSpPr>
          <p:nvPr/>
        </p:nvGrpSpPr>
        <p:grpSpPr bwMode="auto">
          <a:xfrm>
            <a:off x="3954463" y="4938713"/>
            <a:ext cx="2327275" cy="577850"/>
            <a:chOff x="3729554" y="5343155"/>
            <a:chExt cx="2327611" cy="578385"/>
          </a:xfrm>
        </p:grpSpPr>
        <p:sp>
          <p:nvSpPr>
            <p:cNvPr id="81968" name="テキスト ボックス 7"/>
            <p:cNvSpPr txBox="1">
              <a:spLocks noChangeArrowheads="1"/>
            </p:cNvSpPr>
            <p:nvPr/>
          </p:nvSpPr>
          <p:spPr bwMode="auto">
            <a:xfrm>
              <a:off x="3729554" y="5343155"/>
              <a:ext cx="2327611" cy="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0000FF"/>
                  </a:solidFill>
                  <a:latin typeface="Symbol" panose="05050102010706020507" pitchFamily="18" charset="2"/>
                  <a:cs typeface="Arial" panose="020B0604020202020204" pitchFamily="34" charset="0"/>
                </a:rPr>
                <a:t>        </a:t>
              </a:r>
              <a:r>
                <a:rPr lang="en-US" altLang="ja-JP" sz="1500" b="1">
                  <a:solidFill>
                    <a:srgbClr val="0000FF"/>
                  </a:solidFill>
                  <a:latin typeface="Symbol" panose="05050102010706020507" pitchFamily="18" charset="2"/>
                  <a:cs typeface="Arial" panose="020B0604020202020204" pitchFamily="34" charset="0"/>
                </a:rPr>
                <a:t>m</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data/</a:t>
              </a:r>
              <a:r>
                <a:rPr lang="en-US" altLang="ja-JP" sz="1500" b="1">
                  <a:solidFill>
                    <a:srgbClr val="FF0000"/>
                  </a:solidFill>
                  <a:cs typeface="Arial" panose="020B0604020202020204" pitchFamily="34" charset="0"/>
                </a:rPr>
                <a:t>e</a:t>
              </a:r>
              <a:r>
                <a:rPr lang="en-US" altLang="ja-JP" sz="1500" b="1">
                  <a:solidFill>
                    <a:srgbClr val="000000"/>
                  </a:solidFill>
                  <a:cs typeface="Arial" panose="020B0604020202020204" pitchFamily="34" charset="0"/>
                </a:rPr>
                <a:t> data</a:t>
              </a:r>
              <a:endParaRPr lang="ja-JP" altLang="en-US" sz="1500" b="1">
                <a:solidFill>
                  <a:srgbClr val="000000"/>
                </a:solidFill>
                <a:cs typeface="Arial" panose="020B0604020202020204" pitchFamily="34" charset="0"/>
              </a:endParaRPr>
            </a:p>
          </p:txBody>
        </p:sp>
        <p:sp>
          <p:nvSpPr>
            <p:cNvPr id="81969" name="正方形/長方形 8"/>
            <p:cNvSpPr>
              <a:spLocks noChangeArrowheads="1"/>
            </p:cNvSpPr>
            <p:nvPr/>
          </p:nvSpPr>
          <p:spPr bwMode="auto">
            <a:xfrm>
              <a:off x="3780459" y="5598375"/>
              <a:ext cx="22317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cs typeface="Arial" panose="020B0604020202020204" pitchFamily="34" charset="0"/>
                </a:rPr>
                <a:t> </a:t>
              </a:r>
              <a:r>
                <a:rPr lang="en-US" altLang="ja-JP" sz="1500" b="1">
                  <a:solidFill>
                    <a:srgbClr val="000000"/>
                  </a:solidFill>
                  <a:cs typeface="Arial" panose="020B0604020202020204" pitchFamily="34" charset="0"/>
                </a:rPr>
                <a:t>expected/</a:t>
              </a:r>
              <a:r>
                <a:rPr lang="en-US" altLang="ja-JP" sz="1500" b="1">
                  <a:solidFill>
                    <a:srgbClr val="FF0000"/>
                  </a:solidFill>
                  <a:cs typeface="Arial" panose="020B0604020202020204" pitchFamily="34" charset="0"/>
                </a:rPr>
                <a:t>e</a:t>
              </a:r>
              <a:r>
                <a:rPr lang="ja-JP" altLang="en-US" sz="1500" b="1">
                  <a:solidFill>
                    <a:srgbClr val="000000"/>
                  </a:solidFill>
                  <a:cs typeface="Arial" panose="020B0604020202020204" pitchFamily="34" charset="0"/>
                </a:rPr>
                <a:t> </a:t>
              </a:r>
              <a:r>
                <a:rPr lang="en-US" altLang="ja-JP" sz="1500" b="1">
                  <a:solidFill>
                    <a:srgbClr val="000000"/>
                  </a:solidFill>
                  <a:cs typeface="Arial" panose="020B0604020202020204" pitchFamily="34" charset="0"/>
                </a:rPr>
                <a:t>expected</a:t>
              </a:r>
              <a:endParaRPr lang="ja-JP" altLang="en-US" sz="1500" b="1">
                <a:solidFill>
                  <a:srgbClr val="000000"/>
                </a:solidFill>
                <a:cs typeface="Arial" panose="020B0604020202020204" pitchFamily="34" charset="0"/>
              </a:endParaRPr>
            </a:p>
          </p:txBody>
        </p:sp>
        <p:cxnSp>
          <p:nvCxnSpPr>
            <p:cNvPr id="22" name="直線コネクタ 21"/>
            <p:cNvCxnSpPr/>
            <p:nvPr/>
          </p:nvCxnSpPr>
          <p:spPr bwMode="auto">
            <a:xfrm flipV="1">
              <a:off x="3793063" y="5633936"/>
              <a:ext cx="21593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 14"/>
          <p:cNvGraphicFramePr>
            <a:graphicFrameLocks noGrp="1"/>
          </p:cNvGraphicFramePr>
          <p:nvPr/>
        </p:nvGraphicFramePr>
        <p:xfrm>
          <a:off x="115888" y="1325563"/>
          <a:ext cx="6153149" cy="1158875"/>
        </p:xfrm>
        <a:graphic>
          <a:graphicData uri="http://schemas.openxmlformats.org/drawingml/2006/table">
            <a:tbl>
              <a:tblPr firstRow="1" bandRow="1">
                <a:tableStyleId>{21E4AEA4-8DFA-4A89-87EB-49C32662AFE0}</a:tableStyleId>
              </a:tblPr>
              <a:tblGrid>
                <a:gridCol w="2080598">
                  <a:extLst>
                    <a:ext uri="{9D8B030D-6E8A-4147-A177-3AD203B41FA5}">
                      <a16:colId xmlns:a16="http://schemas.microsoft.com/office/drawing/2014/main" val="1600305762"/>
                    </a:ext>
                  </a:extLst>
                </a:gridCol>
                <a:gridCol w="838336">
                  <a:extLst>
                    <a:ext uri="{9D8B030D-6E8A-4147-A177-3AD203B41FA5}">
                      <a16:colId xmlns:a16="http://schemas.microsoft.com/office/drawing/2014/main" val="3705179802"/>
                    </a:ext>
                  </a:extLst>
                </a:gridCol>
                <a:gridCol w="1080213">
                  <a:extLst>
                    <a:ext uri="{9D8B030D-6E8A-4147-A177-3AD203B41FA5}">
                      <a16:colId xmlns:a16="http://schemas.microsoft.com/office/drawing/2014/main" val="1546882078"/>
                    </a:ext>
                  </a:extLst>
                </a:gridCol>
                <a:gridCol w="1091040">
                  <a:extLst>
                    <a:ext uri="{9D8B030D-6E8A-4147-A177-3AD203B41FA5}">
                      <a16:colId xmlns:a16="http://schemas.microsoft.com/office/drawing/2014/main" val="556505859"/>
                    </a:ext>
                  </a:extLst>
                </a:gridCol>
                <a:gridCol w="1062962">
                  <a:extLst>
                    <a:ext uri="{9D8B030D-6E8A-4147-A177-3AD203B41FA5}">
                      <a16:colId xmlns:a16="http://schemas.microsoft.com/office/drawing/2014/main" val="441317633"/>
                    </a:ext>
                  </a:extLst>
                </a:gridCol>
              </a:tblGrid>
              <a:tr h="365961">
                <a:tc>
                  <a:txBody>
                    <a:bodyPr/>
                    <a:lstStyle/>
                    <a:p>
                      <a:endParaRPr kumimoji="1" lang="ja-JP" altLang="en-US" sz="1800" dirty="0"/>
                    </a:p>
                  </a:txBody>
                  <a:tcPr marL="91455" marR="91455" marT="45745" marB="45745"/>
                </a:tc>
                <a:tc>
                  <a:txBody>
                    <a:bodyPr/>
                    <a:lstStyle/>
                    <a:p>
                      <a:pPr algn="ctr"/>
                      <a:r>
                        <a:rPr kumimoji="1" lang="en-US" altLang="ja-JP" sz="1800" dirty="0"/>
                        <a:t>data</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C1</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C2</a:t>
                      </a:r>
                      <a:endParaRPr kumimoji="1" lang="ja-JP" altLang="en-US" sz="1800" dirty="0"/>
                    </a:p>
                  </a:txBody>
                  <a:tcPr marL="91455" marR="91455" marT="45745" marB="45745"/>
                </a:tc>
                <a:tc>
                  <a:txBody>
                    <a:bodyPr/>
                    <a:lstStyle/>
                    <a:p>
                      <a:pPr algn="ctr"/>
                      <a:r>
                        <a:rPr kumimoji="1" lang="en-US" altLang="ja-JP" sz="1800" dirty="0"/>
                        <a:t>M</a:t>
                      </a:r>
                      <a:r>
                        <a:rPr kumimoji="1" lang="en-US" altLang="ja-JP" sz="1800" baseline="0" dirty="0"/>
                        <a:t>C3</a:t>
                      </a:r>
                      <a:endParaRPr kumimoji="1" lang="ja-JP" altLang="en-US" sz="1800" dirty="0"/>
                    </a:p>
                  </a:txBody>
                  <a:tcPr marL="91455" marR="91455" marT="45745" marB="45745"/>
                </a:tc>
                <a:extLst>
                  <a:ext uri="{0D108BD9-81ED-4DB2-BD59-A6C34878D82A}">
                    <a16:rowId xmlns:a16="http://schemas.microsoft.com/office/drawing/2014/main" val="3285992498"/>
                  </a:ext>
                </a:extLst>
              </a:tr>
              <a:tr h="396457">
                <a:tc>
                  <a:txBody>
                    <a:bodyPr/>
                    <a:lstStyle/>
                    <a:p>
                      <a:r>
                        <a:rPr kumimoji="1" lang="en-US" altLang="ja-JP" sz="1800" b="1" dirty="0"/>
                        <a:t>Single ring e-like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164.9</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146.0</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127.7</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325743005"/>
                  </a:ext>
                </a:extLst>
              </a:tr>
              <a:tr h="396457">
                <a:tc>
                  <a:txBody>
                    <a:bodyPr/>
                    <a:lstStyle/>
                    <a:p>
                      <a:r>
                        <a:rPr kumimoji="1" lang="en-US" altLang="ja-JP" sz="1800" b="1" dirty="0"/>
                        <a:t>Single ring</a:t>
                      </a:r>
                      <a:r>
                        <a:rPr kumimoji="1" lang="en-US" altLang="ja-JP" sz="1800" b="1" baseline="0" dirty="0"/>
                        <a:t> </a:t>
                      </a:r>
                      <a:r>
                        <a:rPr kumimoji="1" lang="en-US" altLang="ja-JP" sz="1800" b="1" dirty="0">
                          <a:latin typeface="Symbol" panose="05050102010706020507" pitchFamily="18" charset="2"/>
                        </a:rPr>
                        <a:t>m</a:t>
                      </a:r>
                      <a:r>
                        <a:rPr kumimoji="1" lang="en-US" altLang="ja-JP" sz="1800" b="1" dirty="0"/>
                        <a:t>-like</a:t>
                      </a:r>
                      <a:endParaRPr kumimoji="1" lang="ja-JP" altLang="en-US" sz="1800" b="1" dirty="0"/>
                    </a:p>
                  </a:txBody>
                  <a:tcPr marL="91455" marR="91455" marT="45745" marB="45745"/>
                </a:tc>
                <a:tc>
                  <a:txBody>
                    <a:bodyPr/>
                    <a:lstStyle/>
                    <a:p>
                      <a:r>
                        <a:rPr kumimoji="1" lang="en-US" altLang="ja-JP" sz="2000" b="1" dirty="0">
                          <a:latin typeface="Consolas" panose="020B0609020204030204" pitchFamily="49" charset="0"/>
                        </a:rPr>
                        <a:t> 151</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260.6</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234.2</a:t>
                      </a:r>
                      <a:endParaRPr kumimoji="1" lang="ja-JP" altLang="en-US" sz="2000" b="1" dirty="0">
                        <a:latin typeface="Consolas" panose="020B0609020204030204" pitchFamily="49" charset="0"/>
                      </a:endParaRPr>
                    </a:p>
                  </a:txBody>
                  <a:tcPr marL="91455" marR="91455" marT="45745" marB="45745"/>
                </a:tc>
                <a:tc>
                  <a:txBody>
                    <a:bodyPr/>
                    <a:lstStyle/>
                    <a:p>
                      <a:r>
                        <a:rPr kumimoji="1" lang="en-US" altLang="ja-JP" sz="2000" b="1" dirty="0">
                          <a:latin typeface="Consolas" panose="020B0609020204030204" pitchFamily="49" charset="0"/>
                        </a:rPr>
                        <a:t> 205.2</a:t>
                      </a:r>
                      <a:endParaRPr kumimoji="1" lang="ja-JP" altLang="en-US" sz="2000" b="1" dirty="0">
                        <a:latin typeface="Consolas" panose="020B0609020204030204" pitchFamily="49" charset="0"/>
                      </a:endParaRPr>
                    </a:p>
                  </a:txBody>
                  <a:tcPr marL="91455" marR="91455" marT="45745" marB="45745"/>
                </a:tc>
                <a:extLst>
                  <a:ext uri="{0D108BD9-81ED-4DB2-BD59-A6C34878D82A}">
                    <a16:rowId xmlns:a16="http://schemas.microsoft.com/office/drawing/2014/main" val="197104502"/>
                  </a:ext>
                </a:extLst>
              </a:tr>
            </a:tbl>
          </a:graphicData>
        </a:graphic>
      </p:graphicFrame>
      <p:sp>
        <p:nvSpPr>
          <p:cNvPr id="81952" name="テキスト ボックス 15"/>
          <p:cNvSpPr txBox="1">
            <a:spLocks noChangeArrowheads="1"/>
          </p:cNvSpPr>
          <p:nvPr/>
        </p:nvSpPr>
        <p:spPr bwMode="auto">
          <a:xfrm>
            <a:off x="87313" y="819150"/>
            <a:ext cx="4732337" cy="400050"/>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cs typeface="Arial" panose="020B0604020202020204" pitchFamily="34" charset="0"/>
              </a:rPr>
              <a:t>4.92 kt</a:t>
            </a:r>
            <a:r>
              <a:rPr lang="ja-JP" altLang="en-US" sz="2000" b="1">
                <a:cs typeface="Arial" panose="020B0604020202020204" pitchFamily="34" charset="0"/>
              </a:rPr>
              <a:t>・</a:t>
            </a:r>
            <a:r>
              <a:rPr lang="en-US" altLang="ja-JP" sz="2000" b="1">
                <a:cs typeface="Arial" panose="020B0604020202020204" pitchFamily="34" charset="0"/>
              </a:rPr>
              <a:t>yr data, 310 single ring events</a:t>
            </a:r>
            <a:endParaRPr lang="ja-JP" altLang="en-US" sz="2000" b="1">
              <a:cs typeface="Arial" panose="020B0604020202020204" pitchFamily="34" charset="0"/>
            </a:endParaRPr>
          </a:p>
        </p:txBody>
      </p:sp>
      <p:sp>
        <p:nvSpPr>
          <p:cNvPr id="19"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“Observation of a Small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a:t>
            </a:r>
            <a:r>
              <a:rPr lang="en-US" sz="2700" b="1" u="sng" spc="-5" dirty="0" err="1">
                <a:solidFill>
                  <a:srgbClr val="0A0AD4"/>
                </a:solidFill>
              </a:rPr>
              <a:t>Kamiokande</a:t>
            </a:r>
            <a:r>
              <a:rPr lang="en-US" sz="2700" b="1" u="sng" spc="-5" dirty="0">
                <a:solidFill>
                  <a:srgbClr val="0A0AD4"/>
                </a:solidFill>
              </a:rPr>
              <a:t>”</a:t>
            </a:r>
            <a:br>
              <a:rPr lang="en-US" sz="2700" b="1" u="sng" spc="-5" dirty="0">
                <a:solidFill>
                  <a:srgbClr val="0A0AD4"/>
                </a:solidFill>
              </a:rPr>
            </a:br>
            <a:r>
              <a:rPr lang="en-US" altLang="ja-JP" sz="1800" spc="-5" dirty="0">
                <a:solidFill>
                  <a:srgbClr val="FF0000"/>
                </a:solidFill>
              </a:rPr>
              <a:t>The second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B280, 146(1992)</a:t>
            </a:r>
            <a:endParaRPr sz="2800" b="1" dirty="0">
              <a:solidFill>
                <a:srgbClr val="0A0AD4"/>
              </a:solidFill>
              <a:latin typeface="Arial Narrow" panose="020B0606020202030204" pitchFamily="34" charset="0"/>
            </a:endParaRPr>
          </a:p>
        </p:txBody>
      </p:sp>
      <p:sp>
        <p:nvSpPr>
          <p:cNvPr id="81954" name="テキスト ボックス 5"/>
          <p:cNvSpPr txBox="1">
            <a:spLocks noChangeArrowheads="1"/>
          </p:cNvSpPr>
          <p:nvPr/>
        </p:nvSpPr>
        <p:spPr bwMode="auto">
          <a:xfrm>
            <a:off x="-19050" y="2916238"/>
            <a:ext cx="34448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dirty="0">
                <a:cs typeface="Arial" panose="020B0604020202020204" pitchFamily="34" charset="0"/>
              </a:rPr>
              <a:t>“an earlier observation in the atmospheric neutrino flux of a smaller ratio (</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latin typeface="Symbol" panose="05050102010706020507" pitchFamily="18" charset="2"/>
                <a:cs typeface="Arial" panose="020B0604020202020204" pitchFamily="34" charset="0"/>
              </a:rPr>
              <a:t>m</a:t>
            </a:r>
            <a:r>
              <a:rPr lang="en-US" altLang="ja-JP" sz="1900" b="1" dirty="0">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err="1">
                <a:cs typeface="Arial" panose="020B0604020202020204" pitchFamily="34" charset="0"/>
              </a:rPr>
              <a:t>+</a:t>
            </a:r>
            <a:r>
              <a:rPr lang="en-US" altLang="ja-JP" sz="1900" b="1" dirty="0" err="1">
                <a:latin typeface="Symbol" panose="05050102010706020507" pitchFamily="18" charset="2"/>
                <a:cs typeface="Arial" panose="020B0604020202020204" pitchFamily="34" charset="0"/>
              </a:rPr>
              <a:t>n</a:t>
            </a:r>
            <a:r>
              <a:rPr lang="en-US" altLang="ja-JP" sz="1900" b="1" baseline="-25000" dirty="0" err="1">
                <a:cs typeface="Arial" panose="020B0604020202020204" pitchFamily="34" charset="0"/>
              </a:rPr>
              <a:t>e</a:t>
            </a:r>
            <a:r>
              <a:rPr lang="en-US" altLang="ja-JP" sz="1900" b="1" dirty="0">
                <a:cs typeface="Arial" panose="020B0604020202020204" pitchFamily="34" charset="0"/>
              </a:rPr>
              <a:t>) than expected has been strengthened by additional data of comparable statistical weight.” </a:t>
            </a:r>
            <a:endParaRPr lang="ja-JP" altLang="en-US" sz="1900" b="1" dirty="0">
              <a:cs typeface="Arial" panose="020B0604020202020204" pitchFamily="34" charset="0"/>
            </a:endParaRPr>
          </a:p>
        </p:txBody>
      </p:sp>
      <p:grpSp>
        <p:nvGrpSpPr>
          <p:cNvPr id="81955" name="グループ化 6"/>
          <p:cNvGrpSpPr>
            <a:grpSpLocks/>
          </p:cNvGrpSpPr>
          <p:nvPr/>
        </p:nvGrpSpPr>
        <p:grpSpPr bwMode="auto">
          <a:xfrm>
            <a:off x="161925" y="6113463"/>
            <a:ext cx="5113338" cy="511175"/>
            <a:chOff x="161510" y="6031118"/>
            <a:chExt cx="5112990" cy="511175"/>
          </a:xfrm>
        </p:grpSpPr>
        <p:sp>
          <p:nvSpPr>
            <p:cNvPr id="25" name="テキスト ボックス 24"/>
            <p:cNvSpPr txBox="1"/>
            <p:nvPr/>
          </p:nvSpPr>
          <p:spPr bwMode="auto">
            <a:xfrm>
              <a:off x="161510" y="6086680"/>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0.60         (stat.)</a:t>
              </a:r>
              <a:r>
                <a:rPr lang="en-US" altLang="ja-JP" b="1" dirty="0">
                  <a:solidFill>
                    <a:srgbClr val="FF0000"/>
                  </a:solidFill>
                  <a:latin typeface="Arial" panose="020B0604020202020204" pitchFamily="34" charset="0"/>
                  <a:cs typeface="Arial" panose="020B0604020202020204" pitchFamily="34" charset="0"/>
                </a:rPr>
                <a:t>±0.05(syst.)</a:t>
              </a:r>
              <a:endParaRPr lang="ja-JP" altLang="en-US" b="1" dirty="0">
                <a:latin typeface="Arial" panose="020B0604020202020204" pitchFamily="34" charset="0"/>
                <a:cs typeface="Arial" panose="020B0604020202020204" pitchFamily="34" charset="0"/>
              </a:endParaRPr>
            </a:p>
          </p:txBody>
        </p:sp>
        <p:sp>
          <p:nvSpPr>
            <p:cNvPr id="26" name="テキスト ボックス 25"/>
            <p:cNvSpPr txBox="1"/>
            <p:nvPr/>
          </p:nvSpPr>
          <p:spPr bwMode="auto">
            <a:xfrm>
              <a:off x="1691756" y="6031118"/>
              <a:ext cx="849255" cy="338137"/>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sp>
          <p:nvSpPr>
            <p:cNvPr id="27" name="テキスト ボックス 26"/>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0.06</a:t>
              </a:r>
              <a:endParaRPr lang="ja-JP" altLang="en-US" sz="1600" b="1" dirty="0">
                <a:solidFill>
                  <a:srgbClr val="FF0000"/>
                </a:solidFill>
                <a:latin typeface="+mn-lt"/>
              </a:endParaRPr>
            </a:p>
          </p:txBody>
        </p:sp>
      </p:grpSp>
      <p:grpSp>
        <p:nvGrpSpPr>
          <p:cNvPr id="81956" name="グループ化 10"/>
          <p:cNvGrpSpPr>
            <a:grpSpLocks/>
          </p:cNvGrpSpPr>
          <p:nvPr/>
        </p:nvGrpSpPr>
        <p:grpSpPr bwMode="auto">
          <a:xfrm>
            <a:off x="6365875" y="1146175"/>
            <a:ext cx="2841625" cy="4938713"/>
            <a:chOff x="6365742" y="1146543"/>
            <a:chExt cx="2841773" cy="4937752"/>
          </a:xfrm>
        </p:grpSpPr>
        <p:pic>
          <p:nvPicPr>
            <p:cNvPr id="81959"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742" y="1146543"/>
              <a:ext cx="2841773" cy="4937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0" name="テキスト ボックス 5"/>
            <p:cNvSpPr txBox="1">
              <a:spLocks noChangeArrowheads="1"/>
            </p:cNvSpPr>
            <p:nvPr/>
          </p:nvSpPr>
          <p:spPr bwMode="auto">
            <a:xfrm>
              <a:off x="7902575" y="3213243"/>
              <a:ext cx="8572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a:latin typeface="Times New Roman" panose="02020603050405020304" pitchFamily="18" charset="0"/>
                </a:rPr>
                <a:t>151</a:t>
              </a:r>
            </a:p>
            <a:p>
              <a:pPr>
                <a:spcBef>
                  <a:spcPct val="0"/>
                </a:spcBef>
                <a:buFontTx/>
                <a:buNone/>
              </a:pPr>
              <a:r>
                <a:rPr lang="en-US" altLang="ja-JP" sz="1600">
                  <a:latin typeface="Times New Roman" panose="02020603050405020304" pitchFamily="18" charset="0"/>
                </a:rPr>
                <a:t>260.6</a:t>
              </a:r>
            </a:p>
            <a:p>
              <a:pPr>
                <a:spcBef>
                  <a:spcPct val="0"/>
                </a:spcBef>
                <a:buFontTx/>
                <a:buNone/>
              </a:pPr>
              <a:r>
                <a:rPr lang="en-US" altLang="ja-JP" sz="1600">
                  <a:latin typeface="Times New Roman" panose="02020603050405020304" pitchFamily="18" charset="0"/>
                </a:rPr>
                <a:t>234.2</a:t>
              </a:r>
            </a:p>
            <a:p>
              <a:pPr>
                <a:spcBef>
                  <a:spcPct val="0"/>
                </a:spcBef>
                <a:buFontTx/>
                <a:buNone/>
              </a:pPr>
              <a:r>
                <a:rPr lang="en-US" altLang="ja-JP" sz="1600">
                  <a:latin typeface="Times New Roman" panose="02020603050405020304" pitchFamily="18" charset="0"/>
                </a:rPr>
                <a:t>205.2</a:t>
              </a:r>
            </a:p>
            <a:p>
              <a:pPr>
                <a:spcBef>
                  <a:spcPct val="0"/>
                </a:spcBef>
                <a:buFontTx/>
                <a:buNone/>
              </a:pPr>
              <a:endParaRPr lang="ja-JP" altLang="en-US" sz="2000">
                <a:latin typeface="Times New Roman" panose="02020603050405020304" pitchFamily="18" charset="0"/>
              </a:endParaRPr>
            </a:p>
          </p:txBody>
        </p:sp>
        <p:sp>
          <p:nvSpPr>
            <p:cNvPr id="9" name="正方形/長方形 8"/>
            <p:cNvSpPr/>
            <p:nvPr/>
          </p:nvSpPr>
          <p:spPr>
            <a:xfrm>
              <a:off x="7993015" y="1338594"/>
              <a:ext cx="900159" cy="38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2" name="テキスト ボックス 32"/>
            <p:cNvSpPr txBox="1">
              <a:spLocks noChangeArrowheads="1"/>
            </p:cNvSpPr>
            <p:nvPr/>
          </p:nvSpPr>
          <p:spPr bwMode="auto">
            <a:xfrm>
              <a:off x="7490860" y="1275671"/>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FF0000"/>
                  </a:solidFill>
                  <a:latin typeface="Consolas" panose="020B0609020204030204" pitchFamily="49" charset="0"/>
                  <a:cs typeface="Arial" panose="020B0604020202020204" pitchFamily="34" charset="0"/>
                </a:rPr>
                <a:t>e  </a:t>
              </a:r>
              <a:r>
                <a:rPr lang="en-US" altLang="ja-JP" sz="1500" b="1">
                  <a:latin typeface="Consolas" panose="020B0609020204030204" pitchFamily="49" charset="0"/>
                  <a:cs typeface="Arial" panose="020B0604020202020204" pitchFamily="34" charset="0"/>
                </a:rPr>
                <a:t>data 159</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164.9</a:t>
              </a:r>
            </a:p>
            <a:p>
              <a:pPr>
                <a:spcBef>
                  <a:spcPct val="0"/>
                </a:spcBef>
                <a:buFontTx/>
                <a:buNone/>
              </a:pPr>
              <a:r>
                <a:rPr lang="en-US" altLang="ja-JP" sz="1500" b="1">
                  <a:latin typeface="Consolas" panose="020B0609020204030204" pitchFamily="49" charset="0"/>
                  <a:cs typeface="Arial" panose="020B0604020202020204" pitchFamily="34" charset="0"/>
                </a:rPr>
                <a:t>   MC2  146.0</a:t>
              </a:r>
            </a:p>
            <a:p>
              <a:pPr>
                <a:spcBef>
                  <a:spcPct val="0"/>
                </a:spcBef>
                <a:buFontTx/>
                <a:buNone/>
              </a:pPr>
              <a:r>
                <a:rPr lang="en-US" altLang="ja-JP" sz="1500" b="1">
                  <a:latin typeface="Consolas" panose="020B0609020204030204" pitchFamily="49" charset="0"/>
                  <a:cs typeface="Arial" panose="020B0604020202020204" pitchFamily="34" charset="0"/>
                </a:rPr>
                <a:t>   MC3  127.7</a:t>
              </a:r>
              <a:endParaRPr lang="ja-JP" altLang="en-US" sz="1500" b="1">
                <a:latin typeface="Consolas" panose="020B0609020204030204" pitchFamily="49" charset="0"/>
                <a:cs typeface="Arial" panose="020B0604020202020204" pitchFamily="34" charset="0"/>
              </a:endParaRPr>
            </a:p>
          </p:txBody>
        </p:sp>
        <p:sp>
          <p:nvSpPr>
            <p:cNvPr id="10" name="正方形/長方形 9"/>
            <p:cNvSpPr/>
            <p:nvPr/>
          </p:nvSpPr>
          <p:spPr>
            <a:xfrm>
              <a:off x="7902522" y="3159101"/>
              <a:ext cx="1035104" cy="1079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964" name="テキスト ボックス 30"/>
            <p:cNvSpPr txBox="1">
              <a:spLocks noChangeArrowheads="1"/>
            </p:cNvSpPr>
            <p:nvPr/>
          </p:nvSpPr>
          <p:spPr bwMode="auto">
            <a:xfrm>
              <a:off x="7490860" y="3043407"/>
              <a:ext cx="17166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500" b="1">
                  <a:solidFill>
                    <a:srgbClr val="3F30FC"/>
                  </a:solidFill>
                  <a:latin typeface="Symbol" panose="05050102010706020507" pitchFamily="18" charset="2"/>
                  <a:cs typeface="Arial" panose="020B0604020202020204" pitchFamily="34" charset="0"/>
                </a:rPr>
                <a:t>m</a:t>
              </a:r>
              <a:r>
                <a:rPr lang="en-US" altLang="ja-JP" sz="1500" b="1">
                  <a:solidFill>
                    <a:srgbClr val="FF0000"/>
                  </a:solidFill>
                  <a:latin typeface="Consolas" panose="020B0609020204030204" pitchFamily="49" charset="0"/>
                  <a:cs typeface="Arial" panose="020B0604020202020204" pitchFamily="34" charset="0"/>
                </a:rPr>
                <a:t>  </a:t>
              </a:r>
              <a:r>
                <a:rPr lang="en-US" altLang="ja-JP" sz="1500" b="1">
                  <a:latin typeface="Consolas" panose="020B0609020204030204" pitchFamily="49" charset="0"/>
                  <a:cs typeface="Arial" panose="020B0604020202020204" pitchFamily="34" charset="0"/>
                </a:rPr>
                <a:t>data 151</a:t>
              </a:r>
              <a:br>
                <a:rPr lang="en-US" altLang="ja-JP" sz="1500" b="1">
                  <a:latin typeface="Consolas" panose="020B0609020204030204" pitchFamily="49" charset="0"/>
                  <a:cs typeface="Arial" panose="020B0604020202020204" pitchFamily="34" charset="0"/>
                </a:rPr>
              </a:br>
              <a:r>
                <a:rPr lang="en-US" altLang="ja-JP" sz="1500" b="1">
                  <a:latin typeface="Consolas" panose="020B0609020204030204" pitchFamily="49" charset="0"/>
                  <a:cs typeface="Arial" panose="020B0604020202020204" pitchFamily="34" charset="0"/>
                </a:rPr>
                <a:t>   MC1  260.6</a:t>
              </a:r>
            </a:p>
            <a:p>
              <a:pPr>
                <a:spcBef>
                  <a:spcPct val="0"/>
                </a:spcBef>
                <a:buFontTx/>
                <a:buNone/>
              </a:pPr>
              <a:r>
                <a:rPr lang="en-US" altLang="ja-JP" sz="1500" b="1">
                  <a:latin typeface="Consolas" panose="020B0609020204030204" pitchFamily="49" charset="0"/>
                  <a:cs typeface="Arial" panose="020B0604020202020204" pitchFamily="34" charset="0"/>
                </a:rPr>
                <a:t>   MC2  234.2</a:t>
              </a:r>
            </a:p>
            <a:p>
              <a:pPr>
                <a:spcBef>
                  <a:spcPct val="0"/>
                </a:spcBef>
                <a:buFontTx/>
                <a:buNone/>
              </a:pPr>
              <a:r>
                <a:rPr lang="en-US" altLang="ja-JP" sz="1500" b="1">
                  <a:latin typeface="Consolas" panose="020B0609020204030204" pitchFamily="49" charset="0"/>
                  <a:cs typeface="Arial" panose="020B0604020202020204" pitchFamily="34" charset="0"/>
                </a:rPr>
                <a:t>   MC3  205.2</a:t>
              </a:r>
              <a:endParaRPr lang="ja-JP" altLang="en-US" sz="1500" b="1">
                <a:latin typeface="Consolas" panose="020B0609020204030204" pitchFamily="49" charset="0"/>
                <a:cs typeface="Arial" panose="020B0604020202020204" pitchFamily="34" charset="0"/>
              </a:endParaRPr>
            </a:p>
          </p:txBody>
        </p:sp>
      </p:grpSp>
      <p:cxnSp>
        <p:nvCxnSpPr>
          <p:cNvPr id="3" name="直線コネクタ 2"/>
          <p:cNvCxnSpPr/>
          <p:nvPr/>
        </p:nvCxnSpPr>
        <p:spPr>
          <a:xfrm>
            <a:off x="1638300" y="3924300"/>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36613" y="3924300"/>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1">
            <a:extLst>
              <a:ext uri="{FF2B5EF4-FFF2-40B4-BE49-F238E27FC236}">
                <a16:creationId xmlns:a16="http://schemas.microsoft.com/office/drawing/2014/main" id="{3AB59F5D-59FC-4A05-AD85-9BEEDECA733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グループ化 3"/>
          <p:cNvGrpSpPr>
            <a:grpSpLocks/>
          </p:cNvGrpSpPr>
          <p:nvPr/>
        </p:nvGrpSpPr>
        <p:grpSpPr bwMode="auto">
          <a:xfrm>
            <a:off x="2792105" y="1988840"/>
            <a:ext cx="6775450" cy="4621212"/>
            <a:chOff x="48335" y="2638330"/>
            <a:chExt cx="6929495" cy="4726560"/>
          </a:xfrm>
        </p:grpSpPr>
        <p:pic>
          <p:nvPicPr>
            <p:cNvPr id="82975" name="図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35" y="2638330"/>
              <a:ext cx="5288750" cy="47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76" name="テキスト ボックス 7"/>
            <p:cNvSpPr txBox="1">
              <a:spLocks noChangeArrowheads="1"/>
            </p:cNvSpPr>
            <p:nvPr/>
          </p:nvSpPr>
          <p:spPr bwMode="auto">
            <a:xfrm>
              <a:off x="4605978" y="4023169"/>
              <a:ext cx="2371852" cy="84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a:t>
              </a:r>
              <a:br>
                <a:rPr lang="en-US" altLang="ja-JP" sz="1600" b="1" dirty="0">
                  <a:cs typeface="Arial" panose="020B0604020202020204" pitchFamily="34" charset="0"/>
                </a:rPr>
              </a:b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(0.87,0.8x10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sp>
          <p:nvSpPr>
            <p:cNvPr id="3" name="正方形/長方形 2"/>
            <p:cNvSpPr/>
            <p:nvPr/>
          </p:nvSpPr>
          <p:spPr>
            <a:xfrm>
              <a:off x="3987172"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p:cNvSpPr/>
            <p:nvPr/>
          </p:nvSpPr>
          <p:spPr>
            <a:xfrm>
              <a:off x="1645951" y="2953326"/>
              <a:ext cx="675415" cy="115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5" name="object 2"/>
          <p:cNvSpPr txBox="1">
            <a:spLocks noGrp="1"/>
          </p:cNvSpPr>
          <p:nvPr>
            <p:ph type="title"/>
          </p:nvPr>
        </p:nvSpPr>
        <p:spPr>
          <a:xfrm>
            <a:off x="0" y="61913"/>
            <a:ext cx="9144000" cy="846137"/>
          </a:xfrm>
        </p:spPr>
        <p:txBody>
          <a:bodyPr lIns="0" tIns="0" rIns="0" bIns="0" rtlCol="0">
            <a:spAutoFit/>
          </a:bodyPr>
          <a:lstStyle/>
          <a:p>
            <a:pPr marL="12700">
              <a:defRPr/>
            </a:pPr>
            <a:r>
              <a:rPr lang="en-US" sz="2700" b="1" u="sng" spc="-5" dirty="0">
                <a:solidFill>
                  <a:srgbClr val="0A0AD4"/>
                </a:solidFill>
              </a:rPr>
              <a:t>“Observation of </a:t>
            </a:r>
            <a:r>
              <a:rPr lang="en-US" altLang="ja-JP" sz="2700" b="1" u="sng" spc="-5" dirty="0">
                <a:solidFill>
                  <a:srgbClr val="0A0AD4"/>
                </a:solidFill>
              </a:rPr>
              <a:t>a Small </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latin typeface="Symbol" panose="05050102010706020507" pitchFamily="18" charset="2"/>
              </a:rPr>
              <a:t>m</a:t>
            </a:r>
            <a:r>
              <a:rPr lang="en-US" altLang="ja-JP" sz="2700" b="1" u="sng" spc="-5" dirty="0">
                <a:solidFill>
                  <a:srgbClr val="0A0AD4"/>
                </a:solidFill>
              </a:rPr>
              <a:t>/</a:t>
            </a:r>
            <a:r>
              <a:rPr lang="en-US" altLang="ja-JP" sz="2700" b="1" u="sng" spc="-5" dirty="0">
                <a:solidFill>
                  <a:srgbClr val="0A0AD4"/>
                </a:solidFill>
                <a:latin typeface="Symbol" panose="05050102010706020507" pitchFamily="18" charset="2"/>
              </a:rPr>
              <a:t>n</a:t>
            </a:r>
            <a:r>
              <a:rPr lang="en-US" altLang="ja-JP" sz="2700" b="1" u="sng" spc="-5" baseline="-25000" dirty="0">
                <a:solidFill>
                  <a:srgbClr val="0A0AD4"/>
                </a:solidFill>
              </a:rPr>
              <a:t>e</a:t>
            </a:r>
            <a:r>
              <a:rPr lang="en-US" altLang="ja-JP" sz="2700" b="1" u="sng" spc="-5" dirty="0">
                <a:solidFill>
                  <a:srgbClr val="0A0AD4"/>
                </a:solidFill>
              </a:rPr>
              <a:t> </a:t>
            </a:r>
            <a:r>
              <a:rPr lang="en-US" sz="2700" b="1" u="sng" spc="-5" dirty="0">
                <a:solidFill>
                  <a:srgbClr val="0A0AD4"/>
                </a:solidFill>
              </a:rPr>
              <a:t>……” (continued)</a:t>
            </a:r>
            <a:br>
              <a:rPr lang="en-US" sz="1800" b="1" spc="-5" dirty="0">
                <a:solidFill>
                  <a:schemeClr val="tx1"/>
                </a:solidFill>
              </a:rPr>
            </a:br>
            <a:endParaRPr sz="2800" b="1" dirty="0">
              <a:solidFill>
                <a:srgbClr val="0A0AD4"/>
              </a:solidFill>
            </a:endParaRPr>
          </a:p>
        </p:txBody>
      </p:sp>
      <p:sp>
        <p:nvSpPr>
          <p:cNvPr id="2" name="テキスト ボックス 1"/>
          <p:cNvSpPr txBox="1"/>
          <p:nvPr/>
        </p:nvSpPr>
        <p:spPr>
          <a:xfrm>
            <a:off x="26988" y="627063"/>
            <a:ext cx="9117012" cy="1631216"/>
          </a:xfrm>
          <a:prstGeom prst="rect">
            <a:avLst/>
          </a:prstGeom>
          <a:noFill/>
        </p:spPr>
        <p:txBody>
          <a:bodyPr wrap="square">
            <a:spAutoFit/>
          </a:bodyPr>
          <a:lstStyle/>
          <a:p>
            <a:pPr marL="342900" indent="-342900">
              <a:buFont typeface="Wingdings" panose="05000000000000000000" pitchFamily="2" charset="2"/>
              <a:buChar char="l"/>
              <a:defRPr/>
            </a:pPr>
            <a:r>
              <a:rPr lang="en-US" altLang="ja-JP" b="1" dirty="0">
                <a:latin typeface="+mn-lt"/>
              </a:rPr>
              <a:t>Absolute atmospheric neutrino flux is ambiguous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ratio is robust.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Arial" panose="020B0604020202020204" pitchFamily="34" charset="0"/>
                <a:cs typeface="Arial" panose="020B0604020202020204" pitchFamily="34" charset="0"/>
              </a:rPr>
              <a:t>-</a:t>
            </a:r>
            <a:r>
              <a:rPr lang="en-US" altLang="ja-JP" b="1" dirty="0" err="1">
                <a:latin typeface="Symbol" panose="05050102010706020507" pitchFamily="18" charset="2"/>
              </a:rPr>
              <a:t>n</a:t>
            </a:r>
            <a:r>
              <a:rPr lang="en-US" altLang="ja-JP" b="1" baseline="-25000" dirty="0" err="1">
                <a:latin typeface="Symbol" panose="05050102010706020507" pitchFamily="18" charset="2"/>
              </a:rPr>
              <a:t>t</a:t>
            </a:r>
            <a:r>
              <a:rPr lang="en-US" altLang="ja-JP" b="1" dirty="0">
                <a:latin typeface="+mn-lt"/>
              </a:rPr>
              <a:t> oscillation is favored, but </a:t>
            </a:r>
            <a:r>
              <a:rPr lang="en-US" altLang="ja-JP" b="1" dirty="0">
                <a:latin typeface="Symbol" panose="05050102010706020507" pitchFamily="18" charset="2"/>
              </a:rPr>
              <a:t>n</a:t>
            </a:r>
            <a:r>
              <a:rPr lang="en-US" altLang="ja-JP" b="1" baseline="-25000" dirty="0">
                <a:latin typeface="Symbol" panose="05050102010706020507" pitchFamily="18" charset="2"/>
              </a:rPr>
              <a:t>m</a:t>
            </a:r>
            <a:r>
              <a:rPr lang="en-US" altLang="ja-JP" b="1" dirty="0">
                <a:latin typeface="+mn-lt"/>
              </a:rPr>
              <a:t>-</a:t>
            </a:r>
            <a:r>
              <a:rPr lang="en-US" altLang="ja-JP" b="1" dirty="0">
                <a:latin typeface="Symbol" panose="05050102010706020507" pitchFamily="18" charset="2"/>
              </a:rPr>
              <a:t>n</a:t>
            </a:r>
            <a:r>
              <a:rPr lang="en-US" altLang="ja-JP" b="1" baseline="-25000" dirty="0">
                <a:latin typeface="+mn-lt"/>
              </a:rPr>
              <a:t>e</a:t>
            </a:r>
            <a:r>
              <a:rPr lang="en-US" altLang="ja-JP" b="1" dirty="0">
                <a:latin typeface="+mn-lt"/>
              </a:rPr>
              <a:t> cannot be denied.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cs typeface="Arial" panose="020B0604020202020204" pitchFamily="34" charset="0"/>
              </a:rPr>
              <a:t>"Neutrino Oscillation" was discussed positively.</a:t>
            </a:r>
            <a:br>
              <a:rPr lang="en-US" altLang="ja-JP" b="1" dirty="0">
                <a:latin typeface="+mn-lt"/>
                <a:cs typeface="Arial" panose="020B0604020202020204" pitchFamily="34" charset="0"/>
              </a:rPr>
            </a:br>
            <a:r>
              <a:rPr lang="en-US" altLang="ja-JP" b="1" dirty="0">
                <a:latin typeface="+mn-lt"/>
                <a:cs typeface="Arial" panose="020B0604020202020204" pitchFamily="34" charset="0"/>
              </a:rPr>
              <a:t>sin</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2</a:t>
            </a:r>
            <a:r>
              <a:rPr lang="en-US" altLang="ja-JP" b="1" dirty="0">
                <a:latin typeface="Symbol" panose="05050102010706020507" pitchFamily="18" charset="2"/>
                <a:cs typeface="Arial" panose="020B0604020202020204" pitchFamily="34" charset="0"/>
              </a:rPr>
              <a:t>q</a:t>
            </a:r>
            <a:r>
              <a:rPr lang="en-US" altLang="ja-JP" b="1" dirty="0">
                <a:latin typeface="+mn-lt"/>
                <a:cs typeface="Arial" panose="020B0604020202020204" pitchFamily="34" charset="0"/>
              </a:rPr>
              <a:t>-</a:t>
            </a:r>
            <a:r>
              <a:rPr lang="en-US" altLang="ja-JP" b="1" dirty="0">
                <a:latin typeface="Symbol" panose="05050102010706020507" pitchFamily="18" charset="2"/>
                <a:cs typeface="Arial" panose="020B0604020202020204" pitchFamily="34" charset="0"/>
              </a:rPr>
              <a:t>D</a:t>
            </a:r>
            <a:r>
              <a:rPr lang="en-US" altLang="ja-JP" b="1" dirty="0">
                <a:latin typeface="+mn-lt"/>
                <a:cs typeface="Arial" panose="020B0604020202020204" pitchFamily="34" charset="0"/>
              </a:rPr>
              <a:t>m</a:t>
            </a:r>
            <a:r>
              <a:rPr lang="en-US" altLang="ja-JP" b="1" baseline="30000" dirty="0">
                <a:latin typeface="+mn-lt"/>
                <a:cs typeface="Arial" panose="020B0604020202020204" pitchFamily="34" charset="0"/>
              </a:rPr>
              <a:t>2</a:t>
            </a:r>
            <a:r>
              <a:rPr lang="en-US" altLang="ja-JP" b="1" dirty="0">
                <a:latin typeface="+mn-lt"/>
                <a:cs typeface="Arial" panose="020B0604020202020204" pitchFamily="34" charset="0"/>
              </a:rPr>
              <a:t> plot was officially reported first time.</a:t>
            </a:r>
            <a:endParaRPr lang="en-US" altLang="ja-JP" b="1" dirty="0">
              <a:latin typeface="+mn-lt"/>
            </a:endParaRPr>
          </a:p>
        </p:txBody>
      </p:sp>
      <p:sp>
        <p:nvSpPr>
          <p:cNvPr id="82969" name="テキスト ボックス 55"/>
          <p:cNvSpPr txBox="1">
            <a:spLocks noChangeArrowheads="1"/>
          </p:cNvSpPr>
          <p:nvPr/>
        </p:nvSpPr>
        <p:spPr bwMode="auto">
          <a:xfrm>
            <a:off x="5606188" y="3311227"/>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t</a:t>
            </a:r>
            <a:endParaRPr lang="ja-JP" altLang="en-US" sz="2000">
              <a:solidFill>
                <a:srgbClr val="FF0000"/>
              </a:solidFill>
              <a:latin typeface="Times New Roman" panose="02020603050405020304" pitchFamily="18" charset="0"/>
            </a:endParaRPr>
          </a:p>
        </p:txBody>
      </p:sp>
      <p:sp>
        <p:nvSpPr>
          <p:cNvPr id="82970" name="テキスト ボックス 56"/>
          <p:cNvSpPr txBox="1">
            <a:spLocks noChangeArrowheads="1"/>
          </p:cNvSpPr>
          <p:nvPr/>
        </p:nvSpPr>
        <p:spPr bwMode="auto">
          <a:xfrm>
            <a:off x="4142513" y="252859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latin typeface="Symbol" panose="05050102010706020507" pitchFamily="18" charset="2"/>
              </a:rPr>
              <a:t>n</a:t>
            </a:r>
            <a:r>
              <a:rPr lang="en-US" altLang="ja-JP" sz="2000" b="1" baseline="-25000">
                <a:solidFill>
                  <a:srgbClr val="FF0000"/>
                </a:solidFill>
                <a:latin typeface="Symbol" panose="05050102010706020507" pitchFamily="18" charset="2"/>
              </a:rPr>
              <a:t>m</a:t>
            </a:r>
            <a:r>
              <a:rPr lang="en-US" altLang="ja-JP" sz="2000" b="1">
                <a:solidFill>
                  <a:srgbClr val="FF0000"/>
                </a:solidFill>
                <a:cs typeface="Arial" panose="020B0604020202020204" pitchFamily="34" charset="0"/>
              </a:rPr>
              <a:t>-</a:t>
            </a:r>
            <a:r>
              <a:rPr lang="en-US" altLang="ja-JP" sz="2000" b="1">
                <a:solidFill>
                  <a:srgbClr val="FF0000"/>
                </a:solidFill>
                <a:latin typeface="Symbol" panose="05050102010706020507" pitchFamily="18" charset="2"/>
              </a:rPr>
              <a:t>n</a:t>
            </a:r>
            <a:r>
              <a:rPr lang="en-US" altLang="ja-JP" sz="2000" b="1" baseline="-25000">
                <a:solidFill>
                  <a:srgbClr val="FF0000"/>
                </a:solidFill>
                <a:cs typeface="Arial" panose="020B0604020202020204" pitchFamily="34" charset="0"/>
              </a:rPr>
              <a:t>e</a:t>
            </a:r>
            <a:endParaRPr lang="ja-JP" altLang="en-US" sz="2000">
              <a:solidFill>
                <a:srgbClr val="FF0000"/>
              </a:solidFill>
              <a:cs typeface="Arial" panose="020B0604020202020204" pitchFamily="34" charset="0"/>
            </a:endParaRPr>
          </a:p>
        </p:txBody>
      </p:sp>
      <p:sp>
        <p:nvSpPr>
          <p:cNvPr id="82971" name="テキスト ボックス 7"/>
          <p:cNvSpPr txBox="1">
            <a:spLocks noChangeArrowheads="1"/>
          </p:cNvSpPr>
          <p:nvPr/>
        </p:nvSpPr>
        <p:spPr bwMode="auto">
          <a:xfrm>
            <a:off x="7249805" y="5578177"/>
            <a:ext cx="231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dirty="0">
                <a:cs typeface="Arial" panose="020B0604020202020204" pitchFamily="34" charset="0"/>
              </a:rPr>
              <a:t>Best fit in 2016</a:t>
            </a:r>
          </a:p>
          <a:p>
            <a:pPr>
              <a:spcBef>
                <a:spcPct val="0"/>
              </a:spcBef>
              <a:buFontTx/>
              <a:buNone/>
            </a:pPr>
            <a:r>
              <a:rPr lang="en-US" altLang="ja-JP" sz="1600" b="1" dirty="0">
                <a:cs typeface="Arial" panose="020B0604020202020204" pitchFamily="34" charset="0"/>
              </a:rPr>
              <a:t>(sin</a:t>
            </a:r>
            <a:r>
              <a:rPr lang="en-US" altLang="ja-JP" sz="1600" b="1" baseline="30000" dirty="0">
                <a:cs typeface="Arial" panose="020B0604020202020204" pitchFamily="34" charset="0"/>
              </a:rPr>
              <a:t>2</a:t>
            </a:r>
            <a:r>
              <a:rPr lang="en-US" altLang="ja-JP" sz="1600" b="1" dirty="0">
                <a:cs typeface="Arial" panose="020B0604020202020204" pitchFamily="34" charset="0"/>
              </a:rPr>
              <a:t>2</a:t>
            </a:r>
            <a:r>
              <a:rPr lang="en-US" altLang="ja-JP" sz="1600" b="1" dirty="0">
                <a:latin typeface="Symbol" panose="05050102010706020507" pitchFamily="18" charset="2"/>
                <a:cs typeface="Arial" panose="020B0604020202020204" pitchFamily="34" charset="0"/>
              </a:rPr>
              <a:t>q</a:t>
            </a:r>
            <a:r>
              <a:rPr lang="en-US" altLang="ja-JP" sz="1600" b="1" dirty="0">
                <a:cs typeface="Arial" panose="020B0604020202020204" pitchFamily="34" charset="0"/>
              </a:rPr>
              <a:t>,</a:t>
            </a:r>
            <a:r>
              <a:rPr lang="en-US" altLang="ja-JP" sz="1600" b="1" dirty="0">
                <a:latin typeface="Symbol" panose="05050102010706020507" pitchFamily="18" charset="2"/>
                <a:cs typeface="Arial" panose="020B0604020202020204" pitchFamily="34" charset="0"/>
              </a:rPr>
              <a:t>D</a:t>
            </a:r>
            <a:r>
              <a:rPr lang="en-US" altLang="ja-JP" sz="1600" b="1" dirty="0">
                <a:cs typeface="Arial" panose="020B0604020202020204" pitchFamily="34" charset="0"/>
              </a:rPr>
              <a:t>m</a:t>
            </a:r>
            <a:r>
              <a:rPr lang="en-US" altLang="ja-JP" sz="1600" b="1" baseline="30000" dirty="0">
                <a:cs typeface="Arial" panose="020B0604020202020204" pitchFamily="34" charset="0"/>
              </a:rPr>
              <a:t>2</a:t>
            </a:r>
            <a:r>
              <a:rPr lang="en-US" altLang="ja-JP" sz="1600" b="1" dirty="0">
                <a:cs typeface="Arial" panose="020B0604020202020204" pitchFamily="34" charset="0"/>
              </a:rPr>
              <a:t>)=</a:t>
            </a:r>
            <a:br>
              <a:rPr lang="en-US" altLang="ja-JP" sz="1600" b="1" dirty="0">
                <a:cs typeface="Arial" panose="020B0604020202020204" pitchFamily="34" charset="0"/>
              </a:rPr>
            </a:br>
            <a:r>
              <a:rPr lang="en-US" altLang="ja-JP" sz="1600" b="1" dirty="0">
                <a:cs typeface="Arial" panose="020B0604020202020204" pitchFamily="34" charset="0"/>
              </a:rPr>
              <a:t>(1.00,2.51x10</a:t>
            </a:r>
            <a:r>
              <a:rPr lang="en-US" altLang="ja-JP" sz="1600" b="1" baseline="30000" dirty="0">
                <a:cs typeface="Arial" panose="020B0604020202020204" pitchFamily="34" charset="0"/>
              </a:rPr>
              <a:t>-2</a:t>
            </a:r>
            <a:r>
              <a:rPr lang="en-US" altLang="ja-JP" sz="1600" b="1" dirty="0">
                <a:cs typeface="Arial" panose="020B0604020202020204" pitchFamily="34" charset="0"/>
              </a:rPr>
              <a:t>eV</a:t>
            </a:r>
            <a:r>
              <a:rPr lang="en-US" altLang="ja-JP" sz="1600" b="1" baseline="30000" dirty="0">
                <a:cs typeface="Arial" panose="020B0604020202020204" pitchFamily="34" charset="0"/>
              </a:rPr>
              <a:t>2</a:t>
            </a:r>
            <a:r>
              <a:rPr lang="en-US" altLang="ja-JP" sz="1600" b="1" dirty="0">
                <a:cs typeface="Arial" panose="020B0604020202020204" pitchFamily="34" charset="0"/>
              </a:rPr>
              <a:t>)</a:t>
            </a:r>
            <a:endParaRPr lang="ja-JP" altLang="en-US" sz="1600" b="1" dirty="0">
              <a:cs typeface="Arial" panose="020B0604020202020204" pitchFamily="34" charset="0"/>
            </a:endParaRPr>
          </a:p>
        </p:txBody>
      </p:sp>
      <p:cxnSp>
        <p:nvCxnSpPr>
          <p:cNvPr id="8" name="直線矢印コネクタ 7"/>
          <p:cNvCxnSpPr/>
          <p:nvPr/>
        </p:nvCxnSpPr>
        <p:spPr>
          <a:xfrm flipH="1">
            <a:off x="7022238" y="4173240"/>
            <a:ext cx="946150" cy="334962"/>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7157175" y="5003502"/>
            <a:ext cx="46038" cy="46038"/>
          </a:xfrm>
          <a:prstGeom prst="ellipse">
            <a:avLst/>
          </a:prstGeom>
          <a:solidFill>
            <a:srgbClr val="3F30FC"/>
          </a:solidFill>
          <a:ln>
            <a:solidFill>
              <a:srgbClr val="3F30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
            <a:extLst>
              <a:ext uri="{FF2B5EF4-FFF2-40B4-BE49-F238E27FC236}">
                <a16:creationId xmlns:a16="http://schemas.microsoft.com/office/drawing/2014/main" id="{A0AA7A3F-9ECA-4AB2-9432-49D48AFC2DA6}"/>
              </a:ext>
            </a:extLst>
          </p:cNvPr>
          <p:cNvGrpSpPr/>
          <p:nvPr/>
        </p:nvGrpSpPr>
        <p:grpSpPr>
          <a:xfrm>
            <a:off x="225295" y="2798803"/>
            <a:ext cx="2276475" cy="3465512"/>
            <a:chOff x="6680200" y="3094038"/>
            <a:chExt cx="2276475" cy="3465512"/>
          </a:xfrm>
        </p:grpSpPr>
        <p:sp>
          <p:nvSpPr>
            <p:cNvPr id="41" name="正方形/長方形 40"/>
            <p:cNvSpPr/>
            <p:nvPr/>
          </p:nvSpPr>
          <p:spPr bwMode="auto">
            <a:xfrm>
              <a:off x="6875463" y="3879850"/>
              <a:ext cx="392112" cy="4460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42" name="正方形/長方形 41"/>
            <p:cNvSpPr/>
            <p:nvPr/>
          </p:nvSpPr>
          <p:spPr bwMode="auto">
            <a:xfrm>
              <a:off x="7661275" y="3821113"/>
              <a:ext cx="392113" cy="50482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3" name="直線コネクタ 42"/>
            <p:cNvCxnSpPr/>
            <p:nvPr/>
          </p:nvCxnSpPr>
          <p:spPr bwMode="auto">
            <a:xfrm>
              <a:off x="6707188" y="4321175"/>
              <a:ext cx="22447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1" name="テキスト ボックス 29"/>
            <p:cNvSpPr txBox="1">
              <a:spLocks noChangeArrowheads="1"/>
            </p:cNvSpPr>
            <p:nvPr/>
          </p:nvSpPr>
          <p:spPr bwMode="auto">
            <a:xfrm>
              <a:off x="6905625" y="4270375"/>
              <a:ext cx="56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52" name="テキスト ボックス 30"/>
            <p:cNvSpPr txBox="1">
              <a:spLocks noChangeArrowheads="1"/>
            </p:cNvSpPr>
            <p:nvPr/>
          </p:nvSpPr>
          <p:spPr bwMode="auto">
            <a:xfrm>
              <a:off x="7691438" y="4270375"/>
              <a:ext cx="61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53" name="テキスト ボックス 31"/>
            <p:cNvSpPr txBox="1">
              <a:spLocks noChangeArrowheads="1"/>
            </p:cNvSpPr>
            <p:nvPr/>
          </p:nvSpPr>
          <p:spPr bwMode="auto">
            <a:xfrm>
              <a:off x="8477250" y="4270375"/>
              <a:ext cx="44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48" name="正方形/長方形 47"/>
            <p:cNvSpPr/>
            <p:nvPr/>
          </p:nvSpPr>
          <p:spPr bwMode="auto">
            <a:xfrm>
              <a:off x="7661275" y="3440113"/>
              <a:ext cx="392113" cy="874712"/>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49" name="正方形/長方形 48"/>
            <p:cNvSpPr/>
            <p:nvPr/>
          </p:nvSpPr>
          <p:spPr bwMode="auto">
            <a:xfrm>
              <a:off x="8447088" y="3868738"/>
              <a:ext cx="392112" cy="446087"/>
            </a:xfrm>
            <a:prstGeom prst="rect">
              <a:avLst/>
            </a:prstGeom>
            <a:noFill/>
            <a:ln>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0" name="左カーブ矢印 49"/>
            <p:cNvSpPr/>
            <p:nvPr/>
          </p:nvSpPr>
          <p:spPr bwMode="auto">
            <a:xfrm rot="18429313">
              <a:off x="8213726" y="2849562"/>
              <a:ext cx="265112" cy="9572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39" name="正方形/長方形 38"/>
            <p:cNvSpPr/>
            <p:nvPr/>
          </p:nvSpPr>
          <p:spPr bwMode="auto">
            <a:xfrm>
              <a:off x="7661275" y="5648325"/>
              <a:ext cx="392113" cy="506413"/>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cxnSp>
          <p:nvCxnSpPr>
            <p:cNvPr id="40" name="直線コネクタ 39"/>
            <p:cNvCxnSpPr/>
            <p:nvPr/>
          </p:nvCxnSpPr>
          <p:spPr bwMode="auto">
            <a:xfrm>
              <a:off x="6680200" y="6148388"/>
              <a:ext cx="22463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959" name="テキスト ボックス 29"/>
            <p:cNvSpPr txBox="1">
              <a:spLocks noChangeArrowheads="1"/>
            </p:cNvSpPr>
            <p:nvPr/>
          </p:nvSpPr>
          <p:spPr bwMode="auto">
            <a:xfrm>
              <a:off x="6904038" y="6097588"/>
              <a:ext cx="534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FF0000"/>
                  </a:solidFill>
                  <a:latin typeface="Symbol" panose="05050102010706020507" pitchFamily="18" charset="2"/>
                </a:rPr>
                <a:t>n</a:t>
              </a:r>
              <a:r>
                <a:rPr lang="en-US" altLang="ja-JP" sz="2400" b="1" baseline="-25000">
                  <a:solidFill>
                    <a:srgbClr val="FF0000"/>
                  </a:solidFill>
                  <a:cs typeface="Arial" panose="020B0604020202020204" pitchFamily="34" charset="0"/>
                </a:rPr>
                <a:t>e</a:t>
              </a:r>
              <a:endParaRPr lang="ja-JP" altLang="en-US" sz="2400" b="1" baseline="-25000">
                <a:solidFill>
                  <a:srgbClr val="FF0000"/>
                </a:solidFill>
                <a:cs typeface="Arial" panose="020B0604020202020204" pitchFamily="34" charset="0"/>
              </a:endParaRPr>
            </a:p>
          </p:txBody>
        </p:sp>
        <p:sp>
          <p:nvSpPr>
            <p:cNvPr id="82960" name="テキスト ボックス 30"/>
            <p:cNvSpPr txBox="1">
              <a:spLocks noChangeArrowheads="1"/>
            </p:cNvSpPr>
            <p:nvPr/>
          </p:nvSpPr>
          <p:spPr bwMode="auto">
            <a:xfrm>
              <a:off x="7689850" y="6097588"/>
              <a:ext cx="53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00FF"/>
                  </a:solidFill>
                  <a:latin typeface="Symbol" panose="05050102010706020507" pitchFamily="18" charset="2"/>
                </a:rPr>
                <a:t>n</a:t>
              </a:r>
              <a:r>
                <a:rPr lang="en-US" altLang="ja-JP" sz="2400" b="1" baseline="-25000">
                  <a:solidFill>
                    <a:srgbClr val="0000FF"/>
                  </a:solidFill>
                  <a:latin typeface="Symbol" panose="05050102010706020507" pitchFamily="18" charset="2"/>
                  <a:cs typeface="Arial" panose="020B0604020202020204" pitchFamily="34" charset="0"/>
                </a:rPr>
                <a:t>m</a:t>
              </a:r>
              <a:endParaRPr lang="ja-JP" altLang="en-US" sz="2400" b="1" baseline="-25000">
                <a:solidFill>
                  <a:srgbClr val="0000FF"/>
                </a:solidFill>
                <a:latin typeface="Symbol" panose="05050102010706020507" pitchFamily="18" charset="2"/>
                <a:cs typeface="Arial" panose="020B0604020202020204" pitchFamily="34" charset="0"/>
              </a:endParaRPr>
            </a:p>
          </p:txBody>
        </p:sp>
        <p:sp>
          <p:nvSpPr>
            <p:cNvPr id="82961" name="テキスト ボックス 31"/>
            <p:cNvSpPr txBox="1">
              <a:spLocks noChangeArrowheads="1"/>
            </p:cNvSpPr>
            <p:nvPr/>
          </p:nvSpPr>
          <p:spPr bwMode="auto">
            <a:xfrm>
              <a:off x="8477250" y="6097588"/>
              <a:ext cx="479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400" b="1">
                  <a:solidFill>
                    <a:srgbClr val="008000"/>
                  </a:solidFill>
                  <a:latin typeface="Symbol" panose="05050102010706020507" pitchFamily="18" charset="2"/>
                </a:rPr>
                <a:t>n</a:t>
              </a:r>
              <a:r>
                <a:rPr lang="en-US" altLang="ja-JP" sz="2400" b="1" baseline="-25000">
                  <a:solidFill>
                    <a:srgbClr val="008000"/>
                  </a:solidFill>
                  <a:latin typeface="Symbol" panose="05050102010706020507" pitchFamily="18" charset="2"/>
                  <a:cs typeface="Arial" panose="020B0604020202020204" pitchFamily="34" charset="0"/>
                </a:rPr>
                <a:t>t</a:t>
              </a:r>
              <a:endParaRPr lang="ja-JP" altLang="en-US" sz="2400" b="1" baseline="-25000">
                <a:solidFill>
                  <a:srgbClr val="008000"/>
                </a:solidFill>
                <a:latin typeface="Symbol" panose="05050102010706020507" pitchFamily="18" charset="2"/>
                <a:cs typeface="Arial" panose="020B0604020202020204" pitchFamily="34" charset="0"/>
              </a:endParaRPr>
            </a:p>
          </p:txBody>
        </p:sp>
        <p:sp>
          <p:nvSpPr>
            <p:cNvPr id="51" name="正方形/長方形 50"/>
            <p:cNvSpPr/>
            <p:nvPr/>
          </p:nvSpPr>
          <p:spPr bwMode="auto">
            <a:xfrm>
              <a:off x="7667625" y="5454650"/>
              <a:ext cx="392113" cy="684213"/>
            </a:xfrm>
            <a:prstGeom prst="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dirty="0">
                <a:solidFill>
                  <a:prstClr val="white"/>
                </a:solidFill>
              </a:endParaRPr>
            </a:p>
          </p:txBody>
        </p:sp>
        <p:sp>
          <p:nvSpPr>
            <p:cNvPr id="52" name="正方形/長方形 51"/>
            <p:cNvSpPr/>
            <p:nvPr/>
          </p:nvSpPr>
          <p:spPr bwMode="auto">
            <a:xfrm>
              <a:off x="6875463" y="5695950"/>
              <a:ext cx="392112" cy="446088"/>
            </a:xfrm>
            <a:prstGeom prst="rect">
              <a:avLst/>
            </a:prstGeom>
            <a:solidFill>
              <a:srgbClr val="FF757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38" name="正方形/長方形 37"/>
            <p:cNvSpPr/>
            <p:nvPr/>
          </p:nvSpPr>
          <p:spPr bwMode="auto">
            <a:xfrm>
              <a:off x="6875463" y="5892800"/>
              <a:ext cx="392112" cy="2619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sp>
          <p:nvSpPr>
            <p:cNvPr id="53" name="左カーブ矢印 52"/>
            <p:cNvSpPr/>
            <p:nvPr/>
          </p:nvSpPr>
          <p:spPr bwMode="auto">
            <a:xfrm rot="3916805" flipH="1">
              <a:off x="7304881" y="4898232"/>
              <a:ext cx="225425" cy="8874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black"/>
                </a:solidFill>
              </a:endParaRPr>
            </a:p>
          </p:txBody>
        </p:sp>
        <p:sp>
          <p:nvSpPr>
            <p:cNvPr id="82967" name="テキスト ボックス 5"/>
            <p:cNvSpPr txBox="1">
              <a:spLocks noChangeArrowheads="1"/>
            </p:cNvSpPr>
            <p:nvPr/>
          </p:nvSpPr>
          <p:spPr bwMode="auto">
            <a:xfrm>
              <a:off x="6875463" y="3094038"/>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latin typeface="Symbol" panose="05050102010706020507" pitchFamily="18" charset="2"/>
                </a:rPr>
                <a:t>t</a:t>
              </a:r>
              <a:endParaRPr lang="ja-JP" altLang="en-US" sz="2000">
                <a:latin typeface="Times New Roman" panose="02020603050405020304" pitchFamily="18" charset="0"/>
              </a:endParaRPr>
            </a:p>
          </p:txBody>
        </p:sp>
        <p:sp>
          <p:nvSpPr>
            <p:cNvPr id="82968" name="テキスト ボックス 54"/>
            <p:cNvSpPr txBox="1">
              <a:spLocks noChangeArrowheads="1"/>
            </p:cNvSpPr>
            <p:nvPr/>
          </p:nvSpPr>
          <p:spPr bwMode="auto">
            <a:xfrm>
              <a:off x="8166100" y="5164138"/>
              <a:ext cx="7858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cs typeface="Arial" panose="020B0604020202020204" pitchFamily="34" charset="0"/>
                </a:rPr>
                <a:t>-</a:t>
              </a:r>
              <a:r>
                <a:rPr lang="en-US" altLang="ja-JP" sz="2000" b="1">
                  <a:latin typeface="Symbol" panose="05050102010706020507" pitchFamily="18" charset="2"/>
                </a:rPr>
                <a:t>n</a:t>
              </a:r>
              <a:r>
                <a:rPr lang="en-US" altLang="ja-JP" sz="2000" b="1" baseline="-25000">
                  <a:cs typeface="Arial" panose="020B0604020202020204" pitchFamily="34" charset="0"/>
                </a:rPr>
                <a:t>e</a:t>
              </a:r>
              <a:endParaRPr lang="ja-JP" altLang="en-US" sz="2000">
                <a:cs typeface="Arial" panose="020B0604020202020204" pitchFamily="34" charset="0"/>
              </a:endParaRPr>
            </a:p>
          </p:txBody>
        </p:sp>
      </p:grpSp>
      <p:cxnSp>
        <p:nvCxnSpPr>
          <p:cNvPr id="59" name="直線矢印コネクタ 58"/>
          <p:cNvCxnSpPr/>
          <p:nvPr/>
        </p:nvCxnSpPr>
        <p:spPr>
          <a:xfrm flipH="1" flipV="1">
            <a:off x="7203213" y="5049540"/>
            <a:ext cx="449262" cy="573087"/>
          </a:xfrm>
          <a:prstGeom prst="straightConnector1">
            <a:avLst/>
          </a:prstGeom>
          <a:ln w="38100">
            <a:solidFill>
              <a:srgbClr val="3F30FC"/>
            </a:solidFill>
            <a:tailEnd type="triangle"/>
          </a:ln>
        </p:spPr>
        <p:style>
          <a:lnRef idx="1">
            <a:schemeClr val="accent1"/>
          </a:lnRef>
          <a:fillRef idx="0">
            <a:schemeClr val="accent1"/>
          </a:fillRef>
          <a:effectRef idx="0">
            <a:schemeClr val="accent1"/>
          </a:effectRef>
          <a:fontRef idx="minor">
            <a:schemeClr val="tx1"/>
          </a:fontRef>
        </p:style>
      </p:cxnSp>
      <p:sp>
        <p:nvSpPr>
          <p:cNvPr id="44" name="スライド番号プレースホルダー 1">
            <a:extLst>
              <a:ext uri="{FF2B5EF4-FFF2-40B4-BE49-F238E27FC236}">
                <a16:creationId xmlns:a16="http://schemas.microsoft.com/office/drawing/2014/main" id="{812D331F-BD44-43AB-B627-A83D4BF0065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73625" y="588963"/>
            <a:ext cx="4105275" cy="2925762"/>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6" name="object 6"/>
          <p:cNvSpPr/>
          <p:nvPr/>
        </p:nvSpPr>
        <p:spPr>
          <a:xfrm>
            <a:off x="60325" y="4130675"/>
            <a:ext cx="6970713" cy="2773363"/>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0" name="object 10"/>
          <p:cNvSpPr txBox="1"/>
          <p:nvPr/>
        </p:nvSpPr>
        <p:spPr>
          <a:xfrm>
            <a:off x="6977063" y="6056313"/>
            <a:ext cx="2071687" cy="738187"/>
          </a:xfrm>
          <a:prstGeom prst="rect">
            <a:avLst/>
          </a:prstGeom>
        </p:spPr>
        <p:txBody>
          <a:bodyPr lIns="0" tIns="0" rIns="0" bIns="0">
            <a:spAutoFit/>
          </a:bodyPr>
          <a:lstStyle/>
          <a:p>
            <a:pPr eaLnBrk="1" fontAlgn="auto" hangingPunct="1">
              <a:spcBef>
                <a:spcPts val="0"/>
              </a:spcBef>
              <a:spcAft>
                <a:spcPts val="0"/>
              </a:spcAft>
              <a:defRPr/>
            </a:pPr>
            <a:r>
              <a:rPr lang="en-US" sz="1600" b="1" dirty="0">
                <a:solidFill>
                  <a:prstClr val="black"/>
                </a:solidFill>
                <a:latin typeface="Arial Narrow" panose="020B0606020202030204" pitchFamily="34" charset="0"/>
                <a:ea typeface="+mn-ea"/>
                <a:cs typeface="Arial" panose="020B0604020202020204" pitchFamily="34" charset="0"/>
              </a:rPr>
              <a:t>M. </a:t>
            </a:r>
            <a:r>
              <a:rPr lang="en-US" sz="1600" b="1" dirty="0" err="1">
                <a:solidFill>
                  <a:prstClr val="black"/>
                </a:solidFill>
                <a:latin typeface="Arial Narrow" panose="020B0606020202030204" pitchFamily="34" charset="0"/>
                <a:ea typeface="+mn-ea"/>
                <a:cs typeface="Arial" panose="020B0604020202020204" pitchFamily="34" charset="0"/>
              </a:rPr>
              <a:t>Aglietta</a:t>
            </a:r>
            <a:r>
              <a:rPr lang="en-US" sz="1600" b="1" dirty="0">
                <a:solidFill>
                  <a:prstClr val="black"/>
                </a:solidFill>
                <a:latin typeface="Arial Narrow" panose="020B0606020202030204" pitchFamily="34" charset="0"/>
                <a:ea typeface="+mn-ea"/>
                <a:cs typeface="Arial" panose="020B0604020202020204" pitchFamily="34" charset="0"/>
              </a:rPr>
              <a:t> et al., </a:t>
            </a:r>
            <a:r>
              <a:rPr sz="1600" b="1" dirty="0" err="1">
                <a:solidFill>
                  <a:prstClr val="black"/>
                </a:solidFill>
                <a:latin typeface="Arial Narrow" panose="020B0606020202030204" pitchFamily="34" charset="0"/>
                <a:ea typeface="+mn-ea"/>
                <a:cs typeface="Arial" panose="020B0604020202020204" pitchFamily="34" charset="0"/>
              </a:rPr>
              <a:t>Europhys</a:t>
            </a:r>
            <a:r>
              <a:rPr sz="1600" b="1" dirty="0">
                <a:solidFill>
                  <a:prstClr val="black"/>
                </a:solidFill>
                <a:latin typeface="Arial Narrow" panose="020B0606020202030204" pitchFamily="34" charset="0"/>
                <a:ea typeface="+mn-ea"/>
                <a:cs typeface="Arial" panose="020B0604020202020204" pitchFamily="34" charset="0"/>
              </a:rPr>
              <a:t>. Lett. 8 (7), </a:t>
            </a:r>
            <a:br>
              <a:rPr lang="en-US" sz="1600" b="1" dirty="0">
                <a:solidFill>
                  <a:prstClr val="black"/>
                </a:solidFill>
                <a:latin typeface="Arial Narrow" panose="020B0606020202030204" pitchFamily="34" charset="0"/>
                <a:ea typeface="+mn-ea"/>
                <a:cs typeface="Arial" panose="020B0604020202020204" pitchFamily="34" charset="0"/>
              </a:rPr>
            </a:br>
            <a:r>
              <a:rPr sz="1600" b="1" spc="-15" dirty="0">
                <a:solidFill>
                  <a:prstClr val="black"/>
                </a:solidFill>
                <a:latin typeface="Arial Narrow" panose="020B0606020202030204" pitchFamily="34" charset="0"/>
                <a:ea typeface="+mn-ea"/>
                <a:cs typeface="Arial" panose="020B0604020202020204" pitchFamily="34" charset="0"/>
              </a:rPr>
              <a:t>611</a:t>
            </a:r>
            <a:r>
              <a:rPr sz="1600" b="1" spc="-100" dirty="0">
                <a:solidFill>
                  <a:prstClr val="black"/>
                </a:solidFill>
                <a:latin typeface="Arial Narrow" panose="020B0606020202030204" pitchFamily="34" charset="0"/>
                <a:ea typeface="+mn-ea"/>
                <a:cs typeface="Arial" panose="020B0604020202020204" pitchFamily="34" charset="0"/>
              </a:rPr>
              <a:t> </a:t>
            </a:r>
            <a:r>
              <a:rPr sz="1600" b="1" dirty="0">
                <a:solidFill>
                  <a:prstClr val="black"/>
                </a:solidFill>
                <a:latin typeface="Arial Narrow" panose="020B0606020202030204" pitchFamily="34" charset="0"/>
                <a:ea typeface="+mn-ea"/>
                <a:cs typeface="Arial" panose="020B0604020202020204" pitchFamily="34" charset="0"/>
              </a:rPr>
              <a:t>(1989)</a:t>
            </a:r>
          </a:p>
        </p:txBody>
      </p:sp>
      <p:sp>
        <p:nvSpPr>
          <p:cNvPr id="11"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NUSEX experiment (1982-1988)</a:t>
            </a:r>
            <a:endParaRPr kumimoji="0" lang="en-US" sz="2800" b="1" u="sng" kern="0" dirty="0">
              <a:solidFill>
                <a:srgbClr val="0A0AD4"/>
              </a:solidFill>
            </a:endParaRPr>
          </a:p>
        </p:txBody>
      </p:sp>
      <p:sp>
        <p:nvSpPr>
          <p:cNvPr id="2" name="テキスト ボックス 1"/>
          <p:cNvSpPr txBox="1"/>
          <p:nvPr/>
        </p:nvSpPr>
        <p:spPr>
          <a:xfrm>
            <a:off x="-31750" y="588963"/>
            <a:ext cx="8928100" cy="4370387"/>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The NUSEX detector is a digital tracking</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calorimeter of </a:t>
            </a:r>
            <a:r>
              <a:rPr lang="en-US" altLang="ja-JP" sz="1800" b="1" dirty="0">
                <a:solidFill>
                  <a:srgbClr val="FF0000"/>
                </a:solidFill>
                <a:latin typeface="Arial" panose="020B0604020202020204" pitchFamily="34" charset="0"/>
                <a:cs typeface="Arial" panose="020B0604020202020204" pitchFamily="34" charset="0"/>
              </a:rPr>
              <a:t>3.5m x 3.5m x 3.5m</a:t>
            </a:r>
            <a:r>
              <a:rPr lang="en-US" altLang="ja-JP" sz="1800" b="1" dirty="0">
                <a:latin typeface="Arial" panose="020B0604020202020204" pitchFamily="34" charset="0"/>
                <a:cs typeface="Arial" panose="020B0604020202020204" pitchFamily="34" charset="0"/>
              </a:rPr>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located in Mont Blanc tunnel at</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4800 </a:t>
            </a:r>
            <a:r>
              <a:rPr lang="en-US" altLang="ja-JP" sz="1800" b="1" dirty="0" err="1">
                <a:latin typeface="Arial" panose="020B0604020202020204" pitchFamily="34" charset="0"/>
                <a:cs typeface="Arial" panose="020B0604020202020204" pitchFamily="34" charset="0"/>
              </a:rPr>
              <a:t>m.w.e</a:t>
            </a:r>
            <a:r>
              <a:rPr lang="en-US" altLang="ja-JP" sz="1800" b="1" dirty="0">
                <a:latin typeface="Arial" panose="020B0604020202020204" pitchFamily="34" charset="0"/>
                <a:cs typeface="Arial" panose="020B0604020202020204" pitchFamily="34" charset="0"/>
              </a:rPr>
              <a:t>. underground.</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It is a sandwich of 134 horizontal </a:t>
            </a:r>
            <a:r>
              <a:rPr lang="en-US" altLang="ja-JP" sz="1800" b="1" dirty="0">
                <a:solidFill>
                  <a:srgbClr val="FF0000"/>
                </a:solidFill>
                <a:latin typeface="Arial" panose="020B0604020202020204" pitchFamily="34" charset="0"/>
                <a:cs typeface="Arial" panose="020B0604020202020204" pitchFamily="34" charset="0"/>
              </a:rPr>
              <a:t>iron</a:t>
            </a:r>
            <a:br>
              <a:rPr lang="en-US" altLang="ja-JP" sz="1800" b="1" dirty="0">
                <a:solidFill>
                  <a:srgbClr val="FF0000"/>
                </a:solidFill>
                <a:latin typeface="Arial" panose="020B0604020202020204" pitchFamily="34" charset="0"/>
                <a:cs typeface="Arial" panose="020B0604020202020204" pitchFamily="34" charset="0"/>
              </a:rPr>
            </a:br>
            <a:r>
              <a:rPr lang="en-US" altLang="ja-JP" sz="1800" b="1" dirty="0">
                <a:solidFill>
                  <a:srgbClr val="FF0000"/>
                </a:solidFill>
                <a:latin typeface="Arial" panose="020B0604020202020204" pitchFamily="34" charset="0"/>
                <a:cs typeface="Arial" panose="020B0604020202020204" pitchFamily="34" charset="0"/>
              </a:rPr>
              <a:t>plates</a:t>
            </a:r>
            <a:r>
              <a:rPr lang="en-US" altLang="ja-JP" sz="1800" b="1" dirty="0">
                <a:latin typeface="Arial" panose="020B0604020202020204" pitchFamily="34" charset="0"/>
                <a:cs typeface="Arial" panose="020B0604020202020204" pitchFamily="34" charset="0"/>
              </a:rPr>
              <a:t> of 1.0 cm thickness, and layers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plastic</a:t>
            </a:r>
            <a:r>
              <a:rPr lang="en-US" altLang="ja-JP" sz="1800" b="1" dirty="0">
                <a:solidFill>
                  <a:srgbClr val="FF0000"/>
                </a:solidFill>
                <a:latin typeface="Arial" panose="020B0604020202020204" pitchFamily="34" charset="0"/>
                <a:cs typeface="Arial" panose="020B0604020202020204" pitchFamily="34" charset="0"/>
              </a:rPr>
              <a:t> streamer tubes </a:t>
            </a:r>
            <a:r>
              <a:rPr lang="en-US" altLang="ja-JP" sz="1800" b="1" dirty="0">
                <a:latin typeface="Arial" panose="020B0604020202020204" pitchFamily="34" charset="0"/>
                <a:cs typeface="Arial" panose="020B0604020202020204" pitchFamily="34" charset="0"/>
              </a:rPr>
              <a:t>3.5 m long and of</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(9 x 9) mm</a:t>
            </a:r>
            <a:r>
              <a:rPr lang="en-US" altLang="ja-JP" sz="1800" b="1" baseline="30000" dirty="0">
                <a:latin typeface="Arial" panose="020B0604020202020204" pitchFamily="34" charset="0"/>
                <a:cs typeface="Arial" panose="020B0604020202020204" pitchFamily="34" charset="0"/>
              </a:rPr>
              <a:t>2</a:t>
            </a:r>
            <a:r>
              <a:rPr lang="en-US" altLang="ja-JP" sz="1800" b="1" dirty="0">
                <a:latin typeface="Arial" panose="020B0604020202020204" pitchFamily="34" charset="0"/>
                <a:cs typeface="Arial" panose="020B0604020202020204" pitchFamily="34" charset="0"/>
              </a:rPr>
              <a:t> cross-section. </a:t>
            </a:r>
            <a:br>
              <a:rPr lang="en-US" altLang="ja-JP" sz="1800" b="1" dirty="0">
                <a:latin typeface="Arial" panose="020B0604020202020204" pitchFamily="34" charset="0"/>
                <a:cs typeface="Arial" panose="020B0604020202020204" pitchFamily="34" charset="0"/>
              </a:rPr>
            </a:br>
            <a:r>
              <a:rPr lang="en-US" altLang="ja-JP" sz="1800" b="1" dirty="0">
                <a:latin typeface="Arial" panose="020B0604020202020204" pitchFamily="34" charset="0"/>
                <a:cs typeface="Arial" panose="020B0604020202020204" pitchFamily="34" charset="0"/>
              </a:rPr>
              <a:t>The total active mass is </a:t>
            </a:r>
            <a:r>
              <a:rPr lang="en-US" altLang="ja-JP" sz="1800" b="1" dirty="0">
                <a:solidFill>
                  <a:srgbClr val="FF0000"/>
                </a:solidFill>
                <a:latin typeface="Arial" panose="020B0604020202020204" pitchFamily="34" charset="0"/>
                <a:cs typeface="Arial" panose="020B0604020202020204" pitchFamily="34" charset="0"/>
              </a:rPr>
              <a:t>150 ton</a:t>
            </a:r>
            <a:r>
              <a:rPr lang="en-US" altLang="ja-JP" sz="18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l"/>
              <a:defRPr/>
            </a:pPr>
            <a:endParaRPr lang="en-US" altLang="ja-JP" sz="18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sz="1800" b="1" dirty="0">
                <a:latin typeface="Arial" panose="020B0604020202020204" pitchFamily="34" charset="0"/>
                <a:cs typeface="Arial" panose="020B0604020202020204" pitchFamily="34" charset="0"/>
              </a:rPr>
              <a:t>From </a:t>
            </a:r>
            <a:r>
              <a:rPr lang="de-DE" altLang="ja-JP" sz="1800" b="1" dirty="0">
                <a:solidFill>
                  <a:srgbClr val="FF0000"/>
                </a:solidFill>
                <a:latin typeface="Arial" panose="020B0604020202020204" pitchFamily="34" charset="0"/>
                <a:cs typeface="Arial" panose="020B0604020202020204" pitchFamily="34" charset="0"/>
              </a:rPr>
              <a:t>740 ton</a:t>
            </a:r>
            <a:r>
              <a:rPr lang="ja-JP" altLang="en-US" sz="1800" b="1" dirty="0">
                <a:solidFill>
                  <a:srgbClr val="FF0000"/>
                </a:solidFill>
                <a:latin typeface="Arial" panose="020B0604020202020204" pitchFamily="34" charset="0"/>
                <a:cs typeface="Arial" panose="020B0604020202020204" pitchFamily="34" charset="0"/>
              </a:rPr>
              <a:t>・</a:t>
            </a:r>
            <a:r>
              <a:rPr lang="de-DE" altLang="ja-JP" sz="1800" b="1" dirty="0">
                <a:solidFill>
                  <a:srgbClr val="FF0000"/>
                </a:solidFill>
                <a:latin typeface="Arial" panose="020B0604020202020204" pitchFamily="34" charset="0"/>
                <a:cs typeface="Arial" panose="020B0604020202020204" pitchFamily="34" charset="0"/>
              </a:rPr>
              <a:t>yr </a:t>
            </a:r>
            <a:r>
              <a:rPr lang="de-DE" altLang="ja-JP" sz="1800" b="1" dirty="0">
                <a:latin typeface="Arial" panose="020B0604020202020204" pitchFamily="34" charset="0"/>
                <a:cs typeface="Arial" panose="020B0604020202020204" pitchFamily="34" charset="0"/>
              </a:rPr>
              <a:t>of exposure,</a:t>
            </a:r>
            <a:r>
              <a:rPr lang="en-US" altLang="ja-JP" b="1" dirty="0">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data agree with Monte Carlo expectation</a:t>
            </a:r>
            <a:r>
              <a:rPr lang="en-US" altLang="ja-JP" b="1"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dirty="0"/>
          </a:p>
        </p:txBody>
      </p:sp>
      <p:sp>
        <p:nvSpPr>
          <p:cNvPr id="83975" name="テキスト ボックス 11"/>
          <p:cNvSpPr txBox="1">
            <a:spLocks noChangeArrowheads="1"/>
          </p:cNvSpPr>
          <p:nvPr/>
        </p:nvSpPr>
        <p:spPr bwMode="auto">
          <a:xfrm>
            <a:off x="820738" y="4146550"/>
            <a:ext cx="2532062" cy="646113"/>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Symbol" panose="05050102010706020507" pitchFamily="18" charset="2"/>
                <a:cs typeface="Arial" panose="020B0604020202020204" pitchFamily="34" charset="0"/>
              </a:rPr>
              <a:t>m</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32</a:t>
            </a:r>
          </a:p>
          <a:p>
            <a:r>
              <a:rPr lang="en-US" altLang="ja-JP" sz="1800" b="1">
                <a:latin typeface="Arial" panose="020B0604020202020204" pitchFamily="34" charset="0"/>
                <a:cs typeface="Arial" panose="020B0604020202020204" pitchFamily="34" charset="0"/>
              </a:rPr>
              <a:t>     expected	36.8</a:t>
            </a:r>
          </a:p>
        </p:txBody>
      </p:sp>
      <p:sp>
        <p:nvSpPr>
          <p:cNvPr id="83976" name="テキスト ボックス 12"/>
          <p:cNvSpPr txBox="1">
            <a:spLocks noChangeArrowheads="1"/>
          </p:cNvSpPr>
          <p:nvPr/>
        </p:nvSpPr>
        <p:spPr bwMode="auto">
          <a:xfrm>
            <a:off x="4621213" y="4140200"/>
            <a:ext cx="2530475" cy="647700"/>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solidFill>
                  <a:srgbClr val="FF0000"/>
                </a:solidFill>
                <a:latin typeface="Arial" panose="020B0604020202020204" pitchFamily="34" charset="0"/>
                <a:cs typeface="Arial" panose="020B0604020202020204" pitchFamily="34" charset="0"/>
              </a:rPr>
              <a:t>e</a:t>
            </a:r>
            <a:r>
              <a:rPr lang="en-US" altLang="ja-JP" sz="1800" b="1">
                <a:latin typeface="Symbol" panose="05050102010706020507" pitchFamily="18" charset="2"/>
                <a:cs typeface="Arial" panose="020B0604020202020204" pitchFamily="34" charset="0"/>
              </a:rPr>
              <a:t>   </a:t>
            </a:r>
            <a:r>
              <a:rPr lang="en-US" altLang="ja-JP" sz="1800" b="1">
                <a:latin typeface="Arial" panose="020B0604020202020204" pitchFamily="34" charset="0"/>
                <a:cs typeface="Arial" panose="020B0604020202020204" pitchFamily="34" charset="0"/>
              </a:rPr>
              <a:t>data 		18</a:t>
            </a:r>
          </a:p>
          <a:p>
            <a:r>
              <a:rPr lang="en-US" altLang="ja-JP" sz="1800" b="1">
                <a:latin typeface="Arial" panose="020B0604020202020204" pitchFamily="34" charset="0"/>
                <a:cs typeface="Arial" panose="020B0604020202020204" pitchFamily="34" charset="0"/>
              </a:rPr>
              <a:t>     expected	20.5</a:t>
            </a:r>
          </a:p>
        </p:txBody>
      </p:sp>
      <p:grpSp>
        <p:nvGrpSpPr>
          <p:cNvPr id="83977" name="グループ化 17"/>
          <p:cNvGrpSpPr>
            <a:grpSpLocks/>
          </p:cNvGrpSpPr>
          <p:nvPr/>
        </p:nvGrpSpPr>
        <p:grpSpPr bwMode="auto">
          <a:xfrm>
            <a:off x="6129338" y="4914900"/>
            <a:ext cx="2962275" cy="1016000"/>
            <a:chOff x="7864291" y="3504951"/>
            <a:chExt cx="2961367" cy="1015899"/>
          </a:xfrm>
        </p:grpSpPr>
        <p:sp>
          <p:nvSpPr>
            <p:cNvPr id="17" name="正方形/長方形 16"/>
            <p:cNvSpPr/>
            <p:nvPr/>
          </p:nvSpPr>
          <p:spPr>
            <a:xfrm>
              <a:off x="7864291" y="3516063"/>
              <a:ext cx="2845515" cy="100478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3979" name="グループ化 13"/>
            <p:cNvGrpSpPr>
              <a:grpSpLocks/>
            </p:cNvGrpSpPr>
            <p:nvPr/>
          </p:nvGrpSpPr>
          <p:grpSpPr bwMode="auto">
            <a:xfrm>
              <a:off x="7882763" y="3504951"/>
              <a:ext cx="2942895" cy="1015899"/>
              <a:chOff x="6926318" y="4787210"/>
              <a:chExt cx="2942895" cy="1015899"/>
            </a:xfrm>
          </p:grpSpPr>
          <p:sp>
            <p:nvSpPr>
              <p:cNvPr id="83980" name="テキスト ボックス 4"/>
              <p:cNvSpPr txBox="1">
                <a:spLocks noChangeArrowheads="1"/>
              </p:cNvSpPr>
              <p:nvPr/>
            </p:nvSpPr>
            <p:spPr bwMode="auto">
              <a:xfrm>
                <a:off x="7092435" y="5317553"/>
                <a:ext cx="2102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=0.96</a:t>
                </a:r>
              </a:p>
            </p:txBody>
          </p:sp>
          <p:sp>
            <p:nvSpPr>
              <p:cNvPr id="83981" name="テキスト ボックス 6"/>
              <p:cNvSpPr txBox="1">
                <a:spLocks noChangeArrowheads="1"/>
              </p:cNvSpPr>
              <p:nvPr/>
            </p:nvSpPr>
            <p:spPr bwMode="auto">
              <a:xfrm>
                <a:off x="6926318" y="4787210"/>
                <a:ext cx="2942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R=(</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a:t>
                </a:r>
                <a:r>
                  <a:rPr lang="en-US" altLang="ja-JP" b="1">
                    <a:latin typeface="Symbol" panose="05050102010706020507" pitchFamily="18" charset="2"/>
                    <a:cs typeface="Arial" panose="020B0604020202020204" pitchFamily="34" charset="0"/>
                  </a:rPr>
                  <a:t>m</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data</a:t>
                </a:r>
                <a:r>
                  <a:rPr lang="en-US" altLang="ja-JP" b="1">
                    <a:latin typeface="Arial" panose="020B0604020202020204" pitchFamily="34" charset="0"/>
                    <a:cs typeface="Arial" panose="020B0604020202020204" pitchFamily="34" charset="0"/>
                  </a:rPr>
                  <a:t>/e</a:t>
                </a:r>
                <a:r>
                  <a:rPr lang="en-US" altLang="ja-JP" b="1" baseline="-25000">
                    <a:latin typeface="Arial" panose="020B0604020202020204" pitchFamily="34" charset="0"/>
                    <a:cs typeface="Arial" panose="020B0604020202020204" pitchFamily="34" charset="0"/>
                  </a:rPr>
                  <a:t>MC</a:t>
                </a:r>
                <a:r>
                  <a:rPr lang="en-US" altLang="ja-JP" b="1">
                    <a:latin typeface="Arial" panose="020B0604020202020204" pitchFamily="34" charset="0"/>
                    <a:cs typeface="Arial" panose="020B0604020202020204" pitchFamily="34" charset="0"/>
                  </a:rPr>
                  <a:t>)</a:t>
                </a:r>
                <a:endParaRPr lang="ja-JP" altLang="en-US" b="1">
                  <a:latin typeface="Arial" panose="020B0604020202020204" pitchFamily="34" charset="0"/>
                  <a:cs typeface="Arial" panose="020B0604020202020204" pitchFamily="34" charset="0"/>
                </a:endParaRPr>
              </a:p>
            </p:txBody>
          </p:sp>
          <p:sp>
            <p:nvSpPr>
              <p:cNvPr id="83982" name="テキスト ボックス 14"/>
              <p:cNvSpPr txBox="1">
                <a:spLocks noChangeArrowheads="1"/>
              </p:cNvSpPr>
              <p:nvPr/>
            </p:nvSpPr>
            <p:spPr bwMode="auto">
              <a:xfrm>
                <a:off x="7800185" y="5148620"/>
                <a:ext cx="84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+0.32</a:t>
                </a:r>
              </a:p>
            </p:txBody>
          </p:sp>
          <p:sp>
            <p:nvSpPr>
              <p:cNvPr id="83983" name="テキスト ボックス 15"/>
              <p:cNvSpPr txBox="1">
                <a:spLocks noChangeArrowheads="1"/>
              </p:cNvSpPr>
              <p:nvPr/>
            </p:nvSpPr>
            <p:spPr bwMode="auto">
              <a:xfrm>
                <a:off x="7864291" y="5402999"/>
                <a:ext cx="8382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-0.28</a:t>
                </a:r>
              </a:p>
            </p:txBody>
          </p:sp>
        </p:grpSp>
      </p:grpSp>
      <p:sp>
        <p:nvSpPr>
          <p:cNvPr id="16" name="スライド番号プレースホルダー 1">
            <a:extLst>
              <a:ext uri="{FF2B5EF4-FFF2-40B4-BE49-F238E27FC236}">
                <a16:creationId xmlns:a16="http://schemas.microsoft.com/office/drawing/2014/main" id="{E4EBE732-E795-4E41-B6A3-51CFE21EA2A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12713" y="3921125"/>
            <a:ext cx="3919537" cy="2930525"/>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84995" name="テキスト ボックス 1"/>
          <p:cNvSpPr txBox="1">
            <a:spLocks noChangeArrowheads="1"/>
          </p:cNvSpPr>
          <p:nvPr/>
        </p:nvSpPr>
        <p:spPr bwMode="auto">
          <a:xfrm>
            <a:off x="-31750" y="414338"/>
            <a:ext cx="5665788"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detector is located in the </a:t>
            </a:r>
            <a:r>
              <a:rPr lang="en-US" altLang="ja-JP" sz="1900" b="1" dirty="0" err="1">
                <a:latin typeface="Arial" panose="020B0604020202020204" pitchFamily="34" charset="0"/>
                <a:cs typeface="Arial" panose="020B0604020202020204" pitchFamily="34" charset="0"/>
              </a:rPr>
              <a:t>Frejus</a:t>
            </a:r>
            <a:r>
              <a:rPr lang="en-US" altLang="ja-JP" sz="1900" b="1" dirty="0">
                <a:latin typeface="Arial" panose="020B0604020202020204" pitchFamily="34" charset="0"/>
                <a:cs typeface="Arial" panose="020B0604020202020204" pitchFamily="34" charset="0"/>
              </a:rPr>
              <a:t> highway tunnel connecting France and Italy. The rock coverage is 1780m.</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consists of </a:t>
            </a:r>
            <a:r>
              <a:rPr lang="en-US" altLang="ja-JP" sz="1900" b="1" dirty="0">
                <a:solidFill>
                  <a:srgbClr val="FF0000"/>
                </a:solidFill>
                <a:latin typeface="Arial" panose="020B0604020202020204" pitchFamily="34" charset="0"/>
                <a:cs typeface="Arial" panose="020B0604020202020204" pitchFamily="34" charset="0"/>
              </a:rPr>
              <a:t>912 flash chamber planes </a:t>
            </a:r>
            <a:r>
              <a:rPr lang="en-US" altLang="ja-JP" sz="1900" b="1" dirty="0">
                <a:latin typeface="Arial" panose="020B0604020202020204" pitchFamily="34" charset="0"/>
                <a:cs typeface="Arial" panose="020B0604020202020204" pitchFamily="34" charset="0"/>
              </a:rPr>
              <a:t>and </a:t>
            </a:r>
            <a:r>
              <a:rPr lang="en-US" altLang="ja-JP" sz="1900" b="1" dirty="0">
                <a:solidFill>
                  <a:srgbClr val="FF0000"/>
                </a:solidFill>
                <a:latin typeface="Arial" panose="020B0604020202020204" pitchFamily="34" charset="0"/>
                <a:cs typeface="Arial" panose="020B0604020202020204" pitchFamily="34" charset="0"/>
              </a:rPr>
              <a:t>113 Geiger tube planes</a:t>
            </a:r>
            <a:r>
              <a:rPr lang="en-US" altLang="ja-JP" sz="1900" b="1" dirty="0">
                <a:latin typeface="Arial" panose="020B0604020202020204" pitchFamily="34" charset="0"/>
                <a:cs typeface="Arial" panose="020B0604020202020204" pitchFamily="34" charset="0"/>
              </a:rPr>
              <a:t>.  A flash chamber plane is made of a sandwich of 3 mm thick iron plates and 5 mm thick plane of plastic flash tubes.  The fiducial mass is </a:t>
            </a:r>
            <a:r>
              <a:rPr lang="en-US" altLang="ja-JP" sz="1900" b="1" dirty="0">
                <a:solidFill>
                  <a:srgbClr val="FF0000"/>
                </a:solidFill>
                <a:latin typeface="Arial" panose="020B0604020202020204" pitchFamily="34" charset="0"/>
                <a:cs typeface="Arial" panose="020B0604020202020204" pitchFamily="34" charset="0"/>
              </a:rPr>
              <a:t>554 tons</a:t>
            </a:r>
            <a:r>
              <a:rPr lang="en-US" altLang="ja-JP" sz="1900" b="1" dirty="0">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dirty="0">
                <a:solidFill>
                  <a:srgbClr val="FF0000"/>
                </a:solidFill>
                <a:latin typeface="Arial" panose="020B0604020202020204" pitchFamily="34" charset="0"/>
                <a:cs typeface="Arial" panose="020B0604020202020204" pitchFamily="34" charset="0"/>
              </a:rPr>
              <a:t>“Good agreement is obtained between the data and the simulation within statistics.” </a:t>
            </a:r>
            <a:endParaRPr lang="ja-JP" altLang="en-US" sz="1900" b="1" dirty="0">
              <a:solidFill>
                <a:srgbClr val="FF0000"/>
              </a:solidFill>
              <a:latin typeface="Arial" panose="020B0604020202020204" pitchFamily="34" charset="0"/>
              <a:cs typeface="Arial" panose="020B0604020202020204" pitchFamily="34" charset="0"/>
            </a:endParaRPr>
          </a:p>
        </p:txBody>
      </p:sp>
      <p:grpSp>
        <p:nvGrpSpPr>
          <p:cNvPr id="84996" name="グループ化 1"/>
          <p:cNvGrpSpPr>
            <a:grpSpLocks/>
          </p:cNvGrpSpPr>
          <p:nvPr/>
        </p:nvGrpSpPr>
        <p:grpSpPr bwMode="auto">
          <a:xfrm>
            <a:off x="5468938" y="225425"/>
            <a:ext cx="3783012" cy="6578600"/>
            <a:chOff x="5469508" y="225774"/>
            <a:chExt cx="3783012" cy="6578601"/>
          </a:xfrm>
        </p:grpSpPr>
        <p:pic>
          <p:nvPicPr>
            <p:cNvPr id="85000" name="図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508" y="225774"/>
              <a:ext cx="3783012" cy="657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テキスト ボックス 9"/>
            <p:cNvSpPr txBox="1">
              <a:spLocks noChangeArrowheads="1"/>
            </p:cNvSpPr>
            <p:nvPr/>
          </p:nvSpPr>
          <p:spPr bwMode="auto">
            <a:xfrm>
              <a:off x="7202509" y="503675"/>
              <a:ext cx="184520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Symbol" panose="05050102010706020507" pitchFamily="18" charset="2"/>
                  <a:cs typeface="Arial" panose="020B0604020202020204" pitchFamily="34" charset="0"/>
                </a:rPr>
                <a:t>m</a:t>
              </a:r>
              <a:r>
                <a:rPr lang="en-US" altLang="ja-JP" sz="1600" b="1">
                  <a:latin typeface="Symbol" panose="05050102010706020507" pitchFamily="18" charset="2"/>
                  <a:cs typeface="Arial" panose="020B0604020202020204" pitchFamily="34" charset="0"/>
                </a:rPr>
                <a:t> </a:t>
              </a:r>
            </a:p>
            <a:p>
              <a:r>
                <a:rPr lang="ja-JP" altLang="en-US" sz="1600" b="1">
                  <a:latin typeface="Consolas" panose="020B0609020204030204" pitchFamily="49" charset="0"/>
                  <a:cs typeface="Arial" panose="020B0604020202020204" pitchFamily="34" charset="0"/>
                </a:rPr>
                <a:t>ｄ</a:t>
              </a:r>
              <a:r>
                <a:rPr lang="en-US" altLang="ja-JP" sz="1600" b="1">
                  <a:latin typeface="Consolas" panose="020B0609020204030204" pitchFamily="49" charset="0"/>
                  <a:cs typeface="Arial" panose="020B0604020202020204" pitchFamily="34" charset="0"/>
                </a:rPr>
                <a:t>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108</a:t>
              </a:r>
            </a:p>
            <a:p>
              <a:r>
                <a:rPr lang="en-US" altLang="ja-JP" sz="1600" b="1">
                  <a:latin typeface="Consolas" panose="020B0609020204030204" pitchFamily="49" charset="0"/>
                  <a:cs typeface="Arial" panose="020B0604020202020204" pitchFamily="34" charset="0"/>
                </a:rPr>
                <a:t>expected</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125.8</a:t>
              </a:r>
            </a:p>
          </p:txBody>
        </p:sp>
        <p:sp>
          <p:nvSpPr>
            <p:cNvPr id="85002" name="テキスト ボックス 10"/>
            <p:cNvSpPr txBox="1">
              <a:spLocks noChangeArrowheads="1"/>
            </p:cNvSpPr>
            <p:nvPr/>
          </p:nvSpPr>
          <p:spPr bwMode="auto">
            <a:xfrm>
              <a:off x="6822250" y="3834045"/>
              <a:ext cx="1935215" cy="830997"/>
            </a:xfrm>
            <a:prstGeom prst="rect">
              <a:avLst/>
            </a:prstGeom>
            <a:solidFill>
              <a:schemeClr val="bg1"/>
            </a:solidFill>
            <a:ln w="28575">
              <a:solidFill>
                <a:srgbClr val="008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solidFill>
                    <a:srgbClr val="FF0000"/>
                  </a:solidFill>
                  <a:latin typeface="Arial" panose="020B0604020202020204" pitchFamily="34" charset="0"/>
                  <a:cs typeface="Arial" panose="020B0604020202020204" pitchFamily="34" charset="0"/>
                </a:rPr>
                <a:t>e</a:t>
              </a:r>
              <a:endParaRPr lang="en-US" altLang="ja-JP" sz="1600" b="1">
                <a:latin typeface="Symbol" panose="05050102010706020507" pitchFamily="18" charset="2"/>
                <a:cs typeface="Arial" panose="020B0604020202020204" pitchFamily="34" charset="0"/>
              </a:endParaRPr>
            </a:p>
            <a:p>
              <a:r>
                <a:rPr lang="en-US" altLang="ja-JP" sz="1600" b="1">
                  <a:latin typeface="Consolas" panose="020B0609020204030204" pitchFamily="49" charset="0"/>
                  <a:cs typeface="Arial" panose="020B0604020202020204" pitchFamily="34" charset="0"/>
                </a:rPr>
                <a:t>Data</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57</a:t>
              </a:r>
            </a:p>
            <a:p>
              <a:r>
                <a:rPr lang="en-US" altLang="ja-JP" sz="1600" b="1">
                  <a:latin typeface="Consolas" panose="020B0609020204030204" pitchFamily="49" charset="0"/>
                  <a:cs typeface="Arial" panose="020B0604020202020204" pitchFamily="34" charset="0"/>
                </a:rPr>
                <a:t>expected	</a:t>
              </a:r>
              <a:r>
                <a:rPr lang="ja-JP" altLang="en-US" sz="1600" b="1">
                  <a:latin typeface="Consolas" panose="020B0609020204030204" pitchFamily="49" charset="0"/>
                  <a:cs typeface="Arial" panose="020B0604020202020204" pitchFamily="34" charset="0"/>
                </a:rPr>
                <a:t>   </a:t>
              </a:r>
              <a:r>
                <a:rPr lang="en-US" altLang="ja-JP" sz="1600" b="1">
                  <a:latin typeface="Consolas" panose="020B0609020204030204" pitchFamily="49" charset="0"/>
                  <a:cs typeface="Arial" panose="020B0604020202020204" pitchFamily="34" charset="0"/>
                </a:rPr>
                <a:t>70.6 </a:t>
              </a:r>
            </a:p>
          </p:txBody>
        </p:sp>
      </p:grpSp>
      <p:sp>
        <p:nvSpPr>
          <p:cNvPr id="84997" name="テキスト ボックス 2"/>
          <p:cNvSpPr txBox="1">
            <a:spLocks noChangeArrowheads="1"/>
          </p:cNvSpPr>
          <p:nvPr/>
        </p:nvSpPr>
        <p:spPr bwMode="auto">
          <a:xfrm>
            <a:off x="7272338" y="1427163"/>
            <a:ext cx="1979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800" b="1">
                <a:latin typeface="Arial Narrow" panose="020B0606020202030204" pitchFamily="34" charset="0"/>
                <a:cs typeface="Arial" panose="020B0604020202020204" pitchFamily="34" charset="0"/>
              </a:rPr>
              <a:t>1.56kton</a:t>
            </a:r>
            <a:r>
              <a:rPr lang="ja-JP" altLang="en-US" sz="1800" b="1">
                <a:latin typeface="Arial Narrow" panose="020B0606020202030204" pitchFamily="34" charset="0"/>
                <a:cs typeface="Arial" panose="020B0604020202020204" pitchFamily="34" charset="0"/>
              </a:rPr>
              <a:t>・</a:t>
            </a:r>
            <a:r>
              <a:rPr lang="en-US" altLang="ja-JP" sz="1800" b="1">
                <a:latin typeface="Arial Narrow" panose="020B0606020202030204" pitchFamily="34" charset="0"/>
                <a:cs typeface="Arial" panose="020B0604020202020204" pitchFamily="34" charset="0"/>
              </a:rPr>
              <a:t>yr</a:t>
            </a:r>
            <a:r>
              <a:rPr lang="ja-JP" altLang="en-US" sz="1800" b="1">
                <a:latin typeface="Arial Narrow" panose="020B0606020202030204" pitchFamily="34" charset="0"/>
                <a:cs typeface="Arial" panose="020B0604020202020204" pitchFamily="34" charset="0"/>
              </a:rPr>
              <a:t> </a:t>
            </a:r>
            <a:r>
              <a:rPr lang="en-US" altLang="ja-JP" sz="1800" b="1">
                <a:latin typeface="Arial Narrow" panose="020B0606020202030204" pitchFamily="34" charset="0"/>
                <a:cs typeface="Arial" panose="020B0604020202020204" pitchFamily="34" charset="0"/>
              </a:rPr>
              <a:t>data</a:t>
            </a:r>
            <a:endParaRPr lang="ja-JP" altLang="en-US" sz="1800" b="1">
              <a:latin typeface="Arial Narrow" panose="020B0606020202030204" pitchFamily="34" charset="0"/>
              <a:cs typeface="Arial" panose="020B0604020202020204" pitchFamily="34" charset="0"/>
            </a:endParaRPr>
          </a:p>
        </p:txBody>
      </p:sp>
      <p:sp>
        <p:nvSpPr>
          <p:cNvPr id="84998" name="テキスト ボックス 5"/>
          <p:cNvSpPr txBox="1">
            <a:spLocks noChangeArrowheads="1"/>
          </p:cNvSpPr>
          <p:nvPr/>
        </p:nvSpPr>
        <p:spPr bwMode="auto">
          <a:xfrm>
            <a:off x="4225925" y="6219825"/>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Ch. Berger et al., </a:t>
            </a:r>
            <a:br>
              <a:rPr lang="en-US" altLang="ja-JP" sz="1600" b="1">
                <a:latin typeface="Arial Narrow" panose="020B0606020202030204" pitchFamily="34" charset="0"/>
                <a:cs typeface="Arial" panose="020B0604020202020204" pitchFamily="34" charset="0"/>
              </a:rPr>
            </a:br>
            <a:r>
              <a:rPr lang="en-US" altLang="ja-JP" sz="1600" b="1">
                <a:latin typeface="Arial Narrow" panose="020B0606020202030204" pitchFamily="34" charset="0"/>
                <a:cs typeface="Arial" panose="020B0604020202020204" pitchFamily="34" charset="0"/>
              </a:rPr>
              <a:t>Phys. Lett B227, 489(1989)</a:t>
            </a:r>
          </a:p>
        </p:txBody>
      </p:sp>
      <p:sp>
        <p:nvSpPr>
          <p:cNvPr id="8" name="object 2"/>
          <p:cNvSpPr txBox="1">
            <a:spLocks/>
          </p:cNvSpPr>
          <p:nvPr/>
        </p:nvSpPr>
        <p:spPr bwMode="auto">
          <a:xfrm>
            <a:off x="71438" y="4763"/>
            <a:ext cx="5611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err="1">
                <a:solidFill>
                  <a:srgbClr val="0A0AD4"/>
                </a:solidFill>
              </a:rPr>
              <a:t>Frejus</a:t>
            </a:r>
            <a:r>
              <a:rPr kumimoji="0" lang="en-US" sz="2800" b="1" u="sng" kern="0" spc="-5" dirty="0">
                <a:solidFill>
                  <a:srgbClr val="0A0AD4"/>
                </a:solidFill>
              </a:rPr>
              <a:t> experiment (1984-1988)</a:t>
            </a:r>
            <a:endParaRPr kumimoji="0" lang="en-US" sz="2800" b="1" u="sng" kern="0" dirty="0">
              <a:solidFill>
                <a:srgbClr val="0A0AD4"/>
              </a:solidFill>
            </a:endParaRPr>
          </a:p>
        </p:txBody>
      </p:sp>
      <p:sp>
        <p:nvSpPr>
          <p:cNvPr id="11" name="スライド番号プレースホルダー 1">
            <a:extLst>
              <a:ext uri="{FF2B5EF4-FFF2-40B4-BE49-F238E27FC236}">
                <a16:creationId xmlns:a16="http://schemas.microsoft.com/office/drawing/2014/main" id="{71C77CAA-961C-42DB-8F46-6B814190C2B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171450"/>
            <a:ext cx="10696576"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7046913" y="6219825"/>
            <a:ext cx="2251075" cy="584200"/>
          </a:xfrm>
          <a:prstGeom prst="rect">
            <a:avLst/>
          </a:prstGeom>
          <a:solidFill>
            <a:schemeClr val="tx1"/>
          </a:solidFill>
        </p:spPr>
        <p:txBody>
          <a:bodyPr>
            <a:spAutoFit/>
          </a:bodyPr>
          <a:lstStyle/>
          <a:p>
            <a:pPr>
              <a:defRPr/>
            </a:pPr>
            <a:r>
              <a:rPr lang="en-US" altLang="ja-JP" sz="3200" b="1" dirty="0">
                <a:solidFill>
                  <a:schemeClr val="bg1"/>
                </a:solidFill>
                <a:latin typeface="+mn-lt"/>
              </a:rPr>
              <a:t>Jun. 2018</a:t>
            </a:r>
            <a:endParaRPr lang="ja-JP" altLang="en-US" sz="3200" b="1" dirty="0">
              <a:solidFill>
                <a:schemeClr val="bg1"/>
              </a:solidFill>
              <a:latin typeface="+mn-lt"/>
            </a:endParaRPr>
          </a:p>
        </p:txBody>
      </p:sp>
      <p:sp>
        <p:nvSpPr>
          <p:cNvPr id="4" name="スライド番号プレースホルダー 1">
            <a:extLst>
              <a:ext uri="{FF2B5EF4-FFF2-40B4-BE49-F238E27FC236}">
                <a16:creationId xmlns:a16="http://schemas.microsoft.com/office/drawing/2014/main" id="{E85B4F5A-FE0B-4373-8560-CF3BBF63A4C2}"/>
              </a:ext>
            </a:extLst>
          </p:cNvPr>
          <p:cNvSpPr txBox="1">
            <a:spLocks/>
          </p:cNvSpPr>
          <p:nvPr/>
        </p:nvSpPr>
        <p:spPr>
          <a:xfrm>
            <a:off x="6848890" y="5814265"/>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p:cNvSpPr txBox="1">
            <a:spLocks/>
          </p:cNvSpPr>
          <p:nvPr/>
        </p:nvSpPr>
        <p:spPr bwMode="auto">
          <a:xfrm>
            <a:off x="252413" y="36513"/>
            <a:ext cx="86439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ctr" rtl="0" eaLnBrk="0" fontAlgn="base" hangingPunct="0">
              <a:spcBef>
                <a:spcPct val="0"/>
              </a:spcBef>
              <a:spcAft>
                <a:spcPct val="0"/>
              </a:spcAft>
              <a:defRPr sz="4400" b="0" i="0">
                <a:solidFill>
                  <a:schemeClr val="tx1"/>
                </a:solidFill>
                <a:latin typeface="Arial"/>
                <a:ea typeface="+mj-ea"/>
                <a:cs typeface="Arial"/>
              </a:defRPr>
            </a:lvl1pPr>
            <a:lvl2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5pPr>
            <a:lvl6pPr marL="4572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6pPr>
            <a:lvl7pPr marL="9144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7pPr>
            <a:lvl8pPr marL="13716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8pPr>
            <a:lvl9pPr marL="1828800" algn="ctr" rtl="0" eaLnBrk="0" fontAlgn="base" hangingPunct="0">
              <a:spcBef>
                <a:spcPct val="0"/>
              </a:spcBef>
              <a:spcAft>
                <a:spcPct val="0"/>
              </a:spcAft>
              <a:defRPr>
                <a:solidFill>
                  <a:schemeClr val="tx2"/>
                </a:solidFill>
                <a:latin typeface="Calibri" panose="020F0502020204030204" pitchFamily="34" charset="0"/>
                <a:ea typeface="ＭＳ Ｐゴシック" panose="020B0600070205080204" pitchFamily="50" charset="-128"/>
              </a:defRPr>
            </a:lvl9pPr>
          </a:lstStyle>
          <a:p>
            <a:pPr marL="12700">
              <a:defRPr/>
            </a:pPr>
            <a:r>
              <a:rPr kumimoji="0" lang="en-US" sz="2800" b="1" u="sng" kern="0" spc="-5" dirty="0">
                <a:solidFill>
                  <a:srgbClr val="0A0AD4"/>
                </a:solidFill>
              </a:rPr>
              <a:t>IMB-3 experiment</a:t>
            </a:r>
            <a:endParaRPr kumimoji="0" lang="en-US" sz="2800" b="1" u="sng" kern="0" dirty="0">
              <a:solidFill>
                <a:srgbClr val="0A0AD4"/>
              </a:solidFill>
            </a:endParaRPr>
          </a:p>
        </p:txBody>
      </p:sp>
      <p:sp>
        <p:nvSpPr>
          <p:cNvPr id="86019" name="テキスト ボックス 3"/>
          <p:cNvSpPr txBox="1">
            <a:spLocks noChangeArrowheads="1"/>
          </p:cNvSpPr>
          <p:nvPr/>
        </p:nvSpPr>
        <p:spPr bwMode="auto">
          <a:xfrm>
            <a:off x="26988" y="593725"/>
            <a:ext cx="89169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Data from 851 days of IMB-3 experiment are analyzed.</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 total of </a:t>
            </a:r>
            <a:r>
              <a:rPr lang="en-US" altLang="ja-JP" sz="1900" b="1">
                <a:solidFill>
                  <a:srgbClr val="FF0000"/>
                </a:solidFill>
                <a:latin typeface="Arial" panose="020B0604020202020204" pitchFamily="34" charset="0"/>
                <a:cs typeface="Arial" panose="020B0604020202020204" pitchFamily="34" charset="0"/>
              </a:rPr>
              <a:t>935</a:t>
            </a:r>
            <a:r>
              <a:rPr lang="en-US" altLang="ja-JP" sz="1900" b="1">
                <a:latin typeface="Arial" panose="020B0604020202020204" pitchFamily="34" charset="0"/>
                <a:cs typeface="Arial" panose="020B0604020202020204" pitchFamily="34" charset="0"/>
              </a:rPr>
              <a:t> contained atmospheric neutrino events are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accumulated from </a:t>
            </a:r>
            <a:r>
              <a:rPr lang="en-US" altLang="ja-JP" sz="1900" b="1">
                <a:solidFill>
                  <a:srgbClr val="FF0000"/>
                </a:solidFill>
                <a:latin typeface="Arial" panose="020B0604020202020204" pitchFamily="34" charset="0"/>
                <a:cs typeface="Arial" panose="020B0604020202020204" pitchFamily="34" charset="0"/>
              </a:rPr>
              <a:t>7.7 kton</a:t>
            </a:r>
            <a:r>
              <a:rPr lang="ja-JP" altLang="en-US" sz="1900" b="1">
                <a:solidFill>
                  <a:srgbClr val="FF0000"/>
                </a:solidFill>
                <a:latin typeface="Arial" panose="020B0604020202020204" pitchFamily="34" charset="0"/>
                <a:cs typeface="Arial" panose="020B0604020202020204" pitchFamily="34" charset="0"/>
              </a:rPr>
              <a:t>・</a:t>
            </a:r>
            <a:r>
              <a:rPr lang="en-US" altLang="ja-JP" sz="1900" b="1">
                <a:solidFill>
                  <a:srgbClr val="FF0000"/>
                </a:solidFill>
                <a:latin typeface="Arial" panose="020B0604020202020204" pitchFamily="34" charset="0"/>
                <a:cs typeface="Arial" panose="020B0604020202020204" pitchFamily="34" charset="0"/>
              </a:rPr>
              <a:t>yr </a:t>
            </a:r>
            <a:r>
              <a:rPr lang="en-US" altLang="ja-JP" sz="1900" b="1">
                <a:latin typeface="Arial" panose="020B0604020202020204" pitchFamily="34" charset="0"/>
                <a:cs typeface="Arial" panose="020B0604020202020204" pitchFamily="34" charset="0"/>
              </a:rPr>
              <a:t>of exposure.</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The fraction of nonshowering events is</a:t>
            </a: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The discrepancy is </a:t>
            </a:r>
            <a:r>
              <a:rPr lang="en-US" altLang="ja-JP" sz="1900" b="1">
                <a:solidFill>
                  <a:srgbClr val="FF0000"/>
                </a:solidFill>
                <a:latin typeface="Arial" panose="020B0604020202020204" pitchFamily="34" charset="0"/>
                <a:cs typeface="Arial" panose="020B0604020202020204" pitchFamily="34" charset="0"/>
              </a:rPr>
              <a:t>2.6</a:t>
            </a:r>
            <a:r>
              <a:rPr lang="en-US" altLang="ja-JP" sz="1900" b="1">
                <a:solidFill>
                  <a:srgbClr val="FF0000"/>
                </a:solidFill>
                <a:latin typeface="Symbol" panose="05050102010706020507" pitchFamily="18" charset="2"/>
                <a:cs typeface="Arial" panose="020B0604020202020204" pitchFamily="34" charset="0"/>
              </a:rPr>
              <a:t>s</a:t>
            </a:r>
            <a:r>
              <a:rPr lang="en-US" altLang="ja-JP" sz="1900" b="1">
                <a:latin typeface="Arial" panose="020B0604020202020204" pitchFamily="34" charset="0"/>
                <a:cs typeface="Arial" panose="020B0604020202020204" pitchFamily="34" charset="0"/>
              </a:rPr>
              <a:t>.</a:t>
            </a:r>
          </a:p>
          <a:p>
            <a:pPr>
              <a:buFont typeface="Wingdings" panose="05000000000000000000" pitchFamily="2" charset="2"/>
              <a:buChar char="l"/>
            </a:pPr>
            <a:endParaRPr lang="en-US" altLang="ja-JP" sz="1900" b="1">
              <a:latin typeface="Arial" panose="020B0604020202020204" pitchFamily="34" charset="0"/>
              <a:cs typeface="Arial" panose="020B0604020202020204" pitchFamily="34" charset="0"/>
            </a:endParaRPr>
          </a:p>
          <a:p>
            <a:pPr>
              <a:buFont typeface="Wingdings" panose="05000000000000000000" pitchFamily="2" charset="2"/>
              <a:buChar char="l"/>
            </a:pPr>
            <a:r>
              <a:rPr lang="en-US" altLang="ja-JP" sz="1900" b="1">
                <a:latin typeface="Arial" panose="020B0604020202020204" pitchFamily="34" charset="0"/>
                <a:cs typeface="Arial" panose="020B0604020202020204" pitchFamily="34" charset="0"/>
              </a:rPr>
              <a:t>Alternative analysis employing </a:t>
            </a:r>
            <a:r>
              <a:rPr lang="en-US" altLang="ja-JP" sz="1900" b="1">
                <a:latin typeface="Symbol" panose="05050102010706020507" pitchFamily="18" charset="2"/>
                <a:cs typeface="Arial" panose="020B0604020202020204" pitchFamily="34" charset="0"/>
              </a:rPr>
              <a:t>m</a:t>
            </a:r>
            <a:r>
              <a:rPr lang="en-US" altLang="ja-JP" sz="1900" b="1">
                <a:latin typeface="Arial" panose="020B0604020202020204" pitchFamily="34" charset="0"/>
                <a:cs typeface="Arial" panose="020B0604020202020204" pitchFamily="34" charset="0"/>
              </a:rPr>
              <a:t>-&gt;e</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decay signal also shows a similar</a:t>
            </a:r>
            <a:br>
              <a:rPr lang="en-US" altLang="ja-JP" sz="1900" b="1">
                <a:latin typeface="Arial" panose="020B0604020202020204" pitchFamily="34" charset="0"/>
                <a:cs typeface="Arial" panose="020B0604020202020204" pitchFamily="34" charset="0"/>
              </a:rPr>
            </a:br>
            <a:r>
              <a:rPr lang="en-US" altLang="ja-JP" sz="1900" b="1">
                <a:latin typeface="Arial" panose="020B0604020202020204" pitchFamily="34" charset="0"/>
                <a:cs typeface="Arial" panose="020B0604020202020204" pitchFamily="34" charset="0"/>
              </a:rPr>
              <a:t>discrepancy.</a:t>
            </a:r>
          </a:p>
        </p:txBody>
      </p:sp>
      <p:graphicFrame>
        <p:nvGraphicFramePr>
          <p:cNvPr id="5" name="表 4"/>
          <p:cNvGraphicFramePr>
            <a:graphicFrameLocks noGrp="1"/>
          </p:cNvGraphicFramePr>
          <p:nvPr/>
        </p:nvGraphicFramePr>
        <p:xfrm>
          <a:off x="342900" y="1778000"/>
          <a:ext cx="5129213" cy="1651000"/>
        </p:xfrm>
        <a:graphic>
          <a:graphicData uri="http://schemas.openxmlformats.org/drawingml/2006/table">
            <a:tbl>
              <a:tblPr firstRow="1" bandRow="1">
                <a:tableStyleId>{5C22544A-7EE6-4342-B048-85BDC9FD1C3A}</a:tableStyleId>
              </a:tblPr>
              <a:tblGrid>
                <a:gridCol w="2340261">
                  <a:extLst>
                    <a:ext uri="{9D8B030D-6E8A-4147-A177-3AD203B41FA5}">
                      <a16:colId xmlns:a16="http://schemas.microsoft.com/office/drawing/2014/main" val="2720572878"/>
                    </a:ext>
                  </a:extLst>
                </a:gridCol>
                <a:gridCol w="1215135">
                  <a:extLst>
                    <a:ext uri="{9D8B030D-6E8A-4147-A177-3AD203B41FA5}">
                      <a16:colId xmlns:a16="http://schemas.microsoft.com/office/drawing/2014/main" val="1121148803"/>
                    </a:ext>
                  </a:extLst>
                </a:gridCol>
                <a:gridCol w="1573817">
                  <a:extLst>
                    <a:ext uri="{9D8B030D-6E8A-4147-A177-3AD203B41FA5}">
                      <a16:colId xmlns:a16="http://schemas.microsoft.com/office/drawing/2014/main" val="1074647168"/>
                    </a:ext>
                  </a:extLst>
                </a:gridCol>
              </a:tblGrid>
              <a:tr h="370840">
                <a:tc>
                  <a:txBody>
                    <a:bodyPr/>
                    <a:lstStyle/>
                    <a:p>
                      <a:endParaRPr kumimoji="1" lang="ja-JP" altLang="en-US" b="1" dirty="0"/>
                    </a:p>
                  </a:txBody>
                  <a:tcPr marL="91438" marR="91438"/>
                </a:tc>
                <a:tc>
                  <a:txBody>
                    <a:bodyPr/>
                    <a:lstStyle/>
                    <a:p>
                      <a:pPr algn="ctr"/>
                      <a:r>
                        <a:rPr kumimoji="1" lang="en-US" altLang="ja-JP" b="1" dirty="0"/>
                        <a:t>data</a:t>
                      </a:r>
                      <a:endParaRPr kumimoji="1" lang="ja-JP" altLang="en-US" b="1" dirty="0"/>
                    </a:p>
                  </a:txBody>
                  <a:tcPr marL="91438" marR="91438"/>
                </a:tc>
                <a:tc>
                  <a:txBody>
                    <a:bodyPr/>
                    <a:lstStyle/>
                    <a:p>
                      <a:pPr algn="ctr"/>
                      <a:r>
                        <a:rPr kumimoji="1" lang="en-US" altLang="ja-JP" b="1" dirty="0"/>
                        <a:t>Monte</a:t>
                      </a:r>
                      <a:r>
                        <a:rPr kumimoji="1" lang="en-US" altLang="ja-JP" b="1" baseline="0" dirty="0"/>
                        <a:t> Carlo</a:t>
                      </a:r>
                      <a:endParaRPr kumimoji="1" lang="ja-JP" altLang="en-US" b="1" dirty="0"/>
                    </a:p>
                  </a:txBody>
                  <a:tcPr marL="91438" marR="91438"/>
                </a:tc>
                <a:extLst>
                  <a:ext uri="{0D108BD9-81ED-4DB2-BD59-A6C34878D82A}">
                    <a16:rowId xmlns:a16="http://schemas.microsoft.com/office/drawing/2014/main" val="590432693"/>
                  </a:ext>
                </a:extLst>
              </a:tr>
              <a:tr h="370840">
                <a:tc>
                  <a:txBody>
                    <a:bodyPr/>
                    <a:lstStyle/>
                    <a:p>
                      <a:r>
                        <a:rPr kumimoji="1" lang="en-US" altLang="ja-JP" b="1" dirty="0" err="1">
                          <a:latin typeface="Arial" panose="020B0604020202020204" pitchFamily="34" charset="0"/>
                          <a:cs typeface="Arial" panose="020B0604020202020204" pitchFamily="34" charset="0"/>
                        </a:rPr>
                        <a:t>Nonshowering</a:t>
                      </a:r>
                      <a:endParaRPr kumimoji="1" lang="en-US" altLang="ja-JP" b="1" dirty="0">
                        <a:latin typeface="Arial" panose="020B0604020202020204" pitchFamily="34" charset="0"/>
                        <a:cs typeface="Arial" panose="020B0604020202020204" pitchFamily="34" charset="0"/>
                      </a:endParaRPr>
                    </a:p>
                    <a:p>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Symbol" panose="05050102010706020507" pitchFamily="18" charset="2"/>
                          <a:cs typeface="Arial" panose="020B0604020202020204" pitchFamily="34" charset="0"/>
                        </a:rPr>
                        <a:t>m</a:t>
                      </a:r>
                      <a:r>
                        <a:rPr kumimoji="1" lang="en-US" altLang="ja-JP" b="1" dirty="0">
                          <a:latin typeface="Arial" panose="020B0604020202020204" pitchFamily="34" charset="0"/>
                          <a:cs typeface="Arial" panose="020B0604020202020204" pitchFamily="34" charset="0"/>
                        </a:rPr>
                        <a:t>-like</a:t>
                      </a:r>
                      <a:r>
                        <a:rPr kumimoji="1" lang="en-US" altLang="ja-JP" b="1" baseline="0" dirty="0">
                          <a:latin typeface="Arial" panose="020B0604020202020204" pitchFamily="34" charset="0"/>
                          <a:cs typeface="Arial" panose="020B0604020202020204" pitchFamily="34" charset="0"/>
                        </a:rPr>
                        <a:t> single 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182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268.0</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1790555377"/>
                  </a:ext>
                </a:extLst>
              </a:tr>
              <a:tr h="370840">
                <a:tc>
                  <a:txBody>
                    <a:bodyPr/>
                    <a:lstStyle/>
                    <a:p>
                      <a:r>
                        <a:rPr kumimoji="1" lang="en-US" altLang="ja-JP" b="1" dirty="0">
                          <a:latin typeface="Arial" panose="020B0604020202020204" pitchFamily="34" charset="0"/>
                          <a:cs typeface="Arial" panose="020B0604020202020204" pitchFamily="34" charset="0"/>
                        </a:rPr>
                        <a:t>Showering </a:t>
                      </a:r>
                      <a:br>
                        <a:rPr kumimoji="1" lang="en-US" altLang="ja-JP" b="1" dirty="0">
                          <a:latin typeface="Arial" panose="020B0604020202020204" pitchFamily="34" charset="0"/>
                          <a:cs typeface="Arial" panose="020B0604020202020204" pitchFamily="34" charset="0"/>
                        </a:rPr>
                      </a:br>
                      <a:r>
                        <a:rPr kumimoji="1" lang="en-US" altLang="ja-JP" b="1" dirty="0">
                          <a:latin typeface="Arial" panose="020B0604020202020204" pitchFamily="34" charset="0"/>
                          <a:cs typeface="Arial" panose="020B0604020202020204" pitchFamily="34" charset="0"/>
                        </a:rPr>
                        <a:t>(</a:t>
                      </a:r>
                      <a:r>
                        <a:rPr kumimoji="1" lang="en-US" altLang="ja-JP" b="1" dirty="0">
                          <a:latin typeface="Symbol" panose="05050102010706020507" pitchFamily="18" charset="2"/>
                          <a:cs typeface="Arial" panose="020B0604020202020204" pitchFamily="34" charset="0"/>
                        </a:rPr>
                        <a:t>n</a:t>
                      </a:r>
                      <a:r>
                        <a:rPr kumimoji="1" lang="en-US" altLang="ja-JP" b="1" baseline="-25000" dirty="0">
                          <a:latin typeface="Arial" panose="020B0604020202020204" pitchFamily="34" charset="0"/>
                          <a:cs typeface="Arial" panose="020B0604020202020204" pitchFamily="34" charset="0"/>
                        </a:rPr>
                        <a:t>e</a:t>
                      </a:r>
                      <a:r>
                        <a:rPr kumimoji="1" lang="en-US" altLang="ja-JP" b="1" dirty="0">
                          <a:latin typeface="Arial" panose="020B0604020202020204" pitchFamily="34" charset="0"/>
                          <a:cs typeface="Arial" panose="020B0604020202020204" pitchFamily="34" charset="0"/>
                        </a:rPr>
                        <a:t>-like single</a:t>
                      </a:r>
                      <a:r>
                        <a:rPr kumimoji="1" lang="en-US" altLang="ja-JP" b="1" baseline="0"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ring)</a:t>
                      </a:r>
                      <a:endParaRPr kumimoji="1" lang="ja-JP" altLang="en-US" b="1" dirty="0">
                        <a:latin typeface="Arial" panose="020B0604020202020204" pitchFamily="34" charset="0"/>
                        <a:cs typeface="Arial" panose="020B0604020202020204" pitchFamily="34" charset="0"/>
                      </a:endParaRPr>
                    </a:p>
                  </a:txBody>
                  <a:tcPr marL="91438" marR="91438"/>
                </a:tc>
                <a:tc>
                  <a:txBody>
                    <a:bodyPr/>
                    <a:lstStyle/>
                    <a:p>
                      <a:pPr lvl="1" algn="just" eaLnBrk="0"/>
                      <a:r>
                        <a:rPr kumimoji="1" lang="en-US" altLang="ja-JP" b="1" dirty="0">
                          <a:solidFill>
                            <a:srgbClr val="FF0000"/>
                          </a:solidFill>
                          <a:latin typeface="Consolas" panose="020B0609020204030204" pitchFamily="49" charset="0"/>
                        </a:rPr>
                        <a:t>352</a:t>
                      </a:r>
                      <a:endParaRPr kumimoji="1" lang="ja-JP" altLang="en-US" b="1" dirty="0">
                        <a:solidFill>
                          <a:srgbClr val="FF0000"/>
                        </a:solidFill>
                        <a:latin typeface="Consolas" panose="020B0609020204030204" pitchFamily="49" charset="0"/>
                      </a:endParaRPr>
                    </a:p>
                  </a:txBody>
                  <a:tcPr marL="91438" marR="91438" anchor="ctr"/>
                </a:tc>
                <a:tc>
                  <a:txBody>
                    <a:bodyPr/>
                    <a:lstStyle/>
                    <a:p>
                      <a:pPr lvl="1" algn="just" eaLnBrk="0"/>
                      <a:r>
                        <a:rPr kumimoji="1" lang="en-US" altLang="ja-JP" b="1" dirty="0">
                          <a:solidFill>
                            <a:srgbClr val="FF0000"/>
                          </a:solidFill>
                          <a:latin typeface="Consolas" panose="020B0609020204030204" pitchFamily="49" charset="0"/>
                        </a:rPr>
                        <a:t>257.3</a:t>
                      </a:r>
                      <a:endParaRPr kumimoji="1" lang="ja-JP" altLang="en-US" b="1" dirty="0">
                        <a:solidFill>
                          <a:srgbClr val="FF0000"/>
                        </a:solidFill>
                        <a:latin typeface="Consolas" panose="020B0609020204030204" pitchFamily="49" charset="0"/>
                      </a:endParaRPr>
                    </a:p>
                  </a:txBody>
                  <a:tcPr marL="91438" marR="91438" anchor="ctr"/>
                </a:tc>
                <a:extLst>
                  <a:ext uri="{0D108BD9-81ED-4DB2-BD59-A6C34878D82A}">
                    <a16:rowId xmlns:a16="http://schemas.microsoft.com/office/drawing/2014/main" val="2480729174"/>
                  </a:ext>
                </a:extLst>
              </a:tr>
            </a:tbl>
          </a:graphicData>
        </a:graphic>
      </p:graphicFrame>
      <p:sp>
        <p:nvSpPr>
          <p:cNvPr id="86038" name="テキスト ボックス 1"/>
          <p:cNvSpPr txBox="1">
            <a:spLocks noChangeArrowheads="1"/>
          </p:cNvSpPr>
          <p:nvPr/>
        </p:nvSpPr>
        <p:spPr bwMode="auto">
          <a:xfrm>
            <a:off x="495300" y="4160838"/>
            <a:ext cx="4724400" cy="708025"/>
          </a:xfrm>
          <a:prstGeom prst="rect">
            <a:avLst/>
          </a:prstGeom>
          <a:solidFill>
            <a:srgbClr val="FFFF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b="1">
                <a:latin typeface="Arial" panose="020B0604020202020204" pitchFamily="34" charset="0"/>
                <a:cs typeface="Arial" panose="020B0604020202020204" pitchFamily="34" charset="0"/>
              </a:rPr>
              <a:t>Data:      </a:t>
            </a:r>
            <a:r>
              <a:rPr lang="en-US" altLang="ja-JP" b="1">
                <a:solidFill>
                  <a:srgbClr val="FF0000"/>
                </a:solidFill>
                <a:latin typeface="Arial" panose="020B0604020202020204" pitchFamily="34" charset="0"/>
                <a:cs typeface="Arial" panose="020B0604020202020204" pitchFamily="34" charset="0"/>
              </a:rPr>
              <a:t>0.36</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0.02(stat)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02(syst)</a:t>
            </a:r>
            <a:br>
              <a:rPr lang="en-US" altLang="ja-JP" b="1">
                <a:solidFill>
                  <a:srgbClr val="FF0000"/>
                </a:solidFill>
                <a:latin typeface="Arial" panose="020B0604020202020204" pitchFamily="34" charset="0"/>
                <a:cs typeface="Arial" panose="020B0604020202020204" pitchFamily="34" charset="0"/>
              </a:rPr>
            </a:br>
            <a:r>
              <a:rPr lang="en-US" altLang="ja-JP" b="1">
                <a:latin typeface="Arial" panose="020B0604020202020204" pitchFamily="34" charset="0"/>
                <a:cs typeface="Arial" panose="020B0604020202020204" pitchFamily="34" charset="0"/>
              </a:rPr>
              <a:t>MC:        </a:t>
            </a:r>
            <a:r>
              <a:rPr lang="en-US" altLang="ja-JP" b="1">
                <a:solidFill>
                  <a:srgbClr val="FF0000"/>
                </a:solidFill>
                <a:latin typeface="Arial" panose="020B0604020202020204" pitchFamily="34" charset="0"/>
                <a:cs typeface="Arial" panose="020B0604020202020204" pitchFamily="34" charset="0"/>
              </a:rPr>
              <a:t>0.51</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0.01(stat)</a:t>
            </a:r>
            <a:r>
              <a:rPr lang="en-US" altLang="ja-JP" b="1">
                <a:solidFill>
                  <a:srgbClr val="FF0000"/>
                </a:solidFill>
              </a:rPr>
              <a:t>±</a:t>
            </a:r>
            <a:r>
              <a:rPr lang="en-US" altLang="ja-JP" b="1">
                <a:solidFill>
                  <a:srgbClr val="FF0000"/>
                </a:solidFill>
                <a:latin typeface="Arial" panose="020B0604020202020204" pitchFamily="34" charset="0"/>
                <a:cs typeface="Arial" panose="020B0604020202020204" pitchFamily="34" charset="0"/>
              </a:rPr>
              <a:t>0. 05(syst) </a:t>
            </a:r>
            <a:endParaRPr lang="ja-JP" altLang="en-US"/>
          </a:p>
        </p:txBody>
      </p:sp>
      <p:grpSp>
        <p:nvGrpSpPr>
          <p:cNvPr id="86039" name="グループ化 2"/>
          <p:cNvGrpSpPr>
            <a:grpSpLocks/>
          </p:cNvGrpSpPr>
          <p:nvPr/>
        </p:nvGrpSpPr>
        <p:grpSpPr bwMode="auto">
          <a:xfrm>
            <a:off x="5392738" y="1778000"/>
            <a:ext cx="3751262" cy="5302250"/>
            <a:chOff x="5392738" y="1778000"/>
            <a:chExt cx="3751262" cy="5302250"/>
          </a:xfrm>
        </p:grpSpPr>
        <p:grpSp>
          <p:nvGrpSpPr>
            <p:cNvPr id="86043" name="グループ化 1"/>
            <p:cNvGrpSpPr>
              <a:grpSpLocks/>
            </p:cNvGrpSpPr>
            <p:nvPr/>
          </p:nvGrpSpPr>
          <p:grpSpPr bwMode="auto">
            <a:xfrm>
              <a:off x="5392738" y="1778000"/>
              <a:ext cx="3751262" cy="5302250"/>
              <a:chOff x="5311775" y="613471"/>
              <a:chExt cx="3751567" cy="5302795"/>
            </a:xfrm>
          </p:grpSpPr>
          <p:pic>
            <p:nvPicPr>
              <p:cNvPr id="86046"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6830" y="3187874"/>
                <a:ext cx="3716512" cy="27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613471"/>
                <a:ext cx="35845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正方形/長方形 1"/>
            <p:cNvSpPr/>
            <p:nvPr/>
          </p:nvSpPr>
          <p:spPr>
            <a:xfrm>
              <a:off x="7180263" y="2359025"/>
              <a:ext cx="1350962"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p:cNvSpPr/>
            <p:nvPr/>
          </p:nvSpPr>
          <p:spPr>
            <a:xfrm>
              <a:off x="7178675" y="4965700"/>
              <a:ext cx="1349375" cy="750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86040" name="テキスト ボックス 2"/>
          <p:cNvSpPr txBox="1">
            <a:spLocks noChangeArrowheads="1"/>
          </p:cNvSpPr>
          <p:nvPr/>
        </p:nvSpPr>
        <p:spPr bwMode="auto">
          <a:xfrm>
            <a:off x="6372225" y="1358900"/>
            <a:ext cx="23399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600" b="1">
                <a:latin typeface="Arial Narrow" panose="020B0606020202030204" pitchFamily="34" charset="0"/>
                <a:cs typeface="Arial" panose="020B0604020202020204" pitchFamily="34" charset="0"/>
              </a:rPr>
              <a:t>R.Becker-Szendy, et al PhysRevD.46.3720(1992)</a:t>
            </a:r>
          </a:p>
        </p:txBody>
      </p:sp>
      <p:sp>
        <p:nvSpPr>
          <p:cNvPr id="86041" name="テキスト ボックス 13"/>
          <p:cNvSpPr txBox="1">
            <a:spLocks noChangeArrowheads="1"/>
          </p:cNvSpPr>
          <p:nvPr/>
        </p:nvSpPr>
        <p:spPr bwMode="auto">
          <a:xfrm>
            <a:off x="6878638" y="4568825"/>
            <a:ext cx="174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Shower</a:t>
            </a:r>
            <a:br>
              <a:rPr lang="en-US" altLang="ja-JP" sz="1200" b="1">
                <a:latin typeface="Consolas" panose="020B0609020204030204" pitchFamily="49" charset="0"/>
              </a:rPr>
            </a:br>
            <a:r>
              <a:rPr lang="ja-JP" altLang="en-US" sz="1200" b="1">
                <a:latin typeface="Consolas" panose="020B0609020204030204" pitchFamily="49" charset="0"/>
              </a:rPr>
              <a:t>１</a:t>
            </a:r>
            <a:r>
              <a:rPr lang="en-US" altLang="ja-JP" sz="1200" b="1">
                <a:latin typeface="Consolas" panose="020B0609020204030204" pitchFamily="49" charset="0"/>
              </a:rPr>
              <a:t>00 &lt; p &lt; 1500 MeV  data    325</a:t>
            </a:r>
          </a:p>
          <a:p>
            <a:r>
              <a:rPr lang="en-US" altLang="ja-JP" sz="1200" b="1">
                <a:latin typeface="Consolas" panose="020B0609020204030204" pitchFamily="49" charset="0"/>
              </a:rPr>
              <a:t>MC      257.3</a:t>
            </a:r>
          </a:p>
          <a:p>
            <a:r>
              <a:rPr lang="ja-JP" altLang="en-US" sz="1200" b="1">
                <a:latin typeface="Consolas" panose="020B0609020204030204" pitchFamily="49" charset="0"/>
              </a:rPr>
              <a:t>　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86042" name="テキスト ボックス 10"/>
          <p:cNvSpPr txBox="1">
            <a:spLocks noChangeArrowheads="1"/>
          </p:cNvSpPr>
          <p:nvPr/>
        </p:nvSpPr>
        <p:spPr bwMode="auto">
          <a:xfrm>
            <a:off x="7046913" y="2008188"/>
            <a:ext cx="1755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r>
              <a:rPr lang="en-US" altLang="ja-JP" sz="1200" b="1">
                <a:solidFill>
                  <a:srgbClr val="FF0000"/>
                </a:solidFill>
                <a:latin typeface="Consolas" panose="020B0609020204030204" pitchFamily="49" charset="0"/>
              </a:rPr>
              <a:t>Nonshower</a:t>
            </a:r>
          </a:p>
          <a:p>
            <a:r>
              <a:rPr lang="en-US" altLang="ja-JP" sz="1200" b="1">
                <a:latin typeface="Consolas" panose="020B0609020204030204" pitchFamily="49" charset="0"/>
              </a:rPr>
              <a:t>300 &lt;</a:t>
            </a:r>
            <a:r>
              <a:rPr lang="ja-JP" altLang="en-US" sz="1200" b="1">
                <a:latin typeface="Consolas" panose="020B0609020204030204" pitchFamily="49" charset="0"/>
              </a:rPr>
              <a:t> </a:t>
            </a:r>
            <a:r>
              <a:rPr lang="en-US" altLang="ja-JP" sz="1200" b="1">
                <a:latin typeface="Consolas" panose="020B0609020204030204" pitchFamily="49" charset="0"/>
              </a:rPr>
              <a:t>p &lt; 1500 MeV</a:t>
            </a:r>
            <a:br>
              <a:rPr lang="en-US" altLang="ja-JP" sz="1200" b="1">
                <a:latin typeface="Consolas" panose="020B0609020204030204" pitchFamily="49" charset="0"/>
              </a:rPr>
            </a:br>
            <a:r>
              <a:rPr lang="en-US" altLang="ja-JP" sz="1200" b="1">
                <a:latin typeface="Consolas" panose="020B0609020204030204" pitchFamily="49" charset="0"/>
              </a:rPr>
              <a:t>data    182</a:t>
            </a:r>
          </a:p>
          <a:p>
            <a:r>
              <a:rPr lang="en-US" altLang="ja-JP" sz="1200" b="1">
                <a:latin typeface="Consolas" panose="020B0609020204030204" pitchFamily="49" charset="0"/>
              </a:rPr>
              <a:t>MC      268.0</a:t>
            </a:r>
          </a:p>
          <a:p>
            <a:r>
              <a:rPr lang="en-US" altLang="ja-JP" sz="1200" b="1">
                <a:latin typeface="Consolas" panose="020B0609020204030204" pitchFamily="49" charset="0"/>
              </a:rPr>
              <a:t> </a:t>
            </a:r>
            <a:r>
              <a:rPr lang="ja-JP" altLang="en-US" sz="1200" b="1">
                <a:latin typeface="Consolas" panose="020B0609020204030204" pitchFamily="49" charset="0"/>
              </a:rPr>
              <a:t>〇</a:t>
            </a:r>
            <a:r>
              <a:rPr lang="en-US" altLang="ja-JP" sz="1200" b="1">
                <a:latin typeface="Consolas" panose="020B0609020204030204" pitchFamily="49" charset="0"/>
              </a:rPr>
              <a:t>: all data</a:t>
            </a:r>
            <a:br>
              <a:rPr lang="en-US" altLang="ja-JP" sz="1200" b="1">
                <a:latin typeface="Consolas" panose="020B0609020204030204" pitchFamily="49" charset="0"/>
              </a:rPr>
            </a:br>
            <a:r>
              <a:rPr lang="ja-JP" altLang="en-US" sz="1200" b="1">
                <a:latin typeface="Consolas" panose="020B0609020204030204" pitchFamily="49" charset="0"/>
              </a:rPr>
              <a:t>　</a:t>
            </a:r>
            <a:r>
              <a:rPr lang="en-US" altLang="ja-JP" sz="1200" b="1">
                <a:latin typeface="Consolas" panose="020B0609020204030204" pitchFamily="49" charset="0"/>
              </a:rPr>
              <a:t>×:</a:t>
            </a:r>
            <a:r>
              <a:rPr lang="ja-JP" altLang="en-US" sz="1200" b="1">
                <a:latin typeface="Consolas" panose="020B0609020204030204" pitchFamily="49" charset="0"/>
              </a:rPr>
              <a:t> </a:t>
            </a:r>
            <a:r>
              <a:rPr lang="en-US" altLang="ja-JP" sz="1200" b="1">
                <a:latin typeface="Symbol" panose="05050102010706020507" pitchFamily="18" charset="2"/>
              </a:rPr>
              <a:t>m</a:t>
            </a:r>
            <a:r>
              <a:rPr lang="en-US" altLang="ja-JP" sz="1200" b="1">
                <a:latin typeface="Consolas" panose="020B0609020204030204" pitchFamily="49" charset="0"/>
              </a:rPr>
              <a:t>-&gt;e signal  </a:t>
            </a:r>
            <a:endParaRPr lang="ja-JP" altLang="en-US" sz="1200" b="1">
              <a:latin typeface="Consolas" panose="020B0609020204030204" pitchFamily="49" charset="0"/>
            </a:endParaRPr>
          </a:p>
        </p:txBody>
      </p:sp>
      <p:sp>
        <p:nvSpPr>
          <p:cNvPr id="15" name="スライド番号プレースホルダー 1">
            <a:extLst>
              <a:ext uri="{FF2B5EF4-FFF2-40B4-BE49-F238E27FC236}">
                <a16:creationId xmlns:a16="http://schemas.microsoft.com/office/drawing/2014/main" id="{A6E0A04A-26D7-4EDF-8049-9557C9E9BAF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txBox="1">
            <a:spLocks noGrp="1"/>
          </p:cNvSpPr>
          <p:nvPr>
            <p:ph type="title"/>
          </p:nvPr>
        </p:nvSpPr>
        <p:spPr>
          <a:xfrm>
            <a:off x="0" y="7938"/>
            <a:ext cx="9144000" cy="693737"/>
          </a:xfrm>
        </p:spPr>
        <p:txBody>
          <a:bodyPr lIns="0" tIns="0" rIns="0" bIns="0" rtlCol="0">
            <a:spAutoFit/>
          </a:bodyPr>
          <a:lstStyle/>
          <a:p>
            <a:pPr marL="12700">
              <a:defRPr/>
            </a:pPr>
            <a:r>
              <a:rPr lang="en-US" sz="2700" b="1" u="sng" spc="-5" dirty="0">
                <a:solidFill>
                  <a:srgbClr val="0A0AD4"/>
                </a:solidFill>
              </a:rPr>
              <a:t>“Atmospheric </a:t>
            </a:r>
            <a:r>
              <a:rPr lang="en-US" sz="2700" b="1" u="sng" spc="-5" dirty="0">
                <a:solidFill>
                  <a:srgbClr val="0A0AD4"/>
                </a:solidFill>
                <a:latin typeface="Symbol" panose="05050102010706020507" pitchFamily="18" charset="2"/>
              </a:rPr>
              <a:t>n</a:t>
            </a:r>
            <a:r>
              <a:rPr lang="en-US" sz="2700" b="1" u="sng" spc="-5" baseline="-25000" dirty="0">
                <a:solidFill>
                  <a:srgbClr val="0A0AD4"/>
                </a:solidFill>
                <a:latin typeface="Symbol" panose="05050102010706020507" pitchFamily="18" charset="2"/>
              </a:rPr>
              <a:t>m</a:t>
            </a:r>
            <a:r>
              <a:rPr lang="en-US" sz="2700" b="1" u="sng" spc="-5" dirty="0">
                <a:solidFill>
                  <a:srgbClr val="0A0AD4"/>
                </a:solidFill>
              </a:rPr>
              <a:t>/</a:t>
            </a:r>
            <a:r>
              <a:rPr lang="en-US" sz="2700" b="1" u="sng" spc="-5" dirty="0">
                <a:solidFill>
                  <a:srgbClr val="0A0AD4"/>
                </a:solidFill>
                <a:latin typeface="Symbol" panose="05050102010706020507" pitchFamily="18" charset="2"/>
              </a:rPr>
              <a:t>n</a:t>
            </a:r>
            <a:r>
              <a:rPr lang="en-US" sz="2700" b="1" u="sng" spc="-5" baseline="-25000" dirty="0">
                <a:solidFill>
                  <a:srgbClr val="0A0AD4"/>
                </a:solidFill>
              </a:rPr>
              <a:t>e</a:t>
            </a:r>
            <a:r>
              <a:rPr lang="en-US" sz="2700" b="1" u="sng" spc="-5" dirty="0">
                <a:solidFill>
                  <a:srgbClr val="0A0AD4"/>
                </a:solidFill>
              </a:rPr>
              <a:t> ratio in the multi-GeV energy range”</a:t>
            </a:r>
            <a:br>
              <a:rPr lang="en-US" sz="2700" b="1" u="sng" spc="-5" dirty="0">
                <a:solidFill>
                  <a:srgbClr val="0A0AD4"/>
                </a:solidFill>
              </a:rPr>
            </a:br>
            <a:r>
              <a:rPr lang="en-US" altLang="ja-JP" sz="1800" spc="-5" dirty="0">
                <a:solidFill>
                  <a:srgbClr val="FF0000"/>
                </a:solidFill>
              </a:rPr>
              <a:t>The third </a:t>
            </a:r>
            <a:r>
              <a:rPr lang="en-US" altLang="ja-JP" sz="1800" spc="-5" dirty="0" err="1">
                <a:solidFill>
                  <a:srgbClr val="FF0000"/>
                </a:solidFill>
              </a:rPr>
              <a:t>Kamiokande</a:t>
            </a:r>
            <a:r>
              <a:rPr lang="en-US" altLang="ja-JP" sz="1800" spc="-5" dirty="0">
                <a:solidFill>
                  <a:srgbClr val="FF0000"/>
                </a:solidFill>
              </a:rPr>
              <a:t> paper : </a:t>
            </a:r>
            <a:r>
              <a:rPr lang="en-US" sz="1800" b="1" spc="-5" dirty="0" err="1">
                <a:solidFill>
                  <a:schemeClr val="tx1"/>
                </a:solidFill>
                <a:latin typeface="Arial Narrow" panose="020B0606020202030204" pitchFamily="34" charset="0"/>
              </a:rPr>
              <a:t>K.S.Hirata</a:t>
            </a:r>
            <a:r>
              <a:rPr lang="en-US" sz="1800" b="1" spc="-5" dirty="0">
                <a:solidFill>
                  <a:schemeClr val="tx1"/>
                </a:solidFill>
                <a:latin typeface="Arial Narrow" panose="020B0606020202030204" pitchFamily="34" charset="0"/>
              </a:rPr>
              <a:t> et al., Phys. Lett. B335, 237(1994)</a:t>
            </a:r>
            <a:endParaRPr sz="2800" b="1" dirty="0">
              <a:solidFill>
                <a:srgbClr val="0A0AD4"/>
              </a:solidFill>
              <a:latin typeface="Arial Narrow" panose="020B0606020202030204" pitchFamily="34" charset="0"/>
            </a:endParaRPr>
          </a:p>
        </p:txBody>
      </p:sp>
      <p:graphicFrame>
        <p:nvGraphicFramePr>
          <p:cNvPr id="14" name="表 13"/>
          <p:cNvGraphicFramePr>
            <a:graphicFrameLocks noGrp="1"/>
          </p:cNvGraphicFramePr>
          <p:nvPr/>
        </p:nvGraphicFramePr>
        <p:xfrm>
          <a:off x="341313" y="2278063"/>
          <a:ext cx="6616700" cy="2590798"/>
        </p:xfrm>
        <a:graphic>
          <a:graphicData uri="http://schemas.openxmlformats.org/drawingml/2006/table">
            <a:tbl>
              <a:tblPr firstRow="1" bandRow="1">
                <a:tableStyleId>{00A15C55-8517-42AA-B614-E9B94910E393}</a:tableStyleId>
              </a:tblPr>
              <a:tblGrid>
                <a:gridCol w="1260324">
                  <a:extLst>
                    <a:ext uri="{9D8B030D-6E8A-4147-A177-3AD203B41FA5}">
                      <a16:colId xmlns:a16="http://schemas.microsoft.com/office/drawing/2014/main" val="306459424"/>
                    </a:ext>
                  </a:extLst>
                </a:gridCol>
                <a:gridCol w="2635712">
                  <a:extLst>
                    <a:ext uri="{9D8B030D-6E8A-4147-A177-3AD203B41FA5}">
                      <a16:colId xmlns:a16="http://schemas.microsoft.com/office/drawing/2014/main" val="3971129152"/>
                    </a:ext>
                  </a:extLst>
                </a:gridCol>
                <a:gridCol w="938160">
                  <a:extLst>
                    <a:ext uri="{9D8B030D-6E8A-4147-A177-3AD203B41FA5}">
                      <a16:colId xmlns:a16="http://schemas.microsoft.com/office/drawing/2014/main" val="2630922569"/>
                    </a:ext>
                  </a:extLst>
                </a:gridCol>
                <a:gridCol w="750528">
                  <a:extLst>
                    <a:ext uri="{9D8B030D-6E8A-4147-A177-3AD203B41FA5}">
                      <a16:colId xmlns:a16="http://schemas.microsoft.com/office/drawing/2014/main" val="944449682"/>
                    </a:ext>
                  </a:extLst>
                </a:gridCol>
                <a:gridCol w="1031976">
                  <a:extLst>
                    <a:ext uri="{9D8B030D-6E8A-4147-A177-3AD203B41FA5}">
                      <a16:colId xmlns:a16="http://schemas.microsoft.com/office/drawing/2014/main" val="3601948431"/>
                    </a:ext>
                  </a:extLst>
                </a:gridCol>
              </a:tblGrid>
              <a:tr h="365788">
                <a:tc gridSpan="2">
                  <a:txBody>
                    <a:bodyPr/>
                    <a:lstStyle/>
                    <a:p>
                      <a:endParaRPr kumimoji="1" lang="ja-JP" altLang="en-US" sz="1800" dirty="0"/>
                    </a:p>
                  </a:txBody>
                  <a:tcPr marL="91455" marR="91455" marT="45719" marB="45719"/>
                </a:tc>
                <a:tc hMerge="1">
                  <a:txBody>
                    <a:bodyPr/>
                    <a:lstStyle/>
                    <a:p>
                      <a:endParaRPr kumimoji="1" lang="ja-JP" altLang="en-US"/>
                    </a:p>
                  </a:txBody>
                  <a:tcPr/>
                </a:tc>
                <a:tc>
                  <a:txBody>
                    <a:bodyPr/>
                    <a:lstStyle/>
                    <a:p>
                      <a:endParaRPr kumimoji="1" lang="ja-JP" altLang="en-US" sz="1800" dirty="0"/>
                    </a:p>
                  </a:txBody>
                  <a:tcPr marL="91455" marR="91455" marT="45719" marB="45719"/>
                </a:tc>
                <a:tc>
                  <a:txBody>
                    <a:bodyPr/>
                    <a:lstStyle/>
                    <a:p>
                      <a:pPr algn="ctr"/>
                      <a:r>
                        <a:rPr kumimoji="1" lang="en-US" altLang="ja-JP" sz="1800" dirty="0">
                          <a:latin typeface="Consolas" panose="020B0609020204030204" pitchFamily="49" charset="0"/>
                        </a:rPr>
                        <a:t>data</a:t>
                      </a:r>
                      <a:endParaRPr kumimoji="1" lang="ja-JP" altLang="en-US" sz="1800" dirty="0">
                        <a:latin typeface="Consolas" panose="020B0609020204030204" pitchFamily="49" charset="0"/>
                      </a:endParaRPr>
                    </a:p>
                  </a:txBody>
                  <a:tcPr marL="91455" marR="91455" marT="45719" marB="45719"/>
                </a:tc>
                <a:tc>
                  <a:txBody>
                    <a:bodyPr/>
                    <a:lstStyle/>
                    <a:p>
                      <a:pPr algn="ctr"/>
                      <a:r>
                        <a:rPr kumimoji="1" lang="en-US" altLang="ja-JP" sz="1800" dirty="0">
                          <a:latin typeface="Consolas" panose="020B0609020204030204" pitchFamily="49" charset="0"/>
                        </a:rPr>
                        <a:t>M.C.</a:t>
                      </a:r>
                      <a:endParaRPr kumimoji="1" lang="ja-JP" altLang="en-US" sz="1800" dirty="0">
                        <a:latin typeface="Consolas" panose="020B0609020204030204" pitchFamily="49" charset="0"/>
                      </a:endParaRPr>
                    </a:p>
                  </a:txBody>
                  <a:tcPr marL="91455" marR="91455" marT="45719" marB="45719"/>
                </a:tc>
                <a:extLst>
                  <a:ext uri="{0D108BD9-81ED-4DB2-BD59-A6C34878D82A}">
                    <a16:rowId xmlns:a16="http://schemas.microsoft.com/office/drawing/2014/main" val="4255273094"/>
                  </a:ext>
                </a:extLst>
              </a:tr>
              <a:tr h="370835">
                <a:tc rowSpan="2" gridSpan="2">
                  <a:txBody>
                    <a:bodyPr/>
                    <a:lstStyle/>
                    <a:p>
                      <a:r>
                        <a:rPr kumimoji="1" lang="en-US" altLang="ja-JP" sz="1600" b="1" dirty="0">
                          <a:latin typeface="Consolas" panose="020B0609020204030204" pitchFamily="49" charset="0"/>
                        </a:rPr>
                        <a:t>Sub-GeV</a:t>
                      </a:r>
                      <a:endParaRPr kumimoji="1" lang="ja-JP" altLang="en-US" sz="1600" b="1" dirty="0">
                        <a:latin typeface="Consolas" panose="020B0609020204030204" pitchFamily="49" charset="0"/>
                      </a:endParaRP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7.7</a:t>
                      </a:r>
                      <a:r>
                        <a:rPr kumimoji="1" lang="ja-JP" altLang="en-US" sz="1600" b="1" baseline="0" dirty="0">
                          <a:solidFill>
                            <a:srgbClr val="FF0000"/>
                          </a:solidFill>
                          <a:latin typeface="Consolas" panose="020B0609020204030204" pitchFamily="49" charset="0"/>
                        </a:rPr>
                        <a:t>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baseline="0" dirty="0" err="1">
                          <a:latin typeface="Consolas" panose="020B0609020204030204" pitchFamily="49" charset="0"/>
                        </a:rPr>
                        <a:t>yr</a:t>
                      </a:r>
                      <a:r>
                        <a:rPr kumimoji="1" lang="en-US" altLang="ja-JP" sz="1600" b="1" baseline="0" dirty="0">
                          <a:latin typeface="Consolas" panose="020B0609020204030204" pitchFamily="49" charset="0"/>
                        </a:rPr>
                        <a:t>, </a:t>
                      </a:r>
                      <a:r>
                        <a:rPr kumimoji="1" lang="en-US" altLang="ja-JP" sz="1600" b="1" baseline="0" dirty="0">
                          <a:solidFill>
                            <a:srgbClr val="FF0000"/>
                          </a:solidFill>
                          <a:latin typeface="Consolas" panose="020B0609020204030204" pitchFamily="49" charset="0"/>
                        </a:rPr>
                        <a:t>690</a:t>
                      </a:r>
                      <a:r>
                        <a:rPr kumimoji="1" lang="en-US" altLang="ja-JP" sz="1600" b="1" baseline="0" dirty="0">
                          <a:latin typeface="Consolas" panose="020B0609020204030204" pitchFamily="49" charset="0"/>
                        </a:rPr>
                        <a:t> events)</a:t>
                      </a:r>
                      <a:endParaRPr kumimoji="1" lang="ja-JP" altLang="en-US" sz="1600" b="1" dirty="0">
                        <a:latin typeface="Consolas" panose="020B0609020204030204" pitchFamily="49" charset="0"/>
                      </a:endParaRPr>
                    </a:p>
                  </a:txBody>
                  <a:tcPr marL="91455" marR="91455" marT="45719" marB="45719"/>
                </a:tc>
                <a:tc rowSpan="2" hMerge="1">
                  <a:txBody>
                    <a:bodyPr/>
                    <a:lstStyle/>
                    <a:p>
                      <a:endParaRPr kumimoji="1" lang="ja-JP" altLang="en-US"/>
                    </a:p>
                  </a:txBody>
                  <a:tcPr/>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248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227.6</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3786397498"/>
                  </a:ext>
                </a:extLst>
              </a:tr>
              <a:tr h="370835">
                <a:tc gridSpan="2" vMerge="1">
                  <a:txBody>
                    <a:bodyPr/>
                    <a:lstStyle/>
                    <a:p>
                      <a:endParaRPr kumimoji="1" lang="ja-JP" altLang="en-US" dirty="0"/>
                    </a:p>
                  </a:txBody>
                  <a:tcPr/>
                </a:tc>
                <a:tc hMerge="1"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234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356.8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3872267481"/>
                  </a:ext>
                </a:extLst>
              </a:tr>
              <a:tr h="370835">
                <a:tc rowSpan="4">
                  <a:txBody>
                    <a:bodyPr/>
                    <a:lstStyle/>
                    <a:p>
                      <a:r>
                        <a:rPr kumimoji="1" lang="en-US" altLang="ja-JP" sz="1600" b="1" dirty="0">
                          <a:latin typeface="Consolas" panose="020B0609020204030204" pitchFamily="49" charset="0"/>
                        </a:rPr>
                        <a:t>Multi-GeV</a:t>
                      </a:r>
                      <a:endParaRPr kumimoji="1" lang="ja-JP" altLang="en-US" sz="1600" b="1" dirty="0">
                        <a:latin typeface="Consolas" panose="020B0609020204030204" pitchFamily="49" charset="0"/>
                      </a:endParaRPr>
                    </a:p>
                  </a:txBody>
                  <a:tcPr marL="91455" marR="91455" marT="45719" marB="45719"/>
                </a:tc>
                <a:tc rowSpan="2">
                  <a:txBody>
                    <a:bodyPr/>
                    <a:lstStyle/>
                    <a:p>
                      <a:r>
                        <a:rPr kumimoji="1" lang="en-US" altLang="ja-JP" sz="1600" b="1" dirty="0">
                          <a:latin typeface="Consolas" panose="020B0609020204030204" pitchFamily="49" charset="0"/>
                        </a:rPr>
                        <a:t>Fully-contained</a:t>
                      </a:r>
                    </a:p>
                    <a:p>
                      <a:r>
                        <a:rPr kumimoji="1" lang="en-US" altLang="ja-JP" sz="1600" b="1" dirty="0">
                          <a:latin typeface="Consolas" panose="020B0609020204030204" pitchFamily="49" charset="0"/>
                        </a:rPr>
                        <a:t>(</a:t>
                      </a:r>
                      <a:r>
                        <a:rPr kumimoji="1" lang="en-US" altLang="ja-JP" sz="1600" b="1" dirty="0">
                          <a:solidFill>
                            <a:srgbClr val="FF0000"/>
                          </a:solidFill>
                          <a:latin typeface="Consolas" panose="020B0609020204030204" pitchFamily="49" charset="0"/>
                        </a:rPr>
                        <a:t>8.2 </a:t>
                      </a:r>
                      <a:r>
                        <a:rPr kumimoji="1" lang="en-US" altLang="ja-JP" sz="1600" b="1" dirty="0" err="1">
                          <a:latin typeface="Consolas" panose="020B0609020204030204" pitchFamily="49" charset="0"/>
                        </a:rPr>
                        <a:t>kt</a:t>
                      </a:r>
                      <a:r>
                        <a:rPr kumimoji="1" lang="ja-JP" altLang="en-US" sz="1600" b="1" dirty="0">
                          <a:latin typeface="Consolas" panose="020B0609020204030204" pitchFamily="49" charset="0"/>
                        </a:rPr>
                        <a:t>・</a:t>
                      </a:r>
                      <a:r>
                        <a:rPr kumimoji="1" lang="en-US" altLang="ja-JP" sz="1600" b="1" dirty="0">
                          <a:latin typeface="Consolas" panose="020B0609020204030204" pitchFamily="49" charset="0"/>
                        </a:rPr>
                        <a:t>yr,</a:t>
                      </a:r>
                      <a:r>
                        <a:rPr kumimoji="1" lang="en-US" altLang="ja-JP" sz="1600" b="1" dirty="0">
                          <a:solidFill>
                            <a:srgbClr val="FF0000"/>
                          </a:solidFill>
                          <a:latin typeface="Consolas" panose="020B0609020204030204" pitchFamily="49" charset="0"/>
                        </a:rPr>
                        <a:t>195</a:t>
                      </a:r>
                      <a:r>
                        <a:rPr kumimoji="1" lang="en-US" altLang="ja-JP" sz="1600" b="1" dirty="0">
                          <a:latin typeface="Consolas" panose="020B0609020204030204" pitchFamily="49" charset="0"/>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98</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66.5</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1600721142"/>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31</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37.8</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814699833"/>
                  </a:ext>
                </a:extLst>
              </a:tr>
              <a:tr h="370835">
                <a:tc vMerge="1">
                  <a:txBody>
                    <a:bodyPr/>
                    <a:lstStyle/>
                    <a:p>
                      <a:endParaRPr kumimoji="1" lang="ja-JP" altLang="en-US"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Consolas" panose="020B0609020204030204" pitchFamily="49" charset="0"/>
                        </a:rPr>
                        <a:t>Partially-contained</a:t>
                      </a:r>
                      <a:endPar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6.0</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a:t>
                      </a:r>
                      <a:r>
                        <a:rPr kumimoji="1" lang="en-US" altLang="ja-JP" sz="1600" b="1" i="0" u="none" strike="noStrike" kern="1200" cap="none" spc="0" normalizeH="0" baseline="0" noProof="0" dirty="0" err="1">
                          <a:ln>
                            <a:noFill/>
                          </a:ln>
                          <a:solidFill>
                            <a:srgbClr val="000000"/>
                          </a:solidFill>
                          <a:effectLst/>
                          <a:uLnTx/>
                          <a:uFillTx/>
                          <a:latin typeface="Consolas" panose="020B0609020204030204" pitchFamily="49" charset="0"/>
                          <a:ea typeface="+mn-ea"/>
                          <a:cs typeface="+mn-cs"/>
                        </a:rPr>
                        <a:t>kt</a:t>
                      </a:r>
                      <a:r>
                        <a:rPr kumimoji="1" lang="ja-JP" altLang="en-US"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yr,</a:t>
                      </a:r>
                      <a:r>
                        <a:rPr kumimoji="1" lang="en-US" altLang="ja-JP"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mn-cs"/>
                        </a:rPr>
                        <a:t>118</a:t>
                      </a:r>
                      <a:r>
                        <a:rPr kumimoji="1" lang="en-US" altLang="ja-JP" sz="1600" b="1" i="0" u="none" strike="noStrike" kern="1200" cap="none" spc="0" normalizeH="0" baseline="0" noProof="0" dirty="0">
                          <a:ln>
                            <a:noFill/>
                          </a:ln>
                          <a:solidFill>
                            <a:srgbClr val="000000"/>
                          </a:solidFill>
                          <a:effectLst/>
                          <a:uLnTx/>
                          <a:uFillTx/>
                          <a:latin typeface="Consolas" panose="020B0609020204030204" pitchFamily="49" charset="0"/>
                          <a:ea typeface="+mn-ea"/>
                          <a:cs typeface="+mn-cs"/>
                        </a:rPr>
                        <a:t> events)</a:t>
                      </a:r>
                    </a:p>
                  </a:txBody>
                  <a:tcPr marL="91455" marR="91455" marT="45719" marB="45719"/>
                </a:tc>
                <a:tc>
                  <a:txBody>
                    <a:bodyPr/>
                    <a:lstStyle/>
                    <a:p>
                      <a:r>
                        <a:rPr kumimoji="1" lang="en-US" altLang="ja-JP" sz="1600" b="1" dirty="0">
                          <a:solidFill>
                            <a:srgbClr val="0000FF"/>
                          </a:solidFill>
                          <a:latin typeface="Consolas" panose="020B0609020204030204" pitchFamily="49" charset="0"/>
                        </a:rPr>
                        <a:t>e-like</a:t>
                      </a:r>
                      <a:endParaRPr kumimoji="1" lang="ja-JP" altLang="en-US" sz="16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tc>
                  <a:txBody>
                    <a:bodyPr/>
                    <a:lstStyle/>
                    <a:p>
                      <a:r>
                        <a:rPr kumimoji="1" lang="en-US" altLang="ja-JP" sz="1800" b="1" dirty="0">
                          <a:solidFill>
                            <a:srgbClr val="0000FF"/>
                          </a:solidFill>
                          <a:latin typeface="Consolas" panose="020B0609020204030204" pitchFamily="49" charset="0"/>
                        </a:rPr>
                        <a:t> -----</a:t>
                      </a:r>
                      <a:endParaRPr kumimoji="1" lang="ja-JP" altLang="en-US" sz="1800" b="1" dirty="0">
                        <a:solidFill>
                          <a:srgbClr val="0000FF"/>
                        </a:solidFill>
                        <a:latin typeface="Consolas" panose="020B0609020204030204" pitchFamily="49" charset="0"/>
                      </a:endParaRPr>
                    </a:p>
                  </a:txBody>
                  <a:tcPr marL="91455" marR="91455" marT="45719" marB="45719"/>
                </a:tc>
                <a:extLst>
                  <a:ext uri="{0D108BD9-81ED-4DB2-BD59-A6C34878D82A}">
                    <a16:rowId xmlns:a16="http://schemas.microsoft.com/office/drawing/2014/main" val="2192224521"/>
                  </a:ext>
                </a:extLst>
              </a:tr>
              <a:tr h="370835">
                <a:tc vMerge="1">
                  <a:txBody>
                    <a:bodyPr/>
                    <a:lstStyle/>
                    <a:p>
                      <a:endParaRPr kumimoji="1" lang="ja-JP" altLang="en-US" dirty="0"/>
                    </a:p>
                  </a:txBody>
                  <a:tcPr/>
                </a:tc>
                <a:tc vMerge="1">
                  <a:txBody>
                    <a:bodyPr/>
                    <a:lstStyle/>
                    <a:p>
                      <a:endParaRPr kumimoji="1" lang="ja-JP" altLang="en-US"/>
                    </a:p>
                  </a:txBody>
                  <a:tcPr/>
                </a:tc>
                <a:tc>
                  <a:txBody>
                    <a:bodyPr/>
                    <a:lstStyle/>
                    <a:p>
                      <a:r>
                        <a:rPr kumimoji="1" lang="en-US" altLang="ja-JP" sz="1600" b="1" dirty="0">
                          <a:solidFill>
                            <a:srgbClr val="FF0000"/>
                          </a:solidFill>
                          <a:latin typeface="Symbol" panose="05050102010706020507" pitchFamily="18" charset="2"/>
                        </a:rPr>
                        <a:t>m</a:t>
                      </a:r>
                      <a:r>
                        <a:rPr kumimoji="1" lang="en-US" altLang="ja-JP" sz="1600" b="1" dirty="0">
                          <a:solidFill>
                            <a:srgbClr val="FF0000"/>
                          </a:solidFill>
                          <a:latin typeface="Consolas" panose="020B0609020204030204" pitchFamily="49" charset="0"/>
                        </a:rPr>
                        <a:t>-like</a:t>
                      </a:r>
                      <a:endParaRPr kumimoji="1" lang="ja-JP" altLang="en-US" sz="16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104</a:t>
                      </a:r>
                      <a:endParaRPr kumimoji="1" lang="ja-JP" altLang="en-US" sz="1800" b="1" dirty="0">
                        <a:solidFill>
                          <a:srgbClr val="FF0000"/>
                        </a:solidFill>
                        <a:latin typeface="Consolas" panose="020B0609020204030204" pitchFamily="49" charset="0"/>
                      </a:endParaRPr>
                    </a:p>
                  </a:txBody>
                  <a:tcPr marL="91455" marR="91455" marT="45719" marB="45719"/>
                </a:tc>
                <a:tc>
                  <a:txBody>
                    <a:bodyPr/>
                    <a:lstStyle/>
                    <a:p>
                      <a:r>
                        <a:rPr kumimoji="1" lang="en-US" altLang="ja-JP" sz="1800" b="1" dirty="0">
                          <a:solidFill>
                            <a:srgbClr val="FF0000"/>
                          </a:solidFill>
                          <a:latin typeface="Consolas" panose="020B0609020204030204" pitchFamily="49" charset="0"/>
                        </a:rPr>
                        <a:t> 124.4</a:t>
                      </a:r>
                      <a:endParaRPr kumimoji="1" lang="ja-JP" altLang="en-US" sz="1800" b="1" dirty="0">
                        <a:solidFill>
                          <a:srgbClr val="FF0000"/>
                        </a:solidFill>
                        <a:latin typeface="Consolas" panose="020B0609020204030204" pitchFamily="49" charset="0"/>
                      </a:endParaRPr>
                    </a:p>
                  </a:txBody>
                  <a:tcPr marL="91455" marR="91455" marT="45719" marB="45719"/>
                </a:tc>
                <a:extLst>
                  <a:ext uri="{0D108BD9-81ED-4DB2-BD59-A6C34878D82A}">
                    <a16:rowId xmlns:a16="http://schemas.microsoft.com/office/drawing/2014/main" val="2813163594"/>
                  </a:ext>
                </a:extLst>
              </a:tr>
            </a:tbl>
          </a:graphicData>
        </a:graphic>
      </p:graphicFrame>
      <p:sp>
        <p:nvSpPr>
          <p:cNvPr id="27" name="object 12"/>
          <p:cNvSpPr/>
          <p:nvPr/>
        </p:nvSpPr>
        <p:spPr>
          <a:xfrm>
            <a:off x="5643563" y="46038"/>
            <a:ext cx="0" cy="288925"/>
          </a:xfrm>
          <a:custGeom>
            <a:avLst/>
            <a:gdLst/>
            <a:ahLst/>
            <a:cxnLst/>
            <a:rect l="l" t="t" r="r" b="b"/>
            <a:pathLst>
              <a:path h="782319">
                <a:moveTo>
                  <a:pt x="0" y="0"/>
                </a:moveTo>
                <a:lnTo>
                  <a:pt x="0" y="782038"/>
                </a:lnTo>
              </a:path>
            </a:pathLst>
          </a:custGeom>
          <a:ln w="25399">
            <a:solidFill>
              <a:srgbClr val="000000"/>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79" name="object 64"/>
          <p:cNvSpPr/>
          <p:nvPr/>
        </p:nvSpPr>
        <p:spPr>
          <a:xfrm flipH="1">
            <a:off x="-2535238" y="5722938"/>
            <a:ext cx="52388" cy="50800"/>
          </a:xfrm>
          <a:custGeom>
            <a:avLst/>
            <a:gdLst/>
            <a:ahLst/>
            <a:cxnLst/>
            <a:rect l="l" t="t" r="r" b="b"/>
            <a:pathLst>
              <a:path w="119379" h="117475">
                <a:moveTo>
                  <a:pt x="95525" y="0"/>
                </a:moveTo>
                <a:lnTo>
                  <a:pt x="0" y="67561"/>
                </a:lnTo>
                <a:lnTo>
                  <a:pt x="105829" y="117457"/>
                </a:lnTo>
                <a:lnTo>
                  <a:pt x="113397" y="114739"/>
                </a:lnTo>
                <a:lnTo>
                  <a:pt x="119379" y="102050"/>
                </a:lnTo>
                <a:lnTo>
                  <a:pt x="116660" y="94482"/>
                </a:lnTo>
                <a:lnTo>
                  <a:pt x="50217" y="63155"/>
                </a:lnTo>
                <a:lnTo>
                  <a:pt x="110191" y="20737"/>
                </a:lnTo>
                <a:lnTo>
                  <a:pt x="111550" y="12813"/>
                </a:lnTo>
                <a:lnTo>
                  <a:pt x="103450" y="1360"/>
                </a:lnTo>
                <a:lnTo>
                  <a:pt x="95525"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95" name="object 96"/>
          <p:cNvSpPr/>
          <p:nvPr/>
        </p:nvSpPr>
        <p:spPr>
          <a:xfrm>
            <a:off x="-2436813" y="6819900"/>
            <a:ext cx="114300" cy="120650"/>
          </a:xfrm>
          <a:custGeom>
            <a:avLst/>
            <a:gdLst/>
            <a:ahLst/>
            <a:cxnLst/>
            <a:rect l="l" t="t" r="r" b="b"/>
            <a:pathLst>
              <a:path w="113664" h="120650">
                <a:moveTo>
                  <a:pt x="0" y="0"/>
                </a:moveTo>
                <a:lnTo>
                  <a:pt x="19220" y="115413"/>
                </a:lnTo>
                <a:lnTo>
                  <a:pt x="25763" y="120088"/>
                </a:lnTo>
                <a:lnTo>
                  <a:pt x="39601" y="117783"/>
                </a:lnTo>
                <a:lnTo>
                  <a:pt x="44274" y="111240"/>
                </a:lnTo>
                <a:lnTo>
                  <a:pt x="32208" y="38779"/>
                </a:lnTo>
                <a:lnTo>
                  <a:pt x="106358" y="38779"/>
                </a:lnTo>
                <a:lnTo>
                  <a:pt x="0" y="0"/>
                </a:lnTo>
                <a:close/>
              </a:path>
              <a:path w="113664" h="120650">
                <a:moveTo>
                  <a:pt x="106358" y="38779"/>
                </a:moveTo>
                <a:lnTo>
                  <a:pt x="32208" y="38779"/>
                </a:lnTo>
                <a:lnTo>
                  <a:pt x="101224" y="63943"/>
                </a:lnTo>
                <a:lnTo>
                  <a:pt x="108512" y="60548"/>
                </a:lnTo>
                <a:lnTo>
                  <a:pt x="113318" y="47369"/>
                </a:lnTo>
                <a:lnTo>
                  <a:pt x="109924" y="40079"/>
                </a:lnTo>
                <a:lnTo>
                  <a:pt x="106358" y="38779"/>
                </a:lnTo>
                <a:close/>
              </a:path>
            </a:pathLst>
          </a:custGeom>
          <a:solidFill>
            <a:srgbClr val="FBC043"/>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4" name="テキスト ボックス 3"/>
          <p:cNvSpPr txBox="1"/>
          <p:nvPr/>
        </p:nvSpPr>
        <p:spPr>
          <a:xfrm>
            <a:off x="26988" y="782638"/>
            <a:ext cx="9082087" cy="5938837"/>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Atmospheric neutrino analysis was extended to higher (multi-GeV) energy range. In addition to fully contained events with </a:t>
            </a:r>
            <a:r>
              <a:rPr lang="en-US" altLang="ja-JP" b="1" dirty="0" err="1">
                <a:latin typeface="Arial" panose="020B0604020202020204" pitchFamily="34" charset="0"/>
                <a:cs typeface="Arial" panose="020B0604020202020204" pitchFamily="34" charset="0"/>
              </a:rPr>
              <a:t>E</a:t>
            </a:r>
            <a:r>
              <a:rPr lang="en-US" altLang="ja-JP" b="1" baseline="-25000" dirty="0" err="1">
                <a:latin typeface="Arial" panose="020B0604020202020204" pitchFamily="34" charset="0"/>
                <a:cs typeface="Arial" panose="020B0604020202020204" pitchFamily="34" charset="0"/>
              </a:rPr>
              <a:t>vis</a:t>
            </a:r>
            <a:r>
              <a:rPr lang="en-US" altLang="ja-JP" b="1" dirty="0">
                <a:latin typeface="Arial" panose="020B0604020202020204" pitchFamily="34" charset="0"/>
                <a:cs typeface="Arial" panose="020B0604020202020204" pitchFamily="34" charset="0"/>
              </a:rPr>
              <a:t> &gt; 1.33 GeV, partially contained events are included.</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Analysis for the sub-GeV neutrinos was also updated.</a:t>
            </a: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the multi-GeV energy range,</a:t>
            </a: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The result shows a small </a:t>
            </a:r>
            <a:r>
              <a:rPr lang="en-US" altLang="ja-JP" b="1" dirty="0">
                <a:latin typeface="Symbol" panose="05050102010706020507" pitchFamily="18" charset="2"/>
                <a:cs typeface="Arial" panose="020B0604020202020204" pitchFamily="34" charset="0"/>
              </a:rPr>
              <a:t>n</a:t>
            </a:r>
            <a:r>
              <a:rPr lang="en-US" altLang="ja-JP" b="1" baseline="-25000" dirty="0">
                <a:latin typeface="Symbol" panose="05050102010706020507" pitchFamily="18" charset="2"/>
                <a:cs typeface="Arial" panose="020B0604020202020204" pitchFamily="34" charset="0"/>
              </a:rPr>
              <a:t>m</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baseline="-25000" dirty="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ratio,</a:t>
            </a:r>
            <a:br>
              <a:rPr lang="en-US" altLang="ja-JP" b="1" dirty="0">
                <a:latin typeface="Arial" panose="020B0604020202020204" pitchFamily="34" charset="0"/>
                <a:cs typeface="Arial" panose="020B0604020202020204" pitchFamily="34" charset="0"/>
              </a:rPr>
            </a:br>
            <a:r>
              <a:rPr lang="en-US" altLang="ja-JP" b="1" dirty="0">
                <a:latin typeface="Arial" panose="020B0604020202020204" pitchFamily="34" charset="0"/>
                <a:cs typeface="Arial" panose="020B0604020202020204" pitchFamily="34" charset="0"/>
              </a:rPr>
              <a:t>and is consistent with sub-GeV energy range.</a:t>
            </a:r>
            <a:endParaRPr lang="ja-JP" altLang="en-US" b="1" dirty="0">
              <a:latin typeface="Arial" panose="020B0604020202020204" pitchFamily="34" charset="0"/>
              <a:cs typeface="Arial" panose="020B0604020202020204" pitchFamily="34" charset="0"/>
            </a:endParaRPr>
          </a:p>
        </p:txBody>
      </p:sp>
      <p:grpSp>
        <p:nvGrpSpPr>
          <p:cNvPr id="88112" name="グループ化 171"/>
          <p:cNvGrpSpPr>
            <a:grpSpLocks/>
          </p:cNvGrpSpPr>
          <p:nvPr/>
        </p:nvGrpSpPr>
        <p:grpSpPr bwMode="auto">
          <a:xfrm>
            <a:off x="7035800" y="2528888"/>
            <a:ext cx="1766888" cy="1633537"/>
            <a:chOff x="3356431" y="2601701"/>
            <a:chExt cx="1767191" cy="1633226"/>
          </a:xfrm>
        </p:grpSpPr>
        <p:grpSp>
          <p:nvGrpSpPr>
            <p:cNvPr id="88136" name="グループ化 146"/>
            <p:cNvGrpSpPr>
              <a:grpSpLocks/>
            </p:cNvGrpSpPr>
            <p:nvPr/>
          </p:nvGrpSpPr>
          <p:grpSpPr bwMode="auto">
            <a:xfrm>
              <a:off x="3356431" y="2601701"/>
              <a:ext cx="1197643" cy="1633226"/>
              <a:chOff x="3187700" y="1770063"/>
              <a:chExt cx="2282825" cy="3113087"/>
            </a:xfrm>
          </p:grpSpPr>
          <p:sp>
            <p:nvSpPr>
              <p:cNvPr id="181" name="object 48"/>
              <p:cNvSpPr/>
              <p:nvPr/>
            </p:nvSpPr>
            <p:spPr>
              <a:xfrm>
                <a:off x="3363234" y="1948558"/>
                <a:ext cx="1930874"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2" name="object 49"/>
              <p:cNvSpPr/>
              <p:nvPr/>
            </p:nvSpPr>
            <p:spPr>
              <a:xfrm>
                <a:off x="3414685" y="1978811"/>
                <a:ext cx="1831001"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3" name="object 50"/>
              <p:cNvSpPr/>
              <p:nvPr/>
            </p:nvSpPr>
            <p:spPr>
              <a:xfrm>
                <a:off x="3414685" y="2414462"/>
                <a:ext cx="1831001"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4" name="object 51"/>
              <p:cNvSpPr/>
              <p:nvPr/>
            </p:nvSpPr>
            <p:spPr>
              <a:xfrm>
                <a:off x="3414685" y="1978811"/>
                <a:ext cx="1831001"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5" name="object 52"/>
              <p:cNvSpPr/>
              <p:nvPr/>
            </p:nvSpPr>
            <p:spPr>
              <a:xfrm>
                <a:off x="3187700" y="1770063"/>
                <a:ext cx="2281942"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6" name="object 53"/>
              <p:cNvSpPr/>
              <p:nvPr/>
            </p:nvSpPr>
            <p:spPr>
              <a:xfrm>
                <a:off x="3239151" y="1797290"/>
                <a:ext cx="2179043"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7" name="object 54"/>
              <p:cNvSpPr/>
              <p:nvPr/>
            </p:nvSpPr>
            <p:spPr>
              <a:xfrm>
                <a:off x="3239151" y="2299499"/>
                <a:ext cx="2179043"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188" name="object 55"/>
              <p:cNvSpPr/>
              <p:nvPr/>
            </p:nvSpPr>
            <p:spPr>
              <a:xfrm>
                <a:off x="3239151" y="1797290"/>
                <a:ext cx="2179043"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74" name="直線矢印コネクタ 173"/>
            <p:cNvCxnSpPr/>
            <p:nvPr/>
          </p:nvCxnSpPr>
          <p:spPr bwMode="auto">
            <a:xfrm flipH="1">
              <a:off x="4312270" y="2673124"/>
              <a:ext cx="627171" cy="525363"/>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bwMode="auto">
            <a:xfrm flipH="1">
              <a:off x="3970899" y="3193725"/>
              <a:ext cx="368363" cy="37775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8139" name="グループ化 143"/>
            <p:cNvGrpSpPr>
              <a:grpSpLocks/>
            </p:cNvGrpSpPr>
            <p:nvPr/>
          </p:nvGrpSpPr>
          <p:grpSpPr bwMode="auto">
            <a:xfrm rot="-8097859">
              <a:off x="3716480" y="3044196"/>
              <a:ext cx="731837" cy="830262"/>
              <a:chOff x="7198519" y="3414924"/>
              <a:chExt cx="731202" cy="830274"/>
            </a:xfrm>
          </p:grpSpPr>
          <p:sp>
            <p:nvSpPr>
              <p:cNvPr id="178" name="楕円 177"/>
              <p:cNvSpPr/>
              <p:nvPr/>
            </p:nvSpPr>
            <p:spPr>
              <a:xfrm>
                <a:off x="7198465" y="3414302"/>
                <a:ext cx="731064" cy="2064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9" name="直線コネクタ 178"/>
              <p:cNvCxnSpPr/>
              <p:nvPr/>
            </p:nvCxnSpPr>
            <p:spPr>
              <a:xfrm rot="19800000" flipH="1">
                <a:off x="7374697" y="3456513"/>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p:cNvCxnSpPr/>
              <p:nvPr/>
            </p:nvCxnSpPr>
            <p:spPr>
              <a:xfrm rot="1800000">
                <a:off x="7745861" y="3454036"/>
                <a:ext cx="0" cy="789134"/>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grpSp>
        <p:sp>
          <p:nvSpPr>
            <p:cNvPr id="88140" name="テキスト ボックス 3"/>
            <p:cNvSpPr txBox="1">
              <a:spLocks noChangeArrowheads="1"/>
            </p:cNvSpPr>
            <p:nvPr/>
          </p:nvSpPr>
          <p:spPr bwMode="auto">
            <a:xfrm>
              <a:off x="4645785" y="2710805"/>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grpSp>
      <p:grpSp>
        <p:nvGrpSpPr>
          <p:cNvPr id="88113" name="グループ化 188"/>
          <p:cNvGrpSpPr>
            <a:grpSpLocks/>
          </p:cNvGrpSpPr>
          <p:nvPr/>
        </p:nvGrpSpPr>
        <p:grpSpPr bwMode="auto">
          <a:xfrm>
            <a:off x="6777038" y="4900613"/>
            <a:ext cx="2057400" cy="1633537"/>
            <a:chOff x="5481954" y="2754101"/>
            <a:chExt cx="2056952" cy="1633226"/>
          </a:xfrm>
        </p:grpSpPr>
        <p:grpSp>
          <p:nvGrpSpPr>
            <p:cNvPr id="88119" name="グループ化 146"/>
            <p:cNvGrpSpPr>
              <a:grpSpLocks/>
            </p:cNvGrpSpPr>
            <p:nvPr/>
          </p:nvGrpSpPr>
          <p:grpSpPr bwMode="auto">
            <a:xfrm>
              <a:off x="5764455" y="2754101"/>
              <a:ext cx="1197643" cy="1633226"/>
              <a:chOff x="3187700" y="1770063"/>
              <a:chExt cx="2282825" cy="3113087"/>
            </a:xfrm>
          </p:grpSpPr>
          <p:sp>
            <p:nvSpPr>
              <p:cNvPr id="199" name="object 48"/>
              <p:cNvSpPr/>
              <p:nvPr/>
            </p:nvSpPr>
            <p:spPr>
              <a:xfrm>
                <a:off x="3363189" y="1948558"/>
                <a:ext cx="1933147" cy="2710716"/>
              </a:xfrm>
              <a:prstGeom prst="rect">
                <a:avLst/>
              </a:prstGeom>
              <a:blipFill>
                <a:blip r:embed="rId2"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0" name="object 49"/>
              <p:cNvSpPr/>
              <p:nvPr/>
            </p:nvSpPr>
            <p:spPr>
              <a:xfrm>
                <a:off x="3414617" y="1978811"/>
                <a:ext cx="1833314" cy="2607854"/>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1" name="object 50"/>
              <p:cNvSpPr/>
              <p:nvPr/>
            </p:nvSpPr>
            <p:spPr>
              <a:xfrm>
                <a:off x="3414617" y="2414462"/>
                <a:ext cx="1833314" cy="432626"/>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2" name="object 51"/>
              <p:cNvSpPr/>
              <p:nvPr/>
            </p:nvSpPr>
            <p:spPr>
              <a:xfrm>
                <a:off x="3414617" y="1978811"/>
                <a:ext cx="1833314" cy="2607854"/>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3" name="object 52"/>
              <p:cNvSpPr/>
              <p:nvPr/>
            </p:nvSpPr>
            <p:spPr>
              <a:xfrm>
                <a:off x="3187723" y="1770063"/>
                <a:ext cx="2284079" cy="3113087"/>
              </a:xfrm>
              <a:prstGeom prst="rect">
                <a:avLst/>
              </a:prstGeom>
              <a:blipFill>
                <a:blip r:embed="rId3"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4" name="object 53"/>
              <p:cNvSpPr/>
              <p:nvPr/>
            </p:nvSpPr>
            <p:spPr>
              <a:xfrm>
                <a:off x="3239152" y="1797290"/>
                <a:ext cx="2181222" cy="3013251"/>
              </a:xfrm>
              <a:prstGeom prst="rect">
                <a:avLst/>
              </a:prstGeom>
              <a:blipFill>
                <a:blip r:embed="rId4" cstate="print"/>
                <a:stretch>
                  <a:fillRect/>
                </a:stretch>
              </a:blipFill>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5" name="object 54"/>
              <p:cNvSpPr/>
              <p:nvPr/>
            </p:nvSpPr>
            <p:spPr>
              <a:xfrm>
                <a:off x="3239152" y="2299499"/>
                <a:ext cx="2181222" cy="505235"/>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sp>
            <p:nvSpPr>
              <p:cNvPr id="206" name="object 55"/>
              <p:cNvSpPr/>
              <p:nvPr/>
            </p:nvSpPr>
            <p:spPr>
              <a:xfrm>
                <a:off x="3239152" y="1797290"/>
                <a:ext cx="2181222" cy="301325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eaLnBrk="1" fontAlgn="auto" hangingPunct="1">
                  <a:spcBef>
                    <a:spcPts val="0"/>
                  </a:spcBef>
                  <a:spcAft>
                    <a:spcPts val="0"/>
                  </a:spcAft>
                  <a:defRPr/>
                </a:pPr>
                <a:endParaRPr sz="1800">
                  <a:solidFill>
                    <a:prstClr val="black"/>
                  </a:solidFill>
                  <a:latin typeface="Calibri"/>
                  <a:ea typeface="+mn-ea"/>
                </a:endParaRPr>
              </a:p>
            </p:txBody>
          </p:sp>
        </p:grpSp>
        <p:cxnSp>
          <p:nvCxnSpPr>
            <p:cNvPr id="191" name="直線矢印コネクタ 190"/>
            <p:cNvCxnSpPr/>
            <p:nvPr/>
          </p:nvCxnSpPr>
          <p:spPr bwMode="auto">
            <a:xfrm flipH="1" flipV="1">
              <a:off x="6816750" y="3769908"/>
              <a:ext cx="509477" cy="334898"/>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2" name="楕円 191"/>
            <p:cNvSpPr/>
            <p:nvPr/>
          </p:nvSpPr>
          <p:spPr bwMode="auto">
            <a:xfrm rot="17621310">
              <a:off x="5837467" y="3382634"/>
              <a:ext cx="733285" cy="206330"/>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8122" name="テキスト ボックス 3"/>
            <p:cNvSpPr txBox="1">
              <a:spLocks noChangeArrowheads="1"/>
            </p:cNvSpPr>
            <p:nvPr/>
          </p:nvSpPr>
          <p:spPr bwMode="auto">
            <a:xfrm>
              <a:off x="7061069" y="3546168"/>
              <a:ext cx="477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b="1">
                  <a:latin typeface="Symbol" panose="05050102010706020507" pitchFamily="18" charset="2"/>
                </a:rPr>
                <a:t>n</a:t>
              </a:r>
              <a:endParaRPr lang="ja-JP" altLang="en-US" sz="2800" b="1">
                <a:latin typeface="Symbol" panose="05050102010706020507" pitchFamily="18" charset="2"/>
              </a:endParaRPr>
            </a:p>
          </p:txBody>
        </p:sp>
        <p:cxnSp>
          <p:nvCxnSpPr>
            <p:cNvPr id="194" name="直線矢印コネクタ 193"/>
            <p:cNvCxnSpPr/>
            <p:nvPr/>
          </p:nvCxnSpPr>
          <p:spPr bwMode="auto">
            <a:xfrm flipH="1" flipV="1">
              <a:off x="5481954" y="3108046"/>
              <a:ext cx="1285595" cy="63646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bwMode="auto">
            <a:xfrm rot="19421310">
              <a:off x="6580265" y="3057255"/>
              <a:ext cx="0" cy="7888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bwMode="auto">
            <a:xfrm rot="15821310" flipH="1">
              <a:off x="6433453" y="3399307"/>
              <a:ext cx="0" cy="788816"/>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bwMode="auto">
            <a:xfrm flipH="1">
              <a:off x="6292989" y="3474689"/>
              <a:ext cx="31743" cy="71423"/>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198" name="爆発 2 197"/>
            <p:cNvSpPr/>
            <p:nvPr/>
          </p:nvSpPr>
          <p:spPr>
            <a:xfrm rot="17247088">
              <a:off x="5698596" y="3173918"/>
              <a:ext cx="282521" cy="211092"/>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8" name="角丸四角形 207"/>
          <p:cNvSpPr/>
          <p:nvPr/>
        </p:nvSpPr>
        <p:spPr>
          <a:xfrm>
            <a:off x="836613" y="5438775"/>
            <a:ext cx="4500562" cy="555625"/>
          </a:xfrm>
          <a:prstGeom prst="roundRect">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8115" name="グループ化 6"/>
          <p:cNvGrpSpPr>
            <a:grpSpLocks/>
          </p:cNvGrpSpPr>
          <p:nvPr/>
        </p:nvGrpSpPr>
        <p:grpSpPr bwMode="auto">
          <a:xfrm>
            <a:off x="882650" y="5438775"/>
            <a:ext cx="5113338" cy="511175"/>
            <a:chOff x="161510" y="6031118"/>
            <a:chExt cx="5112990" cy="511175"/>
          </a:xfrm>
        </p:grpSpPr>
        <p:sp>
          <p:nvSpPr>
            <p:cNvPr id="210" name="テキスト ボックス 209"/>
            <p:cNvSpPr txBox="1"/>
            <p:nvPr/>
          </p:nvSpPr>
          <p:spPr bwMode="auto">
            <a:xfrm>
              <a:off x="161510" y="6086681"/>
              <a:ext cx="5112990" cy="400050"/>
            </a:xfrm>
            <a:prstGeom prst="rect">
              <a:avLst/>
            </a:prstGeom>
            <a:noFill/>
          </p:spPr>
          <p:txBody>
            <a:bodyPr>
              <a:spAutoFit/>
            </a:bodyPr>
            <a:lstStyle/>
            <a:p>
              <a:pPr>
                <a:defRPr/>
              </a:pPr>
              <a:r>
                <a:rPr lang="en-US" altLang="ja-JP" b="1" dirty="0">
                  <a:solidFill>
                    <a:srgbClr val="000000"/>
                  </a:solidFill>
                  <a:latin typeface="+mn-lt"/>
                </a:rPr>
                <a:t>R(</a:t>
              </a:r>
              <a:r>
                <a:rPr lang="en-US" altLang="ja-JP" b="1" dirty="0">
                  <a:solidFill>
                    <a:srgbClr val="000000"/>
                  </a:solidFill>
                  <a:latin typeface="Symbol" panose="05050102010706020507" pitchFamily="18" charset="2"/>
                </a:rPr>
                <a:t>m</a:t>
              </a:r>
              <a:r>
                <a:rPr lang="en-US" altLang="ja-JP" b="1" dirty="0">
                  <a:solidFill>
                    <a:srgbClr val="000000"/>
                  </a:solidFill>
                  <a:latin typeface="+mn-lt"/>
                </a:rPr>
                <a:t>/e) = </a:t>
              </a:r>
              <a:r>
                <a:rPr lang="en-US" altLang="ja-JP" b="1" dirty="0">
                  <a:solidFill>
                    <a:srgbClr val="FF0000"/>
                  </a:solidFill>
                  <a:latin typeface="+mn-lt"/>
                </a:rPr>
                <a:t>0.57         (stat.)</a:t>
              </a:r>
              <a:r>
                <a:rPr lang="en-US" altLang="ja-JP" b="1" dirty="0">
                  <a:solidFill>
                    <a:srgbClr val="FF0000"/>
                  </a:solidFill>
                  <a:latin typeface="Arial" panose="020B0604020202020204" pitchFamily="34" charset="0"/>
                  <a:cs typeface="Arial" panose="020B0604020202020204" pitchFamily="34" charset="0"/>
                </a:rPr>
                <a:t>±0.07(syst.)</a:t>
              </a:r>
              <a:endParaRPr lang="ja-JP" altLang="en-US" b="1" dirty="0">
                <a:latin typeface="Arial" panose="020B0604020202020204" pitchFamily="34" charset="0"/>
                <a:cs typeface="Arial" panose="020B0604020202020204" pitchFamily="34" charset="0"/>
              </a:endParaRPr>
            </a:p>
          </p:txBody>
        </p:sp>
        <p:sp>
          <p:nvSpPr>
            <p:cNvPr id="211" name="テキスト ボックス 210"/>
            <p:cNvSpPr txBox="1"/>
            <p:nvPr/>
          </p:nvSpPr>
          <p:spPr bwMode="auto">
            <a:xfrm>
              <a:off x="1691756" y="6031118"/>
              <a:ext cx="849255"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0.08</a:t>
              </a:r>
              <a:endParaRPr lang="ja-JP" altLang="en-US" sz="1600" b="1" dirty="0">
                <a:solidFill>
                  <a:srgbClr val="FF0000"/>
                </a:solidFill>
                <a:latin typeface="+mn-lt"/>
              </a:endParaRPr>
            </a:p>
          </p:txBody>
        </p:sp>
        <p:sp>
          <p:nvSpPr>
            <p:cNvPr id="212" name="テキスト ボックス 211"/>
            <p:cNvSpPr txBox="1"/>
            <p:nvPr/>
          </p:nvSpPr>
          <p:spPr bwMode="auto">
            <a:xfrm>
              <a:off x="1693344" y="6202568"/>
              <a:ext cx="888939"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a:solidFill>
                    <a:srgbClr val="FF0000"/>
                  </a:solidFill>
                  <a:latin typeface="+mn-lt"/>
                </a:rPr>
                <a:t>0.07</a:t>
              </a:r>
              <a:endParaRPr lang="ja-JP" altLang="en-US" sz="1600" b="1" dirty="0">
                <a:solidFill>
                  <a:srgbClr val="FF0000"/>
                </a:solidFill>
                <a:latin typeface="+mn-lt"/>
              </a:endParaRPr>
            </a:p>
          </p:txBody>
        </p:sp>
      </p:grpSp>
      <p:sp>
        <p:nvSpPr>
          <p:cNvPr id="48" name="スライド番号プレースホルダー 1">
            <a:extLst>
              <a:ext uri="{FF2B5EF4-FFF2-40B4-BE49-F238E27FC236}">
                <a16:creationId xmlns:a16="http://schemas.microsoft.com/office/drawing/2014/main" id="{1B9228A1-E92A-441A-BECF-00618DBF18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グループ化 1"/>
          <p:cNvGrpSpPr>
            <a:grpSpLocks/>
          </p:cNvGrpSpPr>
          <p:nvPr/>
        </p:nvGrpSpPr>
        <p:grpSpPr bwMode="auto">
          <a:xfrm>
            <a:off x="-198438" y="3473450"/>
            <a:ext cx="5842001" cy="3600450"/>
            <a:chOff x="-74380" y="2251161"/>
            <a:chExt cx="5051425" cy="3113053"/>
          </a:xfrm>
        </p:grpSpPr>
        <p:grpSp>
          <p:nvGrpSpPr>
            <p:cNvPr id="89101" name="グループ化 2"/>
            <p:cNvGrpSpPr>
              <a:grpSpLocks/>
            </p:cNvGrpSpPr>
            <p:nvPr/>
          </p:nvGrpSpPr>
          <p:grpSpPr bwMode="auto">
            <a:xfrm>
              <a:off x="-74380" y="2251161"/>
              <a:ext cx="5051425" cy="3113053"/>
              <a:chOff x="1740818" y="3677544"/>
              <a:chExt cx="3119214" cy="2055712"/>
            </a:xfrm>
          </p:grpSpPr>
          <p:pic>
            <p:nvPicPr>
              <p:cNvPr id="89104"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5756" y="3677544"/>
                <a:ext cx="28527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a:xfrm>
                <a:off x="1740818" y="5590045"/>
                <a:ext cx="3119214" cy="143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800">
                  <a:solidFill>
                    <a:prstClr val="white"/>
                  </a:solidFill>
                </a:endParaRPr>
              </a:p>
            </p:txBody>
          </p:sp>
        </p:grpSp>
        <p:sp>
          <p:nvSpPr>
            <p:cNvPr id="89102" name="テキスト ボックス 12"/>
            <p:cNvSpPr txBox="1">
              <a:spLocks noChangeArrowheads="1"/>
            </p:cNvSpPr>
            <p:nvPr/>
          </p:nvSpPr>
          <p:spPr bwMode="auto">
            <a:xfrm>
              <a:off x="1095025" y="2385265"/>
              <a:ext cx="3460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FF0000"/>
                  </a:solidFill>
                  <a:cs typeface="Arial" panose="020B0604020202020204" pitchFamily="34" charset="0"/>
                </a:rPr>
                <a:t>e</a:t>
              </a:r>
              <a:endParaRPr lang="ja-JP" altLang="en-US" b="1">
                <a:solidFill>
                  <a:srgbClr val="FF0000"/>
                </a:solidFill>
                <a:cs typeface="Arial" panose="020B0604020202020204" pitchFamily="34" charset="0"/>
              </a:endParaRPr>
            </a:p>
          </p:txBody>
        </p:sp>
        <p:sp>
          <p:nvSpPr>
            <p:cNvPr id="89103" name="テキスト ボックス 14"/>
            <p:cNvSpPr txBox="1">
              <a:spLocks noChangeArrowheads="1"/>
            </p:cNvSpPr>
            <p:nvPr/>
          </p:nvSpPr>
          <p:spPr bwMode="auto">
            <a:xfrm>
              <a:off x="2864185" y="2339538"/>
              <a:ext cx="34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b="1">
                  <a:solidFill>
                    <a:srgbClr val="0000FF"/>
                  </a:solidFill>
                  <a:latin typeface="Symbol" panose="05050102010706020507" pitchFamily="18" charset="2"/>
                  <a:cs typeface="Arial" panose="020B0604020202020204" pitchFamily="34" charset="0"/>
                </a:rPr>
                <a:t>m</a:t>
              </a:r>
              <a:endParaRPr lang="ja-JP" altLang="en-US" b="1">
                <a:solidFill>
                  <a:srgbClr val="0000FF"/>
                </a:solidFill>
                <a:latin typeface="Symbol" panose="05050102010706020507" pitchFamily="18" charset="2"/>
                <a:cs typeface="Arial" panose="020B0604020202020204" pitchFamily="34" charset="0"/>
              </a:endParaRPr>
            </a:p>
          </p:txBody>
        </p:sp>
      </p:grpSp>
      <p:sp>
        <p:nvSpPr>
          <p:cNvPr id="11" name="object 2"/>
          <p:cNvSpPr txBox="1">
            <a:spLocks/>
          </p:cNvSpPr>
          <p:nvPr/>
        </p:nvSpPr>
        <p:spPr>
          <a:xfrm>
            <a:off x="53975" y="87313"/>
            <a:ext cx="5013325" cy="831850"/>
          </a:xfrm>
          <a:prstGeom prst="rect">
            <a:avLst/>
          </a:prstGeom>
        </p:spPr>
        <p:txBody>
          <a:bodyPr lIns="0" tIns="0" rIns="0" bIns="0">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marL="12700">
              <a:defRPr/>
            </a:pPr>
            <a:r>
              <a:rPr lang="en-US" sz="2700" b="1" u="sng" kern="0" spc="-5" dirty="0">
                <a:solidFill>
                  <a:srgbClr val="0A0AD4"/>
                </a:solidFill>
              </a:rPr>
              <a:t>“Atmospheric …… multi-GeV</a:t>
            </a:r>
            <a:br>
              <a:rPr lang="en-US" sz="2700" b="1" u="sng" kern="0" spc="-5" dirty="0">
                <a:solidFill>
                  <a:srgbClr val="0A0AD4"/>
                </a:solidFill>
              </a:rPr>
            </a:br>
            <a:r>
              <a:rPr lang="en-US" sz="2700" b="1" u="sng" kern="0" spc="-5" dirty="0">
                <a:solidFill>
                  <a:srgbClr val="0A0AD4"/>
                </a:solidFill>
              </a:rPr>
              <a:t>energy range”(continued)</a:t>
            </a:r>
            <a:endParaRPr lang="en-US" sz="2800" b="1" kern="0" dirty="0">
              <a:solidFill>
                <a:srgbClr val="0A0AD4"/>
              </a:solidFill>
            </a:endParaRPr>
          </a:p>
        </p:txBody>
      </p:sp>
      <p:sp>
        <p:nvSpPr>
          <p:cNvPr id="89092" name="テキスト ボックス 12"/>
          <p:cNvSpPr txBox="1">
            <a:spLocks noChangeArrowheads="1"/>
          </p:cNvSpPr>
          <p:nvPr/>
        </p:nvSpPr>
        <p:spPr bwMode="auto">
          <a:xfrm>
            <a:off x="71438" y="998538"/>
            <a:ext cx="5715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1900" b="1">
                <a:cs typeface="Arial" panose="020B0604020202020204" pitchFamily="34" charset="0"/>
              </a:rPr>
              <a:t>Zenith angle distribution of multi-GeV</a:t>
            </a:r>
            <a:br>
              <a:rPr lang="en-US" altLang="ja-JP" sz="1900" b="1">
                <a:cs typeface="Arial" panose="020B0604020202020204" pitchFamily="34" charset="0"/>
              </a:rPr>
            </a:br>
            <a:r>
              <a:rPr lang="en-US" altLang="ja-JP" sz="1900" b="1">
                <a:cs typeface="Arial" panose="020B0604020202020204" pitchFamily="34" charset="0"/>
              </a:rPr>
              <a:t>muon neutrino events shows clear</a:t>
            </a:r>
            <a:br>
              <a:rPr lang="en-US" altLang="ja-JP" sz="1900" b="1">
                <a:cs typeface="Arial" panose="020B0604020202020204" pitchFamily="34" charset="0"/>
              </a:rPr>
            </a:br>
            <a:r>
              <a:rPr lang="en-US" altLang="ja-JP" sz="1900" b="1">
                <a:cs typeface="Arial" panose="020B0604020202020204" pitchFamily="34" charset="0"/>
              </a:rPr>
              <a:t>up/down asymmetry.</a:t>
            </a:r>
          </a:p>
          <a:p>
            <a:pPr>
              <a:spcBef>
                <a:spcPct val="0"/>
              </a:spcBef>
              <a:buFont typeface="Wingdings" panose="05000000000000000000" pitchFamily="2" charset="2"/>
              <a:buChar char="l"/>
            </a:pPr>
            <a:endParaRPr lang="en-US" altLang="ja-JP" sz="1900" b="1">
              <a:cs typeface="Arial" panose="020B0604020202020204" pitchFamily="34" charset="0"/>
            </a:endParaRPr>
          </a:p>
          <a:p>
            <a:pPr>
              <a:spcBef>
                <a:spcPct val="0"/>
              </a:spcBef>
              <a:buFont typeface="Wingdings" panose="05000000000000000000" pitchFamily="2" charset="2"/>
              <a:buChar char="l"/>
            </a:pPr>
            <a:r>
              <a:rPr lang="en-US" altLang="ja-JP" sz="1900" b="1">
                <a:cs typeface="Arial" panose="020B0604020202020204" pitchFamily="34" charset="0"/>
              </a:rPr>
              <a:t>Sub-GeV and Multi-GeV results are</a:t>
            </a:r>
            <a:br>
              <a:rPr lang="en-US" altLang="ja-JP" sz="1900" b="1">
                <a:cs typeface="Arial" panose="020B0604020202020204" pitchFamily="34" charset="0"/>
              </a:rPr>
            </a:br>
            <a:r>
              <a:rPr lang="en-US" altLang="ja-JP" sz="1900" b="1">
                <a:cs typeface="Arial" panose="020B0604020202020204" pitchFamily="34" charset="0"/>
              </a:rPr>
              <a:t>consistent with each other. </a:t>
            </a:r>
            <a:br>
              <a:rPr lang="en-US" altLang="ja-JP" sz="1900" b="1">
                <a:cs typeface="Arial" panose="020B0604020202020204" pitchFamily="34" charset="0"/>
              </a:rPr>
            </a:br>
            <a:r>
              <a:rPr lang="en-US" altLang="ja-JP" sz="1900" b="1">
                <a:cs typeface="Arial" panose="020B0604020202020204" pitchFamily="34" charset="0"/>
              </a:rPr>
              <a:t>Strict constraints for oscillation</a:t>
            </a:r>
            <a:br>
              <a:rPr lang="en-US" altLang="ja-JP" sz="1900" b="1">
                <a:cs typeface="Arial" panose="020B0604020202020204" pitchFamily="34" charset="0"/>
              </a:rPr>
            </a:br>
            <a:r>
              <a:rPr lang="en-US" altLang="ja-JP" sz="1900" b="1">
                <a:cs typeface="Arial" panose="020B0604020202020204" pitchFamily="34" charset="0"/>
              </a:rPr>
              <a:t>parameters are obtained.</a:t>
            </a:r>
          </a:p>
        </p:txBody>
      </p:sp>
      <p:sp>
        <p:nvSpPr>
          <p:cNvPr id="89093" name="正方形/長方形 14"/>
          <p:cNvSpPr>
            <a:spLocks noChangeArrowheads="1"/>
          </p:cNvSpPr>
          <p:nvPr/>
        </p:nvSpPr>
        <p:spPr bwMode="auto">
          <a:xfrm>
            <a:off x="6642100" y="606425"/>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latin typeface="Times New Roman" panose="02020603050405020304" pitchFamily="18" charset="0"/>
                <a:cs typeface="Arial" panose="020B0604020202020204" pitchFamily="34" charset="0"/>
              </a:rPr>
              <a:t>Best fit in 2016</a:t>
            </a:r>
          </a:p>
          <a:p>
            <a:pPr>
              <a:spcBef>
                <a:spcPct val="0"/>
              </a:spcBef>
              <a:buFontTx/>
              <a:buNone/>
            </a:pPr>
            <a:r>
              <a:rPr lang="en-US" altLang="ja-JP" sz="2000" b="1">
                <a:latin typeface="Times New Roman" panose="02020603050405020304" pitchFamily="18" charset="0"/>
                <a:cs typeface="Arial" panose="020B0604020202020204" pitchFamily="34" charset="0"/>
              </a:rPr>
              <a:t>(sin</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2</a:t>
            </a:r>
            <a:r>
              <a:rPr lang="en-US" altLang="ja-JP" sz="2000" b="1">
                <a:latin typeface="Symbol" panose="05050102010706020507" pitchFamily="18" charset="2"/>
                <a:cs typeface="Arial" panose="020B0604020202020204" pitchFamily="34" charset="0"/>
              </a:rPr>
              <a:t>q</a:t>
            </a:r>
            <a:r>
              <a:rPr lang="en-US" altLang="ja-JP" sz="2000" b="1">
                <a:latin typeface="Times New Roman" panose="02020603050405020304" pitchFamily="18" charset="0"/>
                <a:cs typeface="Arial" panose="020B0604020202020204" pitchFamily="34" charset="0"/>
              </a:rPr>
              <a:t>,</a:t>
            </a:r>
            <a:r>
              <a:rPr lang="en-US" altLang="ja-JP" sz="2000" b="1">
                <a:latin typeface="Symbol" panose="05050102010706020507" pitchFamily="18" charset="2"/>
                <a:cs typeface="Arial" panose="020B0604020202020204" pitchFamily="34" charset="0"/>
              </a:rPr>
              <a:t>D</a:t>
            </a:r>
            <a:r>
              <a:rPr lang="en-US" altLang="ja-JP" sz="2000" b="1">
                <a:latin typeface="Times New Roman" panose="02020603050405020304" pitchFamily="18" charset="0"/>
                <a:cs typeface="Arial" panose="020B0604020202020204" pitchFamily="34" charset="0"/>
              </a:rPr>
              <a:t>m</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br>
              <a:rPr lang="en-US" altLang="ja-JP" sz="2000" b="1">
                <a:latin typeface="Times New Roman" panose="02020603050405020304" pitchFamily="18" charset="0"/>
                <a:cs typeface="Arial" panose="020B0604020202020204" pitchFamily="34" charset="0"/>
              </a:rPr>
            </a:br>
            <a:r>
              <a:rPr lang="en-US" altLang="ja-JP" sz="2000" b="1">
                <a:latin typeface="Times New Roman" panose="02020603050405020304" pitchFamily="18" charset="0"/>
                <a:cs typeface="Arial" panose="020B0604020202020204" pitchFamily="34" charset="0"/>
              </a:rPr>
              <a:t>(1.00,2.51x10</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eV</a:t>
            </a:r>
            <a:r>
              <a:rPr lang="en-US" altLang="ja-JP" sz="2000" b="1" baseline="30000">
                <a:latin typeface="Times New Roman" panose="02020603050405020304" pitchFamily="18" charset="0"/>
                <a:cs typeface="Arial" panose="020B0604020202020204" pitchFamily="34" charset="0"/>
              </a:rPr>
              <a:t>2</a:t>
            </a:r>
            <a:r>
              <a:rPr lang="en-US" altLang="ja-JP" sz="2000" b="1">
                <a:latin typeface="Times New Roman" panose="02020603050405020304" pitchFamily="18" charset="0"/>
                <a:cs typeface="Arial" panose="020B0604020202020204" pitchFamily="34" charset="0"/>
              </a:rPr>
              <a:t>)</a:t>
            </a:r>
            <a:endParaRPr lang="ja-JP" altLang="en-US" sz="2000" b="1">
              <a:latin typeface="Times New Roman" panose="02020603050405020304" pitchFamily="18" charset="0"/>
              <a:cs typeface="Arial" panose="020B0604020202020204" pitchFamily="34" charset="0"/>
            </a:endParaRPr>
          </a:p>
        </p:txBody>
      </p:sp>
      <p:pic>
        <p:nvPicPr>
          <p:cNvPr id="89094" name="図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713" y="-77788"/>
            <a:ext cx="3832225"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テキスト ボックス 7"/>
          <p:cNvSpPr txBox="1">
            <a:spLocks noChangeArrowheads="1"/>
          </p:cNvSpPr>
          <p:nvPr/>
        </p:nvSpPr>
        <p:spPr bwMode="auto">
          <a:xfrm>
            <a:off x="6238875" y="3248025"/>
            <a:ext cx="1127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ea typeface="HGP創英角ﾎﾟｯﾌﾟ体" panose="040B0A00000000000000" pitchFamily="50" charset="-128"/>
                <a:cs typeface="Segoe UI Black" panose="020B0A02040204020203" pitchFamily="34" charset="0"/>
              </a:rPr>
              <a:t>Sub</a:t>
            </a:r>
            <a:r>
              <a:rPr lang="en-US" altLang="ja-JP" sz="1600" b="1">
                <a:solidFill>
                  <a:srgbClr val="FF0000"/>
                </a:solidFill>
                <a:ea typeface="HGP創英角ﾎﾟｯﾌﾟ体" panose="040B0A00000000000000" pitchFamily="50" charset="-128"/>
                <a:cs typeface="Arial" panose="020B0604020202020204" pitchFamily="34" charset="0"/>
              </a:rPr>
              <a:t>-GeV</a:t>
            </a:r>
            <a:endParaRPr lang="ja-JP" altLang="en-US" sz="1600" b="1">
              <a:solidFill>
                <a:srgbClr val="FF0000"/>
              </a:solidFill>
              <a:ea typeface="HGP創英角ﾎﾟｯﾌﾟ体" panose="040B0A00000000000000" pitchFamily="50" charset="-128"/>
              <a:cs typeface="Arial" panose="020B0604020202020204" pitchFamily="34" charset="0"/>
            </a:endParaRPr>
          </a:p>
        </p:txBody>
      </p:sp>
      <p:cxnSp>
        <p:nvCxnSpPr>
          <p:cNvPr id="4" name="直線矢印コネクタ 3"/>
          <p:cNvCxnSpPr/>
          <p:nvPr/>
        </p:nvCxnSpPr>
        <p:spPr>
          <a:xfrm>
            <a:off x="8307388" y="1268413"/>
            <a:ext cx="495300" cy="207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097" name="テキスト ボックス 7"/>
          <p:cNvSpPr txBox="1">
            <a:spLocks noChangeArrowheads="1"/>
          </p:cNvSpPr>
          <p:nvPr/>
        </p:nvSpPr>
        <p:spPr bwMode="auto">
          <a:xfrm>
            <a:off x="7620000" y="5319713"/>
            <a:ext cx="120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Combined</a:t>
            </a:r>
            <a:endParaRPr lang="ja-JP" altLang="en-US" sz="1600" b="1">
              <a:solidFill>
                <a:srgbClr val="FF0000"/>
              </a:solidFill>
              <a:cs typeface="Arial" panose="020B0604020202020204" pitchFamily="34" charset="0"/>
            </a:endParaRPr>
          </a:p>
        </p:txBody>
      </p:sp>
      <p:sp>
        <p:nvSpPr>
          <p:cNvPr id="89098" name="テキスト ボックス 7"/>
          <p:cNvSpPr txBox="1">
            <a:spLocks noChangeArrowheads="1"/>
          </p:cNvSpPr>
          <p:nvPr/>
        </p:nvSpPr>
        <p:spPr bwMode="auto">
          <a:xfrm>
            <a:off x="7519988" y="890588"/>
            <a:ext cx="1211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1">
                <a:solidFill>
                  <a:srgbClr val="FF0000"/>
                </a:solidFill>
                <a:cs typeface="Arial" panose="020B0604020202020204" pitchFamily="34" charset="0"/>
              </a:rPr>
              <a:t>Multi-GeV</a:t>
            </a:r>
            <a:endParaRPr lang="ja-JP" altLang="en-US" sz="1600" b="1">
              <a:solidFill>
                <a:srgbClr val="FF0000"/>
              </a:solidFill>
              <a:cs typeface="Arial" panose="020B0604020202020204" pitchFamily="34" charset="0"/>
            </a:endParaRPr>
          </a:p>
        </p:txBody>
      </p:sp>
      <p:cxnSp>
        <p:nvCxnSpPr>
          <p:cNvPr id="26" name="直線矢印コネクタ 25"/>
          <p:cNvCxnSpPr/>
          <p:nvPr/>
        </p:nvCxnSpPr>
        <p:spPr>
          <a:xfrm flipV="1">
            <a:off x="8397875" y="3629025"/>
            <a:ext cx="271463" cy="1730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7235825" y="3416300"/>
            <a:ext cx="1162050" cy="169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
            <a:extLst>
              <a:ext uri="{FF2B5EF4-FFF2-40B4-BE49-F238E27FC236}">
                <a16:creationId xmlns:a16="http://schemas.microsoft.com/office/drawing/2014/main" id="{842413F2-F548-4881-8533-AA77B08FB86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テキスト ボックス 2"/>
          <p:cNvSpPr txBox="1">
            <a:spLocks noChangeArrowheads="1"/>
          </p:cNvSpPr>
          <p:nvPr/>
        </p:nvSpPr>
        <p:spPr bwMode="auto">
          <a:xfrm>
            <a:off x="950499" y="7938"/>
            <a:ext cx="72747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cs typeface="Arial" panose="020B0604020202020204" pitchFamily="34" charset="0"/>
              </a:rPr>
              <a:t>Summary of </a:t>
            </a:r>
            <a:r>
              <a:rPr lang="en-US" altLang="ja-JP" sz="2800" b="1" u="sng" dirty="0" err="1">
                <a:solidFill>
                  <a:srgbClr val="0000FF"/>
                </a:solidFill>
                <a:cs typeface="Arial" panose="020B0604020202020204" pitchFamily="34" charset="0"/>
              </a:rPr>
              <a:t>Kamiokande</a:t>
            </a:r>
            <a:r>
              <a:rPr lang="en-US" altLang="ja-JP" sz="2800" b="1" u="sng" dirty="0">
                <a:solidFill>
                  <a:srgbClr val="0000FF"/>
                </a:solidFill>
                <a:cs typeface="Arial" panose="020B0604020202020204" pitchFamily="34" charset="0"/>
              </a:rPr>
              <a:t> paper</a:t>
            </a:r>
            <a:br>
              <a:rPr lang="en-US" altLang="ja-JP" sz="2800" b="1" u="sng" dirty="0">
                <a:solidFill>
                  <a:srgbClr val="0000FF"/>
                </a:solidFill>
                <a:cs typeface="Arial" panose="020B0604020202020204" pitchFamily="34" charset="0"/>
              </a:rPr>
            </a:br>
            <a:r>
              <a:rPr lang="en-US" altLang="ja-JP" sz="2800" b="1" u="sng" dirty="0">
                <a:solidFill>
                  <a:srgbClr val="0000FF"/>
                </a:solidFill>
                <a:cs typeface="Arial" panose="020B0604020202020204" pitchFamily="34" charset="0"/>
              </a:rPr>
              <a:t>on the atmospheric muon neutrino deficit</a:t>
            </a:r>
          </a:p>
        </p:txBody>
      </p:sp>
      <p:sp>
        <p:nvSpPr>
          <p:cNvPr id="2" name="テキスト ボックス 1"/>
          <p:cNvSpPr txBox="1"/>
          <p:nvPr/>
        </p:nvSpPr>
        <p:spPr>
          <a:xfrm>
            <a:off x="0" y="1193839"/>
            <a:ext cx="9144000" cy="3939540"/>
          </a:xfrm>
          <a:prstGeom prst="rect">
            <a:avLst/>
          </a:prstGeom>
          <a:noFill/>
        </p:spPr>
        <p:txBody>
          <a:bodyPr wrap="square">
            <a:spAutoFit/>
          </a:bodyPr>
          <a:lstStyle/>
          <a:p>
            <a:pPr marL="342900" indent="-342900">
              <a:spcAft>
                <a:spcPts val="600"/>
              </a:spcAft>
              <a:buFont typeface="Wingdings" panose="05000000000000000000" pitchFamily="2" charset="2"/>
              <a:buChar char="l"/>
              <a:defRPr/>
            </a:pPr>
            <a:r>
              <a:rPr lang="en-US" altLang="ja-JP" b="1" dirty="0">
                <a:solidFill>
                  <a:srgbClr val="FF0000"/>
                </a:solidFill>
                <a:latin typeface="+mn-lt"/>
              </a:rPr>
              <a:t>1988 paper</a:t>
            </a:r>
            <a:br>
              <a:rPr lang="en-US" altLang="ja-JP" b="1" dirty="0">
                <a:latin typeface="+mn-lt"/>
              </a:rPr>
            </a:br>
            <a:r>
              <a:rPr lang="en-US" altLang="ja-JP" b="1" dirty="0">
                <a:latin typeface="+mn-lt"/>
              </a:rPr>
              <a:t>Deficit of atmospheric muon neutrino was found.</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1992 paper</a:t>
            </a:r>
            <a:br>
              <a:rPr lang="en-US" altLang="ja-JP" b="1" dirty="0">
                <a:latin typeface="+mn-lt"/>
              </a:rPr>
            </a:br>
            <a:r>
              <a:rPr lang="en-US" altLang="ja-JP" b="1" dirty="0">
                <a:latin typeface="+mn-lt"/>
              </a:rPr>
              <a:t>Although absolute atmospheric neutrino flux has large ambiguity,</a:t>
            </a:r>
            <a:br>
              <a:rPr lang="en-US" altLang="ja-JP" b="1" dirty="0">
                <a:latin typeface="+mn-lt"/>
              </a:rPr>
            </a:br>
            <a:r>
              <a:rPr lang="en-US" altLang="ja-JP" sz="2000" b="1" dirty="0">
                <a:latin typeface="Symbol" panose="05050102010706020507" pitchFamily="18" charset="2"/>
                <a:cs typeface="Arial" panose="020B0604020202020204" pitchFamily="34" charset="0"/>
              </a:rPr>
              <a:t>n</a:t>
            </a:r>
            <a:r>
              <a:rPr lang="en-US" altLang="ja-JP" sz="2000" b="1" baseline="-25000" dirty="0">
                <a:latin typeface="Symbol" panose="05050102010706020507" pitchFamily="18" charset="2"/>
                <a:cs typeface="Arial" panose="020B0604020202020204" pitchFamily="34" charset="0"/>
              </a:rPr>
              <a:t>m</a:t>
            </a:r>
            <a:r>
              <a:rPr lang="en-US" altLang="ja-JP" sz="2000" b="1" dirty="0">
                <a:latin typeface="+mn-lt"/>
                <a:cs typeface="Arial" panose="020B0604020202020204" pitchFamily="34" charset="0"/>
              </a:rPr>
              <a:t>/</a:t>
            </a:r>
            <a:r>
              <a:rPr lang="en-US" altLang="ja-JP" sz="2000" b="1" dirty="0">
                <a:latin typeface="Symbol" panose="05050102010706020507" pitchFamily="18" charset="2"/>
                <a:cs typeface="Arial" panose="020B0604020202020204" pitchFamily="34" charset="0"/>
              </a:rPr>
              <a:t>n</a:t>
            </a:r>
            <a:r>
              <a:rPr lang="en-US" altLang="ja-JP" sz="2000" b="1" baseline="-25000" dirty="0">
                <a:latin typeface="+mn-lt"/>
                <a:cs typeface="Arial" panose="020B0604020202020204" pitchFamily="34" charset="0"/>
              </a:rPr>
              <a:t>e</a:t>
            </a:r>
            <a:r>
              <a:rPr lang="en-US" altLang="ja-JP" sz="2000" b="1" dirty="0">
                <a:latin typeface="+mn-lt"/>
                <a:cs typeface="Arial" panose="020B0604020202020204" pitchFamily="34" charset="0"/>
              </a:rPr>
              <a:t> </a:t>
            </a:r>
            <a:r>
              <a:rPr lang="en-US" altLang="ja-JP" b="1" dirty="0">
                <a:latin typeface="+mn-lt"/>
              </a:rPr>
              <a:t>ratio is robust.</a:t>
            </a:r>
            <a:br>
              <a:rPr lang="en-US" altLang="ja-JP" b="1" dirty="0">
                <a:latin typeface="+mn-lt"/>
              </a:rPr>
            </a:br>
            <a:br>
              <a:rPr lang="en-US" altLang="ja-JP" b="1" dirty="0">
                <a:latin typeface="+mn-lt"/>
              </a:rPr>
            </a:br>
            <a:r>
              <a:rPr lang="en-US" altLang="ja-JP" b="1" dirty="0">
                <a:latin typeface="+mn-lt"/>
              </a:rPr>
              <a:t>R(</a:t>
            </a:r>
            <a:r>
              <a:rPr lang="en-US" altLang="ja-JP" b="1" dirty="0">
                <a:latin typeface="Symbol" panose="05050102010706020507" pitchFamily="18" charset="2"/>
              </a:rPr>
              <a:t>m</a:t>
            </a:r>
            <a:r>
              <a:rPr lang="en-US" altLang="ja-JP" b="1" dirty="0">
                <a:latin typeface="+mn-lt"/>
              </a:rPr>
              <a:t>/e)=                                   is significantly smaller than 1.</a:t>
            </a:r>
            <a:br>
              <a:rPr lang="en-US" altLang="ja-JP" b="1" dirty="0">
                <a:latin typeface="+mn-lt"/>
              </a:rPr>
            </a:br>
            <a:endParaRPr lang="en-US" altLang="ja-JP" b="1" dirty="0">
              <a:latin typeface="+mn-lt"/>
            </a:endParaRPr>
          </a:p>
          <a:p>
            <a:pPr marL="342900" indent="-342900">
              <a:spcAft>
                <a:spcPts val="600"/>
              </a:spcAft>
              <a:buFont typeface="Wingdings" panose="05000000000000000000" pitchFamily="2" charset="2"/>
              <a:buChar char="l"/>
              <a:defRPr/>
            </a:pPr>
            <a:r>
              <a:rPr lang="en-US" altLang="ja-JP" b="1" dirty="0">
                <a:solidFill>
                  <a:srgbClr val="FF0000"/>
                </a:solidFill>
                <a:latin typeface="+mn-lt"/>
              </a:rPr>
              <a:t>1994 paper</a:t>
            </a:r>
            <a:br>
              <a:rPr lang="en-US" altLang="ja-JP" b="1" dirty="0">
                <a:latin typeface="+mn-lt"/>
              </a:rPr>
            </a:br>
            <a:r>
              <a:rPr lang="en-US" altLang="ja-JP" b="1" dirty="0">
                <a:latin typeface="+mn-lt"/>
              </a:rPr>
              <a:t>The muon neutrino deficit was also found in higher energy region.</a:t>
            </a:r>
            <a:br>
              <a:rPr lang="en-US" altLang="ja-JP" b="1" dirty="0">
                <a:latin typeface="+mn-lt"/>
              </a:rPr>
            </a:br>
            <a:r>
              <a:rPr lang="en-US" altLang="ja-JP" b="1" dirty="0">
                <a:latin typeface="+mn-lt"/>
              </a:rPr>
              <a:t>Zenith angle dependence was also found.</a:t>
            </a:r>
          </a:p>
        </p:txBody>
      </p: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724AFB8C-B605-D9F4-CAA6-BC926C61E5FA}"/>
              </a:ext>
            </a:extLst>
          </p:cNvPr>
          <p:cNvPicPr>
            <a:picLocks noChangeAspect="1"/>
          </p:cNvPicPr>
          <p:nvPr/>
        </p:nvPicPr>
        <p:blipFill>
          <a:blip r:embed="rId3"/>
          <a:stretch>
            <a:fillRect/>
          </a:stretch>
        </p:blipFill>
        <p:spPr>
          <a:xfrm>
            <a:off x="1376645" y="3293985"/>
            <a:ext cx="2322777" cy="640135"/>
          </a:xfrm>
          <a:prstGeom prst="rect">
            <a:avLst/>
          </a:prstGeom>
        </p:spPr>
      </p:pic>
    </p:spTree>
    <p:extLst>
      <p:ext uri="{BB962C8B-B14F-4D97-AF65-F5344CB8AC3E}">
        <p14:creationId xmlns:p14="http://schemas.microsoft.com/office/powerpoint/2010/main" val="3563083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 oscillation in early 1990s</a:t>
            </a:r>
            <a:endParaRPr lang="en-US" altLang="ja-JP" sz="2800" b="1" u="sng">
              <a:solidFill>
                <a:srgbClr val="0A0AD4"/>
              </a:solidFill>
              <a:latin typeface="Symbol" panose="05050102010706020507" pitchFamily="18" charset="2"/>
            </a:endParaRPr>
          </a:p>
        </p:txBody>
      </p:sp>
      <p:sp>
        <p:nvSpPr>
          <p:cNvPr id="90115" name="テキスト ボックス 26"/>
          <p:cNvSpPr txBox="1">
            <a:spLocks noChangeArrowheads="1"/>
          </p:cNvSpPr>
          <p:nvPr/>
        </p:nvSpPr>
        <p:spPr bwMode="auto">
          <a:xfrm>
            <a:off x="71438" y="549275"/>
            <a:ext cx="873918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In the first result, the statistics was poor, and the up/down asymmetry was not clear. The straightforward impression was "Number of muon neutrino events is slightly small..." </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Some of the experiment reported negative results.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Kamiokande results are not widely believed.</a:t>
            </a:r>
          </a:p>
          <a:p>
            <a:pPr>
              <a:spcBef>
                <a:spcPct val="0"/>
              </a:spcBef>
              <a:buFont typeface="Wingdings" panose="05000000000000000000" pitchFamily="2" charset="2"/>
              <a:buChar char="l"/>
            </a:pPr>
            <a:endParaRPr lang="en-US" altLang="ja-JP"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To claim "</a:t>
            </a:r>
            <a:r>
              <a:rPr lang="en-US" altLang="ja-JP" sz="2000" b="1">
                <a:solidFill>
                  <a:srgbClr val="FF0000"/>
                </a:solidFill>
                <a:cs typeface="Arial" panose="020B0604020202020204" pitchFamily="34" charset="0"/>
              </a:rPr>
              <a:t>Neutrino Oscillation</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was big and risky challenge.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If it is not true, all Kamiokande</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members will loose their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confidence as high energy</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physicists.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hesitated to use word</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"neutrino oscillations".</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We frequently used </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muon neutrino deficit</a:t>
            </a:r>
            <a:r>
              <a:rPr lang="en-US" altLang="ja-JP" sz="2000" b="1">
                <a:solidFill>
                  <a:srgbClr val="000000"/>
                </a:solidFill>
                <a:cs typeface="Arial" panose="020B0604020202020204" pitchFamily="34" charset="0"/>
              </a:rPr>
              <a:t>” or</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t>
            </a:r>
            <a:r>
              <a:rPr lang="en-US" altLang="ja-JP" sz="2000" b="1">
                <a:solidFill>
                  <a:srgbClr val="0000FF"/>
                </a:solidFill>
                <a:cs typeface="Arial" panose="020B0604020202020204" pitchFamily="34" charset="0"/>
              </a:rPr>
              <a:t>atmospheric neutrino anomaly</a:t>
            </a:r>
            <a:r>
              <a:rPr lang="en-US" altLang="ja-JP" sz="2000" b="1">
                <a:solidFill>
                  <a:srgbClr val="000000"/>
                </a:solidFill>
                <a:cs typeface="Arial" panose="020B0604020202020204" pitchFamily="34" charset="0"/>
              </a:rPr>
              <a:t>",</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instead.</a:t>
            </a:r>
          </a:p>
        </p:txBody>
      </p:sp>
      <p:pic>
        <p:nvPicPr>
          <p:cNvPr id="901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6450" y="3384550"/>
            <a:ext cx="4365625" cy="3228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テキスト ボックス 2"/>
          <p:cNvSpPr txBox="1">
            <a:spLocks noChangeArrowheads="1"/>
          </p:cNvSpPr>
          <p:nvPr/>
        </p:nvSpPr>
        <p:spPr bwMode="auto">
          <a:xfrm>
            <a:off x="4527550" y="2619375"/>
            <a:ext cx="45259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latin typeface="Arial Narrow" panose="020B0606020202030204" pitchFamily="34" charset="0"/>
              </a:rPr>
              <a:t>From a review article "Atmospheric Neutrinos" by T. Kajita</a:t>
            </a:r>
          </a:p>
          <a:p>
            <a:pPr>
              <a:spcBef>
                <a:spcPct val="0"/>
              </a:spcBef>
              <a:buFontTx/>
              <a:buNone/>
            </a:pPr>
            <a:r>
              <a:rPr lang="en-US" altLang="ja-JP" sz="1400" b="1">
                <a:latin typeface="Arial Narrow" panose="020B0606020202030204" pitchFamily="34" charset="0"/>
              </a:rPr>
              <a:t>New Journal of Physics 6, 194(2004)</a:t>
            </a:r>
          </a:p>
          <a:p>
            <a:pPr>
              <a:spcBef>
                <a:spcPct val="0"/>
              </a:spcBef>
              <a:buFontTx/>
              <a:buNone/>
            </a:pPr>
            <a:r>
              <a:rPr lang="en-US" altLang="ja-JP" sz="1400" b="1">
                <a:latin typeface="Arial Narrow" panose="020B0606020202030204" pitchFamily="34" charset="0"/>
              </a:rPr>
              <a:t>(data after 1995 were deleted)</a:t>
            </a:r>
          </a:p>
        </p:txBody>
      </p:sp>
      <p:grpSp>
        <p:nvGrpSpPr>
          <p:cNvPr id="5" name="グループ化 4"/>
          <p:cNvGrpSpPr>
            <a:grpSpLocks/>
          </p:cNvGrpSpPr>
          <p:nvPr/>
        </p:nvGrpSpPr>
        <p:grpSpPr bwMode="auto">
          <a:xfrm>
            <a:off x="4706938" y="4373563"/>
            <a:ext cx="3898900" cy="1711325"/>
            <a:chOff x="4707014" y="4374106"/>
            <a:chExt cx="3898939" cy="1710188"/>
          </a:xfrm>
        </p:grpSpPr>
        <p:sp>
          <p:nvSpPr>
            <p:cNvPr id="4" name="正方形/長方形 3"/>
            <p:cNvSpPr/>
            <p:nvPr/>
          </p:nvSpPr>
          <p:spPr>
            <a:xfrm>
              <a:off x="4707014" y="5229200"/>
              <a:ext cx="1395426" cy="855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4707014" y="4374106"/>
              <a:ext cx="1395426" cy="26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正方形/長方形 10"/>
            <p:cNvSpPr/>
            <p:nvPr/>
          </p:nvSpPr>
          <p:spPr>
            <a:xfrm>
              <a:off x="6769197" y="5172087"/>
              <a:ext cx="863609" cy="82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7210526" y="4464533"/>
              <a:ext cx="1395427" cy="8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6" name="正方形/長方形 5"/>
          <p:cNvSpPr/>
          <p:nvPr/>
        </p:nvSpPr>
        <p:spPr>
          <a:xfrm>
            <a:off x="4437063" y="3114675"/>
            <a:ext cx="2332037"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120" name="テキスト ボックス 1"/>
          <p:cNvSpPr txBox="1">
            <a:spLocks noChangeArrowheads="1"/>
          </p:cNvSpPr>
          <p:nvPr/>
        </p:nvSpPr>
        <p:spPr bwMode="auto">
          <a:xfrm>
            <a:off x="6102350" y="49149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1" name="テキスト ボックス 12"/>
          <p:cNvSpPr txBox="1">
            <a:spLocks noChangeArrowheads="1"/>
          </p:cNvSpPr>
          <p:nvPr/>
        </p:nvSpPr>
        <p:spPr bwMode="auto">
          <a:xfrm>
            <a:off x="6102350" y="4635500"/>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1989</a:t>
            </a:r>
            <a:endParaRPr lang="ja-JP" altLang="en-US" sz="1800" b="1">
              <a:solidFill>
                <a:srgbClr val="0000FF"/>
              </a:solidFill>
              <a:cs typeface="Arial" panose="020B0604020202020204" pitchFamily="34" charset="0"/>
            </a:endParaRPr>
          </a:p>
        </p:txBody>
      </p:sp>
      <p:sp>
        <p:nvSpPr>
          <p:cNvPr id="90122" name="テキスト ボックス 13"/>
          <p:cNvSpPr txBox="1">
            <a:spLocks noChangeArrowheads="1"/>
          </p:cNvSpPr>
          <p:nvPr/>
        </p:nvSpPr>
        <p:spPr bwMode="auto">
          <a:xfrm>
            <a:off x="6102350" y="54816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3" name="テキスト ボックス 14"/>
          <p:cNvSpPr txBox="1">
            <a:spLocks noChangeArrowheads="1"/>
          </p:cNvSpPr>
          <p:nvPr/>
        </p:nvSpPr>
        <p:spPr bwMode="auto">
          <a:xfrm>
            <a:off x="6102350" y="40592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1992</a:t>
            </a:r>
            <a:endParaRPr lang="ja-JP" altLang="en-US" sz="1800" b="1">
              <a:solidFill>
                <a:srgbClr val="FF0000"/>
              </a:solidFill>
              <a:cs typeface="Arial" panose="020B0604020202020204" pitchFamily="34" charset="0"/>
            </a:endParaRPr>
          </a:p>
        </p:txBody>
      </p:sp>
      <p:sp>
        <p:nvSpPr>
          <p:cNvPr id="90124" name="テキスト ボックス 15"/>
          <p:cNvSpPr txBox="1">
            <a:spLocks noChangeArrowheads="1"/>
          </p:cNvSpPr>
          <p:nvPr/>
        </p:nvSpPr>
        <p:spPr bwMode="auto">
          <a:xfrm>
            <a:off x="6057900" y="3509963"/>
            <a:ext cx="103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1989,92</a:t>
            </a:r>
            <a:endParaRPr lang="ja-JP" altLang="en-US" sz="1800" b="1">
              <a:solidFill>
                <a:srgbClr val="FF0000"/>
              </a:solidFill>
              <a:cs typeface="Arial" panose="020B0604020202020204" pitchFamily="34" charset="0"/>
            </a:endParaRPr>
          </a:p>
        </p:txBody>
      </p:sp>
      <p:sp>
        <p:nvSpPr>
          <p:cNvPr id="90125" name="テキスト ボックス 16"/>
          <p:cNvSpPr txBox="1">
            <a:spLocks noChangeArrowheads="1"/>
          </p:cNvSpPr>
          <p:nvPr/>
        </p:nvSpPr>
        <p:spPr bwMode="auto">
          <a:xfrm>
            <a:off x="6102350" y="3779838"/>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1994</a:t>
            </a:r>
            <a:endParaRPr lang="ja-JP" altLang="en-US" sz="1800" b="1">
              <a:solidFill>
                <a:srgbClr val="FF0000"/>
              </a:solidFill>
              <a:cs typeface="Arial" panose="020B0604020202020204" pitchFamily="34" charset="0"/>
            </a:endParaRPr>
          </a:p>
        </p:txBody>
      </p:sp>
      <p:sp>
        <p:nvSpPr>
          <p:cNvPr id="90126" name="テキスト ボックス 17"/>
          <p:cNvSpPr txBox="1">
            <a:spLocks noChangeArrowheads="1"/>
          </p:cNvSpPr>
          <p:nvPr/>
        </p:nvSpPr>
        <p:spPr bwMode="auto">
          <a:xfrm>
            <a:off x="6102350" y="57435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1998</a:t>
            </a:r>
            <a:endParaRPr lang="ja-JP" altLang="en-US" sz="1800" b="1">
              <a:solidFill>
                <a:srgbClr val="FF0000"/>
              </a:solidFill>
              <a:cs typeface="Arial" panose="020B0604020202020204" pitchFamily="34" charset="0"/>
            </a:endParaRPr>
          </a:p>
        </p:txBody>
      </p:sp>
      <p:sp>
        <p:nvSpPr>
          <p:cNvPr id="90127" name="テキスト ボックス 18"/>
          <p:cNvSpPr txBox="1">
            <a:spLocks noChangeArrowheads="1"/>
          </p:cNvSpPr>
          <p:nvPr/>
        </p:nvSpPr>
        <p:spPr bwMode="auto">
          <a:xfrm>
            <a:off x="6102350" y="4329113"/>
            <a:ext cx="765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FF0000"/>
                </a:solidFill>
                <a:cs typeface="Arial" panose="020B0604020202020204" pitchFamily="34" charset="0"/>
              </a:rPr>
              <a:t>1997</a:t>
            </a:r>
            <a:endParaRPr lang="ja-JP" altLang="en-US" sz="1800" b="1">
              <a:solidFill>
                <a:srgbClr val="FF0000"/>
              </a:solidFill>
              <a:cs typeface="Arial" panose="020B0604020202020204" pitchFamily="34" charset="0"/>
            </a:endParaRPr>
          </a:p>
        </p:txBody>
      </p:sp>
      <p:sp>
        <p:nvSpPr>
          <p:cNvPr id="90128" name="テキスト ボックス 19"/>
          <p:cNvSpPr txBox="1">
            <a:spLocks noChangeArrowheads="1"/>
          </p:cNvSpPr>
          <p:nvPr/>
        </p:nvSpPr>
        <p:spPr bwMode="auto">
          <a:xfrm>
            <a:off x="6102350" y="5184775"/>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solidFill>
                  <a:srgbClr val="0000FF"/>
                </a:solidFill>
                <a:cs typeface="Arial" panose="020B0604020202020204" pitchFamily="34" charset="0"/>
              </a:rPr>
              <a:t>1999</a:t>
            </a:r>
            <a:endParaRPr lang="ja-JP" altLang="en-US" sz="1800" b="1">
              <a:solidFill>
                <a:srgbClr val="0000FF"/>
              </a:solidFill>
              <a:cs typeface="Arial" panose="020B0604020202020204" pitchFamily="34" charset="0"/>
            </a:endParaRPr>
          </a:p>
        </p:txBody>
      </p:sp>
      <p:sp>
        <p:nvSpPr>
          <p:cNvPr id="90129" name="テキスト ボックス 2"/>
          <p:cNvSpPr txBox="1">
            <a:spLocks noChangeArrowheads="1"/>
          </p:cNvSpPr>
          <p:nvPr/>
        </p:nvSpPr>
        <p:spPr bwMode="auto">
          <a:xfrm>
            <a:off x="7356475" y="2814638"/>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1">
                <a:solidFill>
                  <a:srgbClr val="FF0000"/>
                </a:solidFill>
                <a:latin typeface="Arial Narrow" panose="020B0606020202030204" pitchFamily="34" charset="0"/>
              </a:rPr>
              <a:t>Water Cherenkov</a:t>
            </a:r>
            <a:br>
              <a:rPr lang="en-US" altLang="ja-JP" sz="1400" b="1">
                <a:solidFill>
                  <a:srgbClr val="FF0000"/>
                </a:solidFill>
                <a:latin typeface="Arial Narrow" panose="020B0606020202030204" pitchFamily="34" charset="0"/>
              </a:rPr>
            </a:br>
            <a:r>
              <a:rPr lang="en-US" altLang="ja-JP" sz="1400" b="1">
                <a:solidFill>
                  <a:srgbClr val="0000FF"/>
                </a:solidFill>
                <a:latin typeface="Arial Narrow" panose="020B0606020202030204" pitchFamily="34" charset="0"/>
              </a:rPr>
              <a:t>Tracker</a:t>
            </a:r>
            <a:endParaRPr lang="ja-JP" altLang="en-US" sz="1400" b="1">
              <a:solidFill>
                <a:srgbClr val="0000FF"/>
              </a:solidFill>
              <a:latin typeface="Arial Narrow" panose="020B0606020202030204" pitchFamily="34" charset="0"/>
            </a:endParaRPr>
          </a:p>
        </p:txBody>
      </p:sp>
      <p:sp>
        <p:nvSpPr>
          <p:cNvPr id="7" name="正方形/長方形 6"/>
          <p:cNvSpPr/>
          <p:nvPr/>
        </p:nvSpPr>
        <p:spPr>
          <a:xfrm>
            <a:off x="6192838" y="4421188"/>
            <a:ext cx="539750"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a:off x="6192838" y="5256213"/>
            <a:ext cx="539750"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スライド番号プレースホルダー 1">
            <a:extLst>
              <a:ext uri="{FF2B5EF4-FFF2-40B4-BE49-F238E27FC236}">
                <a16:creationId xmlns:a16="http://schemas.microsoft.com/office/drawing/2014/main" id="{A51DA05F-AEF2-4728-B75A-7713EA49F8C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3A5DA2E-A7EB-C7CC-E4BC-C5B03E1A4B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985" y="1989150"/>
            <a:ext cx="7772400" cy="761453"/>
          </a:xfrm>
          <a:prstGeom prst="rect">
            <a:avLst/>
          </a:prstGeom>
        </p:spPr>
      </p:pic>
      <p:sp>
        <p:nvSpPr>
          <p:cNvPr id="91138"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Atmospheric neutrinos really oscillate??</a:t>
            </a:r>
            <a:endParaRPr lang="en-US" altLang="ja-JP" sz="2800" b="1" u="sng">
              <a:solidFill>
                <a:srgbClr val="0A0AD4"/>
              </a:solidFill>
              <a:latin typeface="Symbol" panose="05050102010706020507" pitchFamily="18" charset="2"/>
            </a:endParaRPr>
          </a:p>
        </p:txBody>
      </p:sp>
      <p:sp>
        <p:nvSpPr>
          <p:cNvPr id="25" name="テキスト ボックス 26"/>
          <p:cNvSpPr txBox="1">
            <a:spLocks noChangeArrowheads="1"/>
          </p:cNvSpPr>
          <p:nvPr/>
        </p:nvSpPr>
        <p:spPr bwMode="auto">
          <a:xfrm>
            <a:off x="71438" y="5376863"/>
            <a:ext cx="9136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dirty="0">
                <a:solidFill>
                  <a:srgbClr val="000000"/>
                </a:solidFill>
                <a:cs typeface="Arial" panose="020B0604020202020204" pitchFamily="34" charset="0"/>
              </a:rPr>
              <a:t>Around 1992, even the spokesperson could not believe our own result.</a:t>
            </a:r>
            <a:br>
              <a:rPr lang="en-US" altLang="ja-JP" sz="2000" b="1" dirty="0">
                <a:solidFill>
                  <a:srgbClr val="000000"/>
                </a:solidFill>
                <a:cs typeface="Arial" panose="020B0604020202020204" pitchFamily="34" charset="0"/>
              </a:rPr>
            </a:br>
            <a:r>
              <a:rPr lang="en-US" altLang="ja-JP" sz="2000" b="1" dirty="0">
                <a:solidFill>
                  <a:srgbClr val="000000"/>
                </a:solidFill>
                <a:cs typeface="Arial" panose="020B0604020202020204" pitchFamily="34" charset="0"/>
              </a:rPr>
              <a:t>Why we could not?</a:t>
            </a:r>
          </a:p>
        </p:txBody>
      </p:sp>
      <p:sp>
        <p:nvSpPr>
          <p:cNvPr id="91141" name="テキスト ボックス 26"/>
          <p:cNvSpPr txBox="1">
            <a:spLocks noChangeArrowheads="1"/>
          </p:cNvSpPr>
          <p:nvPr/>
        </p:nvSpPr>
        <p:spPr bwMode="auto">
          <a:xfrm>
            <a:off x="53975" y="54610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An episode around 1992 in Kamioka.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Conversation between Prof. Y. Totsuka</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and myself when drinking.</a:t>
            </a:r>
            <a:endParaRPr lang="ja-JP" altLang="en-US" sz="2000" b="1">
              <a:solidFill>
                <a:srgbClr val="000000"/>
              </a:solidFill>
              <a:cs typeface="Arial" panose="020B0604020202020204" pitchFamily="34" charset="0"/>
            </a:endParaRPr>
          </a:p>
        </p:txBody>
      </p:sp>
      <p:grpSp>
        <p:nvGrpSpPr>
          <p:cNvPr id="8" name="グループ化 7"/>
          <p:cNvGrpSpPr>
            <a:grpSpLocks/>
          </p:cNvGrpSpPr>
          <p:nvPr/>
        </p:nvGrpSpPr>
        <p:grpSpPr bwMode="auto">
          <a:xfrm>
            <a:off x="5829300" y="696913"/>
            <a:ext cx="3198813" cy="1562100"/>
            <a:chOff x="5829621" y="506577"/>
            <a:chExt cx="3197874" cy="1561457"/>
          </a:xfrm>
        </p:grpSpPr>
        <p:cxnSp>
          <p:nvCxnSpPr>
            <p:cNvPr id="6" name="直線矢印コネクタ 5"/>
            <p:cNvCxnSpPr/>
            <p:nvPr/>
          </p:nvCxnSpPr>
          <p:spPr>
            <a:xfrm flipH="1">
              <a:off x="6905630" y="1509464"/>
              <a:ext cx="187270" cy="558570"/>
            </a:xfrm>
            <a:prstGeom prst="straightConnector1">
              <a:avLst/>
            </a:prstGeom>
            <a:ln w="76200">
              <a:solidFill>
                <a:srgbClr val="DBD6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2"/>
            <p:cNvSpPr/>
            <p:nvPr/>
          </p:nvSpPr>
          <p:spPr>
            <a:xfrm>
              <a:off x="5832795" y="546248"/>
              <a:ext cx="3104238" cy="1037798"/>
            </a:xfrm>
            <a:prstGeom prst="roundRect">
              <a:avLst/>
            </a:prstGeom>
            <a:solidFill>
              <a:srgbClr val="FFFF61"/>
            </a:solidFill>
            <a:ln>
              <a:solidFill>
                <a:srgbClr val="DBD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p:cNvSpPr txBox="1"/>
            <p:nvPr/>
          </p:nvSpPr>
          <p:spPr>
            <a:xfrm>
              <a:off x="5829621" y="506577"/>
              <a:ext cx="3197874" cy="1077468"/>
            </a:xfrm>
            <a:prstGeom prst="rect">
              <a:avLst/>
            </a:prstGeom>
            <a:noFill/>
          </p:spPr>
          <p:txBody>
            <a:bodyPr>
              <a:spAutoFit/>
            </a:bodyPr>
            <a:lstStyle/>
            <a:p>
              <a:pPr>
                <a:defRPr/>
              </a:pPr>
              <a:r>
                <a:rPr lang="en-US" altLang="ja-JP" sz="1600" b="1" dirty="0">
                  <a:latin typeface="+mn-lt"/>
                </a:rPr>
                <a:t>Stressful working days</a:t>
              </a:r>
              <a:br>
                <a:rPr lang="en-US" altLang="ja-JP" sz="1600" b="1" dirty="0">
                  <a:latin typeface="+mn-lt"/>
                </a:rPr>
              </a:br>
              <a:r>
                <a:rPr lang="en-US" altLang="ja-JP" sz="1600" b="1" dirty="0">
                  <a:latin typeface="+mn-lt"/>
                </a:rPr>
                <a:t>in </a:t>
              </a:r>
              <a:r>
                <a:rPr lang="en-US" altLang="ja-JP" sz="1600" b="1" dirty="0" err="1">
                  <a:latin typeface="+mn-lt"/>
                </a:rPr>
                <a:t>Kamioka</a:t>
              </a:r>
              <a:r>
                <a:rPr lang="en-US" altLang="ja-JP" sz="1600" b="1" dirty="0">
                  <a:latin typeface="+mn-lt"/>
                </a:rPr>
                <a:t> mine.</a:t>
              </a:r>
            </a:p>
            <a:p>
              <a:pPr>
                <a:defRPr/>
              </a:pPr>
              <a:r>
                <a:rPr lang="en-US" altLang="ja-JP" sz="1600" b="1" dirty="0">
                  <a:latin typeface="+mn-lt"/>
                </a:rPr>
                <a:t>Conversations occasionally become radical when drinking.</a:t>
              </a:r>
              <a:endParaRPr lang="ja-JP" altLang="en-US" sz="1600" b="1" dirty="0">
                <a:latin typeface="+mn-lt"/>
              </a:endParaRPr>
            </a:p>
          </p:txBody>
        </p:sp>
      </p:grpSp>
      <p:sp>
        <p:nvSpPr>
          <p:cNvPr id="21" name="テキスト ボックス 20"/>
          <p:cNvSpPr txBox="1">
            <a:spLocks noChangeArrowheads="1"/>
          </p:cNvSpPr>
          <p:nvPr/>
        </p:nvSpPr>
        <p:spPr bwMode="auto">
          <a:xfrm>
            <a:off x="169863" y="365125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00" b="1" dirty="0">
                <a:latin typeface="+mn-lt"/>
                <a:ea typeface="ふみゴシック" panose="03000509000000000000" pitchFamily="65" charset="-128"/>
                <a:cs typeface="Microsoft Tai Le" panose="020B0502040204020203" pitchFamily="34" charset="0"/>
              </a:rPr>
              <a:t>Next morning</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8" y="4210050"/>
            <a:ext cx="78867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75" y="4868863"/>
            <a:ext cx="19065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BB89D80D-4AED-41BB-AE48-AF862DB76C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pic>
        <p:nvPicPr>
          <p:cNvPr id="13" name="図 12" descr="抽象, 挿絵 が含まれている画像&#10;&#10;AI 生成コンテンツは誤りを含む可能性があります。">
            <a:extLst>
              <a:ext uri="{FF2B5EF4-FFF2-40B4-BE49-F238E27FC236}">
                <a16:creationId xmlns:a16="http://schemas.microsoft.com/office/drawing/2014/main" id="{A3D87B6E-FF8C-1ECB-81E6-68E75B3F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2244" y="1814512"/>
            <a:ext cx="1618488" cy="534924"/>
          </a:xfrm>
          <a:prstGeom prst="rect">
            <a:avLst/>
          </a:prstGeom>
        </p:spPr>
      </p:pic>
      <p:pic>
        <p:nvPicPr>
          <p:cNvPr id="16" name="図 15">
            <a:extLst>
              <a:ext uri="{FF2B5EF4-FFF2-40B4-BE49-F238E27FC236}">
                <a16:creationId xmlns:a16="http://schemas.microsoft.com/office/drawing/2014/main" id="{E2585146-E3C8-870C-39E5-88FC0A08B14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6525" y="2860631"/>
            <a:ext cx="8339328" cy="560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Toward confirmation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t</a:t>
            </a:r>
            <a:r>
              <a:rPr lang="en-US" altLang="ja-JP" sz="2800" b="1" u="sng">
                <a:solidFill>
                  <a:srgbClr val="0A0AD4"/>
                </a:solidFill>
              </a:rPr>
              <a:t> oscillation </a:t>
            </a:r>
          </a:p>
        </p:txBody>
      </p:sp>
      <p:sp>
        <p:nvSpPr>
          <p:cNvPr id="145411" name="テキスト ボックス 26"/>
          <p:cNvSpPr txBox="1">
            <a:spLocks noChangeArrowheads="1"/>
          </p:cNvSpPr>
          <p:nvPr/>
        </p:nvSpPr>
        <p:spPr bwMode="auto">
          <a:xfrm>
            <a:off x="23813" y="638175"/>
            <a:ext cx="88931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To claim neutrino oscillations, there are some problem to be solved. </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First 3 suspicious points should be </a:t>
            </a:r>
            <a:r>
              <a:rPr lang="en-US" altLang="ja-JP" sz="2000" b="1" dirty="0">
                <a:solidFill>
                  <a:srgbClr val="FF0000"/>
                </a:solidFill>
                <a:cs typeface="Arial" panose="020B0604020202020204" pitchFamily="34" charset="0"/>
              </a:rPr>
              <a:t>experimentally examined one by one</a:t>
            </a:r>
            <a:r>
              <a:rPr lang="en-US" altLang="ja-JP" sz="2000" b="1" dirty="0">
                <a:solidFill>
                  <a:srgbClr val="000000"/>
                </a:solidFill>
                <a:cs typeface="Arial" panose="020B0604020202020204" pitchFamily="34" charset="0"/>
              </a:rPr>
              <a:t>. Such examinations were started after the observation of muon neutrino deficit in </a:t>
            </a:r>
            <a:r>
              <a:rPr lang="en-US" altLang="ja-JP" sz="2000" b="1" dirty="0" err="1">
                <a:solidFill>
                  <a:srgbClr val="000000"/>
                </a:solidFill>
                <a:cs typeface="Arial" panose="020B0604020202020204" pitchFamily="34" charset="0"/>
              </a:rPr>
              <a:t>Kamiokande</a:t>
            </a:r>
            <a:r>
              <a:rPr lang="en-US" altLang="ja-JP" sz="2000" b="1" dirty="0">
                <a:solidFill>
                  <a:srgbClr val="000000"/>
                </a:solidFill>
                <a:cs typeface="Arial" panose="020B0604020202020204" pitchFamily="34" charset="0"/>
              </a:rPr>
              <a:t>.</a:t>
            </a:r>
          </a:p>
          <a:p>
            <a:pPr>
              <a:spcBef>
                <a:spcPct val="0"/>
              </a:spcBef>
              <a:buFont typeface="Wingdings" panose="05000000000000000000" pitchFamily="2" charset="2"/>
              <a:buChar char="l"/>
              <a:defRPr/>
            </a:pPr>
            <a:endParaRPr lang="en-US" altLang="ja-JP" sz="2000" b="1" dirty="0">
              <a:solidFill>
                <a:srgbClr val="000000"/>
              </a:solidFill>
              <a:cs typeface="Arial" panose="020B0604020202020204" pitchFamily="34" charset="0"/>
            </a:endParaRPr>
          </a:p>
          <a:p>
            <a:pPr>
              <a:spcBef>
                <a:spcPct val="0"/>
              </a:spcBef>
              <a:buFont typeface="Wingdings" panose="05000000000000000000" pitchFamily="2" charset="2"/>
              <a:buChar char="l"/>
              <a:defRPr/>
            </a:pPr>
            <a:r>
              <a:rPr lang="en-US" altLang="ja-JP" sz="2000" b="1" dirty="0">
                <a:solidFill>
                  <a:srgbClr val="000000"/>
                </a:solidFill>
                <a:cs typeface="Arial" panose="020B0604020202020204" pitchFamily="34" charset="0"/>
              </a:rPr>
              <a:t>For the 4</a:t>
            </a:r>
            <a:r>
              <a:rPr lang="en-US" altLang="ja-JP" sz="2000" b="1" baseline="30000" dirty="0">
                <a:solidFill>
                  <a:srgbClr val="000000"/>
                </a:solidFill>
                <a:cs typeface="Arial" panose="020B0604020202020204" pitchFamily="34" charset="0"/>
              </a:rPr>
              <a:t>th</a:t>
            </a:r>
            <a:r>
              <a:rPr lang="en-US" altLang="ja-JP" sz="2000" b="1" dirty="0">
                <a:solidFill>
                  <a:srgbClr val="000000"/>
                </a:solidFill>
                <a:cs typeface="Arial" panose="020B0604020202020204" pitchFamily="34" charset="0"/>
              </a:rPr>
              <a:t> point, negative results were given by all tracking type detectors. However, it was beyond what we can do.</a:t>
            </a:r>
          </a:p>
        </p:txBody>
      </p:sp>
      <p:sp>
        <p:nvSpPr>
          <p:cNvPr id="145413" name="テキスト ボックス 26"/>
          <p:cNvSpPr txBox="1">
            <a:spLocks noChangeArrowheads="1"/>
          </p:cNvSpPr>
          <p:nvPr/>
        </p:nvSpPr>
        <p:spPr bwMode="auto">
          <a:xfrm>
            <a:off x="296863" y="1211263"/>
            <a:ext cx="8416925" cy="2863850"/>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a:spcBef>
                <a:spcPct val="0"/>
              </a:spcBef>
              <a:buFontTx/>
              <a:buNone/>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The capability of </a:t>
            </a:r>
            <a:r>
              <a:rPr lang="en-US" altLang="ja-JP" sz="2000" b="1" dirty="0">
                <a:solidFill>
                  <a:srgbClr val="FF0000"/>
                </a:solidFill>
                <a:cs typeface="Arial" panose="020B0604020202020204" pitchFamily="34" charset="0"/>
              </a:rPr>
              <a:t>e/</a:t>
            </a:r>
            <a:r>
              <a:rPr lang="en-US" altLang="ja-JP" sz="2000" b="1" dirty="0">
                <a:solidFill>
                  <a:srgbClr val="FF0000"/>
                </a:solidFill>
                <a:latin typeface="Symbol" panose="05050102010706020507" pitchFamily="18" charset="2"/>
                <a:cs typeface="Arial" panose="020B0604020202020204" pitchFamily="34" charset="0"/>
              </a:rPr>
              <a:t>m</a:t>
            </a:r>
            <a:r>
              <a:rPr lang="en-US" altLang="ja-JP" sz="2000" b="1" dirty="0">
                <a:solidFill>
                  <a:srgbClr val="FF0000"/>
                </a:solidFill>
                <a:cs typeface="Arial" panose="020B0604020202020204" pitchFamily="34" charset="0"/>
              </a:rPr>
              <a:t> particle identification </a:t>
            </a:r>
            <a:r>
              <a:rPr lang="en-US" altLang="ja-JP" sz="2000" b="1" dirty="0">
                <a:solidFill>
                  <a:srgbClr val="000000"/>
                </a:solidFill>
                <a:cs typeface="Arial" panose="020B0604020202020204" pitchFamily="34" charset="0"/>
              </a:rPr>
              <a:t>is suspicious.</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cs typeface="Arial" panose="020B0604020202020204" pitchFamily="34" charset="0"/>
              </a:rPr>
              <a:t>Statistics i</a:t>
            </a:r>
            <a:r>
              <a:rPr lang="en-US" altLang="ja-JP" sz="2000" b="1" dirty="0">
                <a:solidFill>
                  <a:srgbClr val="000000"/>
                </a:solidFill>
                <a:cs typeface="Arial" panose="020B0604020202020204" pitchFamily="34" charset="0"/>
              </a:rPr>
              <a:t>s definitely poor. </a:t>
            </a:r>
            <a:r>
              <a:rPr lang="en-US" altLang="ja-JP" sz="2000" b="1" dirty="0">
                <a:solidFill>
                  <a:srgbClr val="FF0000"/>
                </a:solidFill>
                <a:cs typeface="Arial" panose="020B0604020202020204" pitchFamily="34" charset="0"/>
              </a:rPr>
              <a:t>Much more data </a:t>
            </a:r>
            <a:r>
              <a:rPr lang="en-US" altLang="ja-JP" sz="2000" b="1" dirty="0">
                <a:solidFill>
                  <a:srgbClr val="000000"/>
                </a:solidFill>
                <a:cs typeface="Arial" panose="020B0604020202020204" pitchFamily="34" charset="0"/>
              </a:rPr>
              <a:t>is needed.</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Large uncertainty of </a:t>
            </a:r>
            <a:r>
              <a:rPr lang="en-US" altLang="ja-JP" sz="2000" b="1" dirty="0">
                <a:solidFill>
                  <a:srgbClr val="FF0000"/>
                </a:solidFill>
                <a:cs typeface="Arial" panose="020B0604020202020204" pitchFamily="34" charset="0"/>
              </a:rPr>
              <a:t>atmospheric neutrino flux</a:t>
            </a:r>
            <a:r>
              <a:rPr lang="en-US" altLang="ja-JP" sz="2000" b="1" dirty="0">
                <a:solidFill>
                  <a:srgbClr val="000000"/>
                </a:solidFill>
                <a:cs typeface="Arial" panose="020B0604020202020204" pitchFamily="34" charset="0"/>
              </a:rPr>
              <a:t>.</a:t>
            </a:r>
          </a:p>
          <a:p>
            <a:pPr>
              <a:spcBef>
                <a:spcPct val="0"/>
              </a:spcBef>
              <a:buFontTx/>
              <a:buAutoNum type="arabicPeriod"/>
              <a:defRPr/>
            </a:pPr>
            <a:endParaRPr lang="en-US" altLang="ja-JP" sz="2000" b="1" dirty="0">
              <a:solidFill>
                <a:srgbClr val="000000"/>
              </a:solidFill>
              <a:cs typeface="Arial" panose="020B0604020202020204" pitchFamily="34" charset="0"/>
            </a:endParaRPr>
          </a:p>
          <a:p>
            <a:pPr>
              <a:spcBef>
                <a:spcPct val="0"/>
              </a:spcBef>
              <a:buFontTx/>
              <a:buAutoNum type="arabicPeriod"/>
              <a:defRPr/>
            </a:pPr>
            <a:r>
              <a:rPr lang="en-US" altLang="ja-JP" sz="2000" b="1" dirty="0">
                <a:solidFill>
                  <a:srgbClr val="000000"/>
                </a:solidFill>
                <a:cs typeface="Arial" panose="020B0604020202020204" pitchFamily="34" charset="0"/>
              </a:rPr>
              <a:t>Negative results by </a:t>
            </a:r>
            <a:r>
              <a:rPr lang="en-US" altLang="ja-JP" sz="2000" b="1" dirty="0">
                <a:solidFill>
                  <a:srgbClr val="FF0000"/>
                </a:solidFill>
                <a:cs typeface="Arial" panose="020B0604020202020204" pitchFamily="34" charset="0"/>
              </a:rPr>
              <a:t>other experiments</a:t>
            </a:r>
            <a:r>
              <a:rPr lang="en-US" altLang="ja-JP" sz="2000" b="1" dirty="0">
                <a:solidFill>
                  <a:srgbClr val="000000"/>
                </a:solidFill>
                <a:cs typeface="Arial" panose="020B0604020202020204" pitchFamily="34" charset="0"/>
              </a:rPr>
              <a:t>. </a:t>
            </a:r>
          </a:p>
          <a:p>
            <a:pPr>
              <a:spcBef>
                <a:spcPct val="0"/>
              </a:spcBef>
              <a:buFontTx/>
              <a:buAutoNum type="arabicPeriod"/>
              <a:defRPr/>
            </a:pPr>
            <a:endParaRPr lang="en-US" altLang="ja-JP" sz="2000" b="1" dirty="0">
              <a:solidFill>
                <a:srgbClr val="000000"/>
              </a:solidFill>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1E4A61B0-5391-45EC-A8EA-5534D89C74E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body" idx="1"/>
          </p:nvPr>
        </p:nvSpPr>
        <p:spPr>
          <a:xfrm>
            <a:off x="2592388" y="5138738"/>
            <a:ext cx="4275137" cy="676275"/>
          </a:xfrm>
        </p:spPr>
        <p:txBody>
          <a:bodyPr/>
          <a:lstStyle/>
          <a:p>
            <a:pPr algn="ctr" eaLnBrk="1" hangingPunct="1">
              <a:buFontTx/>
              <a:buNone/>
            </a:pPr>
            <a:r>
              <a:rPr lang="en-US" altLang="ja-JP" sz="3600" b="1">
                <a:solidFill>
                  <a:srgbClr val="F10341"/>
                </a:solidFill>
              </a:rPr>
              <a:t>E261A experiment</a:t>
            </a:r>
          </a:p>
        </p:txBody>
      </p:sp>
      <p:sp>
        <p:nvSpPr>
          <p:cNvPr id="93187" name="テキスト ボックス 2"/>
          <p:cNvSpPr txBox="1">
            <a:spLocks noChangeArrowheads="1"/>
          </p:cNvSpPr>
          <p:nvPr/>
        </p:nvSpPr>
        <p:spPr bwMode="auto">
          <a:xfrm>
            <a:off x="1519238" y="7938"/>
            <a:ext cx="6137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Beam Test for the e/</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identification</a:t>
            </a:r>
          </a:p>
        </p:txBody>
      </p:sp>
      <p:sp>
        <p:nvSpPr>
          <p:cNvPr id="2" name="テキスト ボックス 1"/>
          <p:cNvSpPr txBox="1"/>
          <p:nvPr/>
        </p:nvSpPr>
        <p:spPr>
          <a:xfrm>
            <a:off x="115888" y="638175"/>
            <a:ext cx="8821737" cy="4094163"/>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Only two water Cherenkov detectors,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and IMB, claimed atmospheric muon neutrino deficit.</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Tracking type detectors, NUSEX and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Frejus</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could not find the anomaly.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Is it a problem of water Cherenkov detectors ?</a:t>
            </a:r>
            <a:b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identification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of water Cherenkov detector has been examined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only</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by Monte Carlo events.</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e/</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identification capability are certainly critical issue to be examined.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To verify the particle identification capability, a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beam test</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was planned. </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5" name="直線矢印コネクタ 4"/>
          <p:cNvCxnSpPr/>
          <p:nvPr/>
        </p:nvCxnSpPr>
        <p:spPr>
          <a:xfrm flipV="1">
            <a:off x="1871663" y="5454650"/>
            <a:ext cx="53975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a:extLst>
              <a:ext uri="{FF2B5EF4-FFF2-40B4-BE49-F238E27FC236}">
                <a16:creationId xmlns:a16="http://schemas.microsoft.com/office/drawing/2014/main" id="{F3976784-9F6F-4BE0-A0D0-2F2BF79C3E2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78006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6688" y="1389063"/>
            <a:ext cx="3311525"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テキスト ボックス 2"/>
          <p:cNvSpPr txBox="1">
            <a:spLocks noChangeArrowheads="1"/>
          </p:cNvSpPr>
          <p:nvPr/>
        </p:nvSpPr>
        <p:spPr bwMode="auto">
          <a:xfrm>
            <a:off x="701675" y="7938"/>
            <a:ext cx="768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KEK Proton Synchrotron E261A (1992-1994)</a:t>
            </a:r>
            <a:endParaRPr kumimoji="1" lang="ja-JP"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9523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276475"/>
            <a:ext cx="48101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63988"/>
            <a:ext cx="37179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26"/>
          <p:cNvSpPr txBox="1">
            <a:spLocks noChangeArrowheads="1"/>
          </p:cNvSpPr>
          <p:nvPr/>
        </p:nvSpPr>
        <p:spPr bwMode="auto">
          <a:xfrm>
            <a:off x="123825" y="650875"/>
            <a:ext cx="8928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1kt water Cherenkov detector was built in KEK North counter hall.</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Electrons and muons from 12 GeV proton Synchrotron were injected.</a:t>
            </a:r>
          </a:p>
        </p:txBody>
      </p:sp>
      <p:sp>
        <p:nvSpPr>
          <p:cNvPr id="160775" name="テキスト ボックス 6"/>
          <p:cNvSpPr txBox="1">
            <a:spLocks noChangeArrowheads="1"/>
          </p:cNvSpPr>
          <p:nvPr/>
        </p:nvSpPr>
        <p:spPr bwMode="auto">
          <a:xfrm>
            <a:off x="7678738" y="2401888"/>
            <a:ext cx="1258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1" i="0" u="none" strike="noStrike" kern="1200" cap="none" spc="0" normalizeH="0" baseline="0" noProof="0" dirty="0" err="1">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beam</a:t>
            </a:r>
            <a:endParaRPr kumimoji="1" lang="ja-JP"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cxnSp>
        <p:nvCxnSpPr>
          <p:cNvPr id="9" name="直線矢印コネクタ 8"/>
          <p:cNvCxnSpPr/>
          <p:nvPr/>
        </p:nvCxnSpPr>
        <p:spPr>
          <a:xfrm flipH="1" flipV="1">
            <a:off x="7451725" y="2846388"/>
            <a:ext cx="827088" cy="8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a:extLst>
              <a:ext uri="{FF2B5EF4-FFF2-40B4-BE49-F238E27FC236}">
                <a16:creationId xmlns:a16="http://schemas.microsoft.com/office/drawing/2014/main" id="{F1A135AE-098B-4506-8C08-4EC09D83D8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36903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3"/>
          <p:cNvSpPr txBox="1">
            <a:spLocks noChangeArrowheads="1"/>
          </p:cNvSpPr>
          <p:nvPr/>
        </p:nvSpPr>
        <p:spPr bwMode="auto">
          <a:xfrm>
            <a:off x="1017588" y="-7938"/>
            <a:ext cx="711041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Beam test for the particle identification</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96259"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413" y="2914650"/>
            <a:ext cx="40259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テキスト ボックス 1"/>
          <p:cNvSpPr txBox="1">
            <a:spLocks noChangeArrowheads="1"/>
          </p:cNvSpPr>
          <p:nvPr/>
        </p:nvSpPr>
        <p:spPr bwMode="auto">
          <a:xfrm>
            <a:off x="1036638" y="6489700"/>
            <a:ext cx="4398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Arial" panose="020B0604020202020204" pitchFamily="34" charset="0"/>
              </a:rPr>
              <a:t>S.Kasuga et al., Phys. Lett. B374,238(1996)</a:t>
            </a:r>
          </a:p>
        </p:txBody>
      </p:sp>
      <p:sp>
        <p:nvSpPr>
          <p:cNvPr id="5" name="テキスト ボックス 4"/>
          <p:cNvSpPr txBox="1"/>
          <p:nvPr/>
        </p:nvSpPr>
        <p:spPr>
          <a:xfrm>
            <a:off x="26988" y="658813"/>
            <a:ext cx="8505825" cy="5940425"/>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Fuzzy edge for e event and clear edge for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event are confirmed.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e-likelihood (L</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-likelihood (L</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calculated. From a comparison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between L</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L</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 are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judged.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algorithm clearly separate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 beam events and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beam events.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It was experimentally verified that</a:t>
            </a:r>
            <a:b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b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the e/</a:t>
            </a:r>
            <a:r>
              <a:rPr kumimoji="0"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sym typeface="Wingdings" panose="05000000000000000000" pitchFamily="2" charset="2"/>
              </a:rPr>
              <a:t>m </a:t>
            </a: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identification capability is</a:t>
            </a:r>
            <a:b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br>
            <a:r>
              <a:rPr kumimoji="0"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sym typeface="Wingdings" panose="05000000000000000000" pitchFamily="2" charset="2"/>
              </a:rPr>
              <a:t>better than 99%.</a:t>
            </a:r>
          </a:p>
        </p:txBody>
      </p:sp>
      <p:grpSp>
        <p:nvGrpSpPr>
          <p:cNvPr id="96262" name="グループ化 1"/>
          <p:cNvGrpSpPr>
            <a:grpSpLocks/>
          </p:cNvGrpSpPr>
          <p:nvPr/>
        </p:nvGrpSpPr>
        <p:grpSpPr bwMode="auto">
          <a:xfrm>
            <a:off x="1420813" y="1065213"/>
            <a:ext cx="5851525" cy="2011362"/>
            <a:chOff x="1420813" y="1065213"/>
            <a:chExt cx="5851525" cy="2011362"/>
          </a:xfrm>
        </p:grpSpPr>
        <p:pic>
          <p:nvPicPr>
            <p:cNvPr id="96269"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813" y="1095543"/>
              <a:ext cx="2231150"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0" name="図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4601" y="1088231"/>
              <a:ext cx="2267726" cy="198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1" name="テキスト ボックス 19"/>
            <p:cNvSpPr txBox="1">
              <a:spLocks noChangeArrowheads="1"/>
            </p:cNvSpPr>
            <p:nvPr/>
          </p:nvSpPr>
          <p:spPr bwMode="auto">
            <a:xfrm>
              <a:off x="1580341" y="1169895"/>
              <a:ext cx="466728" cy="46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72" name="テキスト ボックス 20"/>
            <p:cNvSpPr txBox="1">
              <a:spLocks noChangeArrowheads="1"/>
            </p:cNvSpPr>
            <p:nvPr/>
          </p:nvSpPr>
          <p:spPr bwMode="auto">
            <a:xfrm>
              <a:off x="5075457" y="1151177"/>
              <a:ext cx="360364"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6" name="正方形/長方形 5"/>
            <p:cNvSpPr/>
            <p:nvPr/>
          </p:nvSpPr>
          <p:spPr bwMode="auto">
            <a:xfrm>
              <a:off x="2997200"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正方形/長方形 18"/>
            <p:cNvSpPr/>
            <p:nvPr/>
          </p:nvSpPr>
          <p:spPr bwMode="auto">
            <a:xfrm>
              <a:off x="6486525" y="1065213"/>
              <a:ext cx="785813" cy="652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96263" name="テキスト ボックス 20"/>
          <p:cNvSpPr txBox="1">
            <a:spLocks noChangeArrowheads="1"/>
          </p:cNvSpPr>
          <p:nvPr/>
        </p:nvSpPr>
        <p:spPr bwMode="auto">
          <a:xfrm>
            <a:off x="7777163" y="5153025"/>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4" name="テキスト ボックス 19"/>
          <p:cNvSpPr txBox="1">
            <a:spLocks noChangeArrowheads="1"/>
          </p:cNvSpPr>
          <p:nvPr/>
        </p:nvSpPr>
        <p:spPr bwMode="auto">
          <a:xfrm>
            <a:off x="6153150" y="5197475"/>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5" name="テキスト ボックス 20"/>
          <p:cNvSpPr txBox="1">
            <a:spLocks noChangeArrowheads="1"/>
          </p:cNvSpPr>
          <p:nvPr/>
        </p:nvSpPr>
        <p:spPr bwMode="auto">
          <a:xfrm>
            <a:off x="7947025" y="3389313"/>
            <a:ext cx="361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6" name="テキスト ボックス 19"/>
          <p:cNvSpPr txBox="1">
            <a:spLocks noChangeArrowheads="1"/>
          </p:cNvSpPr>
          <p:nvPr/>
        </p:nvSpPr>
        <p:spPr bwMode="auto">
          <a:xfrm>
            <a:off x="5815013" y="338931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endParaRPr kumimoji="1" lang="ja-JP" altLang="en-US"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96267" name="テキスト ボックス 2"/>
          <p:cNvSpPr txBox="1">
            <a:spLocks noChangeArrowheads="1"/>
          </p:cNvSpPr>
          <p:nvPr/>
        </p:nvSpPr>
        <p:spPr bwMode="auto">
          <a:xfrm rot="-5400000">
            <a:off x="4043363" y="5262563"/>
            <a:ext cx="2116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Number </a:t>
            </a:r>
            <a:r>
              <a:rPr kumimoji="1" lang="en-US"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of</a:t>
            </a: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 events</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96268" name="テキスト ボックス 19"/>
          <p:cNvSpPr txBox="1">
            <a:spLocks noChangeArrowheads="1"/>
          </p:cNvSpPr>
          <p:nvPr/>
        </p:nvSpPr>
        <p:spPr bwMode="auto">
          <a:xfrm rot="-5400000">
            <a:off x="4035426" y="3432175"/>
            <a:ext cx="211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Number of events</a:t>
            </a:r>
            <a:endParaRPr kumimoji="1" lang="ja-JP" altLang="en-US"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20" name="スライド番号プレースホルダー 1">
            <a:extLst>
              <a:ext uri="{FF2B5EF4-FFF2-40B4-BE49-F238E27FC236}">
                <a16:creationId xmlns:a16="http://schemas.microsoft.com/office/drawing/2014/main" id="{093D7748-CDA9-4841-AE11-D226DD2D6F32}"/>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98732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9"/>
          <p:cNvSpPr txBox="1">
            <a:spLocks noChangeArrowheads="1"/>
          </p:cNvSpPr>
          <p:nvPr/>
        </p:nvSpPr>
        <p:spPr bwMode="auto">
          <a:xfrm>
            <a:off x="250825" y="7938"/>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In this lecture…….</a:t>
            </a:r>
          </a:p>
        </p:txBody>
      </p:sp>
      <p:sp>
        <p:nvSpPr>
          <p:cNvPr id="2" name="テキスト ボックス 1"/>
          <p:cNvSpPr txBox="1"/>
          <p:nvPr/>
        </p:nvSpPr>
        <p:spPr>
          <a:xfrm>
            <a:off x="26988" y="638175"/>
            <a:ext cx="9045575" cy="4401205"/>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In Vietnam School on Neutrino in 2017 and 2018, I gave 3 days lectures with the title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T2K”</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From 2019, the lecture is reduced to 2 days. T2K experiment is not  covered. The title was changed to </a:t>
            </a:r>
            <a:r>
              <a:rPr lang="en-US" altLang="ja-JP" b="1" dirty="0">
                <a:solidFill>
                  <a:srgbClr val="FF0000"/>
                </a:solidFill>
                <a:latin typeface="+mn-lt"/>
              </a:rPr>
              <a:t>“From </a:t>
            </a:r>
            <a:r>
              <a:rPr lang="en-US" altLang="ja-JP" b="1" dirty="0" err="1">
                <a:solidFill>
                  <a:srgbClr val="FF0000"/>
                </a:solidFill>
                <a:latin typeface="+mn-lt"/>
              </a:rPr>
              <a:t>Kamiokande</a:t>
            </a:r>
            <a:r>
              <a:rPr lang="en-US" altLang="ja-JP" b="1" dirty="0">
                <a:solidFill>
                  <a:srgbClr val="FF0000"/>
                </a:solidFill>
                <a:latin typeface="+mn-lt"/>
              </a:rPr>
              <a:t> to K2K”</a:t>
            </a:r>
            <a:r>
              <a:rPr lang="en-US" altLang="ja-JP" b="1" dirty="0">
                <a:latin typeface="+mn-lt"/>
              </a:rPr>
              <a:t>, accordingly.</a:t>
            </a:r>
            <a:br>
              <a:rPr lang="en-US" altLang="ja-JP" b="1" dirty="0">
                <a:latin typeface="+mn-lt"/>
              </a:rPr>
            </a:br>
            <a:endParaRPr lang="en-US" altLang="ja-JP" b="1" dirty="0">
              <a:latin typeface="+mn-lt"/>
            </a:endParaRPr>
          </a:p>
          <a:p>
            <a:pPr marL="342900" indent="-342900">
              <a:buFont typeface="Wingdings" panose="05000000000000000000" pitchFamily="2" charset="2"/>
              <a:buChar char="l"/>
              <a:defRPr/>
            </a:pPr>
            <a:r>
              <a:rPr lang="en-US" altLang="ja-JP" b="1" dirty="0">
                <a:solidFill>
                  <a:srgbClr val="FF0000"/>
                </a:solidFill>
                <a:latin typeface="+mn-lt"/>
              </a:rPr>
              <a:t>Prof. </a:t>
            </a:r>
            <a:r>
              <a:rPr lang="en-US" altLang="ja-JP" b="1" dirty="0" err="1">
                <a:solidFill>
                  <a:srgbClr val="FF0000"/>
                </a:solidFill>
                <a:latin typeface="+mn-lt"/>
              </a:rPr>
              <a:t>Atsumu</a:t>
            </a:r>
            <a:r>
              <a:rPr lang="en-US" altLang="ja-JP" b="1" dirty="0">
                <a:solidFill>
                  <a:srgbClr val="FF0000"/>
                </a:solidFill>
                <a:latin typeface="+mn-lt"/>
              </a:rPr>
              <a:t> Suzuki </a:t>
            </a:r>
            <a:r>
              <a:rPr lang="en-US" altLang="ja-JP" b="1" dirty="0">
                <a:latin typeface="+mn-lt"/>
              </a:rPr>
              <a:t>will give a lecture on T2K experiment next week,</a:t>
            </a:r>
            <a:br>
              <a:rPr lang="en-US" altLang="ja-JP" b="1" dirty="0">
                <a:latin typeface="+mn-lt"/>
              </a:rPr>
            </a:br>
            <a:r>
              <a:rPr lang="en-US" altLang="ja-JP" b="1" dirty="0">
                <a:latin typeface="+mn-lt"/>
              </a:rPr>
              <a:t>instead.</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first day, I will present about </a:t>
            </a:r>
            <a:r>
              <a:rPr lang="en-US" altLang="ja-JP" b="1" dirty="0" err="1">
                <a:latin typeface="+mn-lt"/>
              </a:rPr>
              <a:t>Kamiokande</a:t>
            </a:r>
            <a:r>
              <a:rPr lang="en-US" altLang="ja-JP" b="1" dirty="0">
                <a:latin typeface="+mn-lt"/>
              </a:rPr>
              <a:t> experiment with</a:t>
            </a:r>
            <a:br>
              <a:rPr lang="en-US" altLang="ja-JP" b="1" dirty="0">
                <a:latin typeface="+mn-lt"/>
              </a:rPr>
            </a:br>
            <a:r>
              <a:rPr lang="en-US" altLang="ja-JP" b="1" dirty="0">
                <a:latin typeface="+mn-lt"/>
              </a:rPr>
              <a:t>an appendix.</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In the second day, I will present experiments after </a:t>
            </a:r>
            <a:r>
              <a:rPr lang="en-US" altLang="ja-JP" b="1" dirty="0" err="1">
                <a:latin typeface="+mn-lt"/>
              </a:rPr>
              <a:t>Kamiokande</a:t>
            </a:r>
            <a:r>
              <a:rPr lang="en-US" altLang="ja-JP" b="1" dirty="0">
                <a:latin typeface="+mn-lt"/>
              </a:rPr>
              <a:t>.</a:t>
            </a:r>
          </a:p>
        </p:txBody>
      </p:sp>
      <p:sp>
        <p:nvSpPr>
          <p:cNvPr id="4" name="スライド番号プレースホルダー 1">
            <a:extLst>
              <a:ext uri="{FF2B5EF4-FFF2-40B4-BE49-F238E27FC236}">
                <a16:creationId xmlns:a16="http://schemas.microsoft.com/office/drawing/2014/main" id="{505D3198-E1A7-4532-97FE-94EED67CC59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3876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7283"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 (1996 - )</a:t>
            </a:r>
          </a:p>
        </p:txBody>
      </p:sp>
      <p:sp>
        <p:nvSpPr>
          <p:cNvPr id="97284" name="Text Box 12"/>
          <p:cNvSpPr txBox="1">
            <a:spLocks noChangeArrowheads="1"/>
          </p:cNvSpPr>
          <p:nvPr/>
        </p:nvSpPr>
        <p:spPr bwMode="auto">
          <a:xfrm>
            <a:off x="103188" y="698500"/>
            <a:ext cx="87995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50 kt</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water Cherenkov detector with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11146 20-inch </a:t>
            </a:r>
            <a:r>
              <a:rPr kumimoji="0"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F</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PMTs.</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fiducial volume is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22.5 kt</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Located at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1000</a:t>
            </a:r>
            <a:r>
              <a:rPr kumimoji="0"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 underground in Kamioka mine, Japan</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Operation since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April 1996</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97285"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6114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a:extLst>
              <a:ext uri="{FF2B5EF4-FFF2-40B4-BE49-F238E27FC236}">
                <a16:creationId xmlns:a16="http://schemas.microsoft.com/office/drawing/2014/main" id="{24679738-25B9-4EFC-8E1E-FBD7F94D8ECC}"/>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169800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e/</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 </a:t>
            </a:r>
            <a:r>
              <a:rPr kumimoji="1" lang="en-US" altLang="ja-JP" sz="2800" b="1" i="0" u="sng" strike="noStrike" kern="1200" cap="none" spc="0" normalizeH="0" baseline="0" noProof="0" dirty="0">
                <a:ln>
                  <a:noFill/>
                </a:ln>
                <a:solidFill>
                  <a:srgbClr val="0A0AD4"/>
                </a:solidFill>
                <a:effectLst/>
                <a:uLnTx/>
                <a:uFillTx/>
                <a:latin typeface="Arial" pitchFamily="34" charset="0"/>
                <a:ea typeface="ＭＳ Ｐゴシック" pitchFamily="50" charset="-128"/>
                <a:cs typeface="+mn-cs"/>
              </a:rPr>
              <a:t>identification in Super-</a:t>
            </a:r>
            <a:r>
              <a:rPr kumimoji="1" lang="en-US" altLang="ja-JP" sz="2800" b="1" i="0" u="sng" strike="noStrike" kern="1200" cap="none" spc="0" normalizeH="0" baseline="0" noProof="0" dirty="0" err="1">
                <a:ln>
                  <a:noFill/>
                </a:ln>
                <a:solidFill>
                  <a:srgbClr val="0A0AD4"/>
                </a:solidFill>
                <a:effectLst/>
                <a:uLnTx/>
                <a:uFillTx/>
                <a:latin typeface="Arial" pitchFamily="34" charset="0"/>
                <a:ea typeface="ＭＳ Ｐゴシック" pitchFamily="50" charset="-128"/>
                <a:cs typeface="+mn-cs"/>
              </a:rPr>
              <a:t>Kamiokande</a:t>
            </a:r>
            <a:endParaRPr kumimoji="1" lang="en-US" altLang="ja-JP" sz="2800" b="1" i="0" u="sng" strike="noStrike" kern="1200" cap="none" spc="0" normalizeH="0" baseline="0" noProof="0" dirty="0">
              <a:ln>
                <a:noFill/>
              </a:ln>
              <a:solidFill>
                <a:srgbClr val="0A0AD4"/>
              </a:solidFill>
              <a:effectLst/>
              <a:uLnTx/>
              <a:uFillTx/>
              <a:latin typeface="Symbol" pitchFamily="18" charset="2"/>
              <a:ea typeface="ＭＳ Ｐゴシック" pitchFamily="50" charset="-128"/>
              <a:cs typeface="+mn-cs"/>
            </a:endParaRPr>
          </a:p>
        </p:txBody>
      </p:sp>
      <p:grpSp>
        <p:nvGrpSpPr>
          <p:cNvPr id="99331" name="グループ化 251905"/>
          <p:cNvGrpSpPr>
            <a:grpSpLocks/>
          </p:cNvGrpSpPr>
          <p:nvPr/>
        </p:nvGrpSpPr>
        <p:grpSpPr bwMode="auto">
          <a:xfrm>
            <a:off x="2476500" y="4254500"/>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9332" name="グループ化 251906"/>
          <p:cNvGrpSpPr>
            <a:grpSpLocks/>
          </p:cNvGrpSpPr>
          <p:nvPr/>
        </p:nvGrpSpPr>
        <p:grpSpPr bwMode="auto">
          <a:xfrm>
            <a:off x="2492375" y="2030413"/>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333" name="Text Box 8"/>
          <p:cNvSpPr txBox="1">
            <a:spLocks noChangeArrowheads="1"/>
          </p:cNvSpPr>
          <p:nvPr/>
        </p:nvSpPr>
        <p:spPr bwMode="auto">
          <a:xfrm>
            <a:off x="115888" y="59055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r>
              <a:rPr kumimoji="0"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misidentification probability is less than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1 %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a:t>
            </a:r>
            <a:endPar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9334" name="Text Box 8"/>
          <p:cNvSpPr txBox="1">
            <a:spLocks noChangeArrowheads="1"/>
          </p:cNvSpPr>
          <p:nvPr/>
        </p:nvSpPr>
        <p:spPr bwMode="auto">
          <a:xfrm>
            <a:off x="96838" y="35639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8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a:t>
            </a:r>
            <a:r>
              <a:rPr kumimoji="0"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a:t>
            </a:r>
            <a:r>
              <a:rPr kumimoji="0" lang="ja-JP" altLang="en-US"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a:t>
            </a:r>
            <a:r>
              <a:rPr kumimoji="0" lang="en-US" altLang="ja-JP"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m</a:t>
            </a:r>
            <a:endParaRPr kumimoji="0" lang="en-US" altLang="ja-JP" sz="2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endParaRPr>
          </a:p>
        </p:txBody>
      </p:sp>
      <p:sp>
        <p:nvSpPr>
          <p:cNvPr id="40969" name="Text Box 8"/>
          <p:cNvSpPr txBox="1">
            <a:spLocks noChangeArrowheads="1"/>
          </p:cNvSpPr>
          <p:nvPr/>
        </p:nvSpPr>
        <p:spPr bwMode="auto">
          <a:xfrm>
            <a:off x="249238" y="4030663"/>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Only direct Cherenkov light from </a:t>
            </a:r>
            <a:r>
              <a:rPr kumimoji="0"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a:t>
            </a:r>
            <a:br>
              <a:rPr kumimoji="0"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br>
            <a:r>
              <a:rPr kumimoji="0"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sym typeface="Wingdings" panose="05000000000000000000" pitchFamily="2" charset="2"/>
              </a:rPr>
              <a:t>Clear Cherenkov ring edge</a:t>
            </a:r>
            <a:endParaRPr kumimoji="0"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99336" name="Text Box 8"/>
          <p:cNvSpPr txBox="1">
            <a:spLocks noChangeArrowheads="1"/>
          </p:cNvSpPr>
          <p:nvPr/>
        </p:nvSpPr>
        <p:spPr bwMode="auto">
          <a:xfrm>
            <a:off x="112713" y="998538"/>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8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800" b="1" i="0" u="none" strike="noStrike" kern="1200" cap="none" spc="0" normalizeH="0" baseline="-25000" noProof="0">
                <a:ln>
                  <a:noFill/>
                </a:ln>
                <a:solidFill>
                  <a:srgbClr val="0A0AD4"/>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r>
              <a:rPr kumimoji="0" lang="en-US" altLang="ja-JP" sz="28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      </a:t>
            </a:r>
            <a:r>
              <a:rPr kumimoji="0" lang="en-US" altLang="ja-JP" sz="2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endParaRPr kumimoji="0" lang="en-US" altLang="ja-JP" sz="28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76" name="Text Box 8"/>
          <p:cNvSpPr txBox="1">
            <a:spLocks noChangeArrowheads="1"/>
          </p:cNvSpPr>
          <p:nvPr/>
        </p:nvSpPr>
        <p:spPr bwMode="auto">
          <a:xfrm>
            <a:off x="265113" y="1465263"/>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sym typeface="Wingdings" pitchFamily="2" charset="2"/>
              </a:rPr>
              <a:t>Cherenkov light </a:t>
            </a:r>
            <a: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t>from e-m shower. Electrons and positrons are heavily</a:t>
            </a:r>
            <a:b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br>
            <a: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t>scattered.</a:t>
            </a:r>
            <a:b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br>
            <a:r>
              <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sym typeface="Wingdings" pitchFamily="2" charset="2"/>
              </a:rPr>
              <a:t>Cherenkov ring edge is fuzzy.</a:t>
            </a:r>
            <a:endParaRPr kumimoji="0" lang="en-US" altLang="ja-JP" sz="1800" b="1"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sp>
        <p:nvSpPr>
          <p:cNvPr id="99338" name="Text Box 8"/>
          <p:cNvSpPr txBox="1">
            <a:spLocks noChangeArrowheads="1"/>
          </p:cNvSpPr>
          <p:nvPr/>
        </p:nvSpPr>
        <p:spPr bwMode="auto">
          <a:xfrm>
            <a:off x="2614613" y="4783138"/>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4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m</a:t>
            </a:r>
            <a:endParaRPr kumimoji="0"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endParaRPr>
          </a:p>
        </p:txBody>
      </p:sp>
      <p:sp>
        <p:nvSpPr>
          <p:cNvPr id="99339" name="Text Box 8"/>
          <p:cNvSpPr txBox="1">
            <a:spLocks noChangeArrowheads="1"/>
          </p:cNvSpPr>
          <p:nvPr/>
        </p:nvSpPr>
        <p:spPr bwMode="auto">
          <a:xfrm>
            <a:off x="2655888" y="2587625"/>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400" b="1" i="0" u="none"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0" lang="en-US" altLang="ja-JP" sz="2400" b="1" i="0" u="none" strike="noStrike" kern="1200" cap="none" spc="0" normalizeH="0" baseline="-25000" noProof="0">
                <a:ln>
                  <a:noFill/>
                </a:ln>
                <a:solidFill>
                  <a:srgbClr val="0A0AD4"/>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a:t>
            </a:r>
            <a:endParaRPr kumimoji="0" lang="en-US" altLang="ja-JP" sz="24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cxnSp>
        <p:nvCxnSpPr>
          <p:cNvPr id="3" name="直線矢印コネクタ 2"/>
          <p:cNvCxnSpPr/>
          <p:nvPr/>
        </p:nvCxnSpPr>
        <p:spPr>
          <a:xfrm>
            <a:off x="647700" y="3854450"/>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7225" y="1290638"/>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934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53975"/>
            <a:ext cx="42878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538538"/>
            <a:ext cx="42878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スライド番号プレースホルダー 1">
            <a:extLst>
              <a:ext uri="{FF2B5EF4-FFF2-40B4-BE49-F238E27FC236}">
                <a16:creationId xmlns:a16="http://schemas.microsoft.com/office/drawing/2014/main" id="{6061D79F-8653-4389-B4B7-3A18D80F38A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07302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0" y="0"/>
            <a:ext cx="9144000" cy="523875"/>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Improvements of atmospheric neutrino analysis</a:t>
            </a:r>
            <a:endParaRPr kumimoji="1" lang="en-US" altLang="ja-JP" sz="2800" b="1" i="0" u="sng" strike="noStrike" kern="1200" cap="none" spc="0" normalizeH="0" baseline="0" noProof="0" dirty="0">
              <a:ln>
                <a:noFill/>
              </a:ln>
              <a:solidFill>
                <a:srgbClr val="0A0AD4"/>
              </a:solidFill>
              <a:effectLst/>
              <a:uLnTx/>
              <a:uFillTx/>
              <a:latin typeface="Arial" pitchFamily="34" charset="0"/>
              <a:ea typeface="ＭＳ Ｐゴシック" pitchFamily="50" charset="-128"/>
              <a:cs typeface="+mn-cs"/>
            </a:endParaRPr>
          </a:p>
        </p:txBody>
      </p:sp>
      <p:pic>
        <p:nvPicPr>
          <p:cNvPr id="10035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933700"/>
            <a:ext cx="4732338"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テキスト ボックス 3"/>
          <p:cNvSpPr txBox="1">
            <a:spLocks noChangeArrowheads="1"/>
          </p:cNvSpPr>
          <p:nvPr/>
        </p:nvSpPr>
        <p:spPr bwMode="auto">
          <a:xfrm>
            <a:off x="115888" y="2393950"/>
            <a:ext cx="6931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In Super-</a:t>
            </a:r>
            <a:r>
              <a:rPr kumimoji="1" lang="en-US" altLang="ja-JP" sz="1800" b="1" i="0" u="sng" strike="noStrike" kern="1200" cap="none" spc="0" normalizeH="0" baseline="0" noProof="0" dirty="0" err="1">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endPar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Number of events is much larger than</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Visual scan was</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impossible any more.</a:t>
            </a: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Automatic analysis tools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were</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developed. They are;</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1)Automatic vertex reconstruction</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2)Automatic ring counting</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3)Ring separation</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4)Determination of particle direction </a:t>
            </a: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Particle identification program were</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applied to the result of automatic</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reconstruction. </a:t>
            </a:r>
          </a:p>
        </p:txBody>
      </p:sp>
      <p:sp>
        <p:nvSpPr>
          <p:cNvPr id="100357" name="テキスト ボックス 4"/>
          <p:cNvSpPr txBox="1">
            <a:spLocks noChangeArrowheads="1"/>
          </p:cNvSpPr>
          <p:nvPr/>
        </p:nvSpPr>
        <p:spPr bwMode="auto">
          <a:xfrm>
            <a:off x="6642100" y="2573338"/>
            <a:ext cx="2251075" cy="5857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Y.Fukuda et al., </a:t>
            </a:r>
            <a:b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 Lett. B433, 9 (1998) </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7" name="テキスト ボックス 3"/>
          <p:cNvSpPr txBox="1">
            <a:spLocks noChangeArrowheads="1"/>
          </p:cNvSpPr>
          <p:nvPr/>
        </p:nvSpPr>
        <p:spPr bwMode="auto">
          <a:xfrm>
            <a:off x="106363" y="638175"/>
            <a:ext cx="86407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In </a:t>
            </a:r>
            <a:r>
              <a:rPr kumimoji="1" lang="en-US" altLang="ja-JP" sz="1800" b="1" i="0" u="sng" strike="noStrike" kern="1200" cap="none" spc="0" normalizeH="0" baseline="0" noProof="0" dirty="0" err="1">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endParaRPr kumimoji="1" lang="en-US" altLang="ja-JP" sz="1800" b="1" i="0" u="sng"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Event reconstructions were based on visual scan. The visual scan might be a cause of biases in the analysis.</a:t>
            </a:r>
          </a:p>
          <a:p>
            <a:pPr marL="342900" marR="0" lvl="0" indent="-342900" algn="l" defTabSz="914400" rtl="0" eaLnBrk="0" fontAlgn="base" latinLnBrk="0" hangingPunct="0">
              <a:lnSpc>
                <a:spcPct val="100000"/>
              </a:lnSpc>
              <a:spcBef>
                <a:spcPts val="80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 was a poor scanner and the results of the reconstruction were different from other scanners.</a:t>
            </a:r>
          </a:p>
        </p:txBody>
      </p:sp>
      <p:sp>
        <p:nvSpPr>
          <p:cNvPr id="8" name="テキスト ボックス 3"/>
          <p:cNvSpPr txBox="1">
            <a:spLocks noChangeArrowheads="1"/>
          </p:cNvSpPr>
          <p:nvPr/>
        </p:nvSpPr>
        <p:spPr bwMode="auto">
          <a:xfrm>
            <a:off x="2987675" y="1931988"/>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Kajita-san told me </a:t>
            </a: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p:txBody>
      </p:sp>
      <p:sp>
        <p:nvSpPr>
          <p:cNvPr id="9" name="テキスト ボックス 3"/>
          <p:cNvSpPr txBox="1">
            <a:spLocks noChangeArrowheads="1"/>
          </p:cNvSpPr>
          <p:nvPr/>
        </p:nvSpPr>
        <p:spPr bwMode="auto">
          <a:xfrm>
            <a:off x="5013325" y="1931988"/>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ts val="80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“You're fired!”</a:t>
            </a:r>
          </a:p>
        </p:txBody>
      </p:sp>
      <p:sp>
        <p:nvSpPr>
          <p:cNvPr id="10" name="スライド番号プレースホルダー 1">
            <a:extLst>
              <a:ext uri="{FF2B5EF4-FFF2-40B4-BE49-F238E27FC236}">
                <a16:creationId xmlns:a16="http://schemas.microsoft.com/office/drawing/2014/main" id="{F119888E-7B8E-4A91-8DD4-E0AE44010F9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326105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3384550"/>
            <a:ext cx="41941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995363"/>
            <a:ext cx="4230688"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23"/>
          <p:cNvSpPr txBox="1">
            <a:spLocks noChangeArrowheads="1"/>
          </p:cNvSpPr>
          <p:nvPr/>
        </p:nvSpPr>
        <p:spPr bwMode="auto">
          <a:xfrm>
            <a:off x="250825" y="25400"/>
            <a:ext cx="8642350" cy="1384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Discovery of atmospheric neutrino oscillation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in Super-Kamiokande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
        <p:nvSpPr>
          <p:cNvPr id="2" name="テキスト ボックス 1"/>
          <p:cNvSpPr txBox="1"/>
          <p:nvPr/>
        </p:nvSpPr>
        <p:spPr>
          <a:xfrm>
            <a:off x="174625" y="1136650"/>
            <a:ext cx="4711700" cy="22479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NEUTRINO 1998</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Conference</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Takayama</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discovery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oscillation was reported by</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Prof. T.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Kajita</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on behalf of</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collaboration.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8ECF0652-B933-4091-9BA9-641E0F6C070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288591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3060700"/>
            <a:ext cx="76517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“Evidence for Oscillation of Atmospheric Neutrinos”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03428" name="テキスト ボックス 26"/>
          <p:cNvSpPr txBox="1">
            <a:spLocks noChangeArrowheads="1"/>
          </p:cNvSpPr>
          <p:nvPr/>
        </p:nvSpPr>
        <p:spPr bwMode="auto">
          <a:xfrm>
            <a:off x="71438" y="912813"/>
            <a:ext cx="8928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Immediately after NEUTRINO 1998, the results are published.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 total 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4654</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atmospheric neutrino events are employed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which are accumulated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535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days, corresponding to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33.0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kt</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Number of electron neutrinos well agrees with expectation, but number of muon neutrinos is clearly smaller than the expectation. Significant zenith angle distributions are also found. </a:t>
            </a:r>
          </a:p>
        </p:txBody>
      </p:sp>
      <p:sp>
        <p:nvSpPr>
          <p:cNvPr id="103429" name="テキスト ボックス 1"/>
          <p:cNvSpPr txBox="1">
            <a:spLocks noChangeArrowheads="1"/>
          </p:cNvSpPr>
          <p:nvPr/>
        </p:nvSpPr>
        <p:spPr bwMode="auto">
          <a:xfrm>
            <a:off x="4392613" y="542925"/>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 Fukuda et al., Phys. Rev. Lett. 81, 1562 (1998)</a:t>
            </a:r>
            <a:endParaRPr kumimoji="1" lang="ja-JP" altLang="en-US"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1DEF9446-8836-451E-8FBC-7E97133AC6B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718400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6738" y="1593850"/>
            <a:ext cx="3509962" cy="1216025"/>
          </a:xfrm>
          <a:prstGeom prst="rect">
            <a:avLst/>
          </a:prstGeom>
          <a:solidFill>
            <a:srgbClr val="C9F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5475" name="Text Box 23"/>
          <p:cNvSpPr txBox="1">
            <a:spLocks noChangeArrowheads="1"/>
          </p:cNvSpPr>
          <p:nvPr/>
        </p:nvSpPr>
        <p:spPr bwMode="auto">
          <a:xfrm>
            <a:off x="0" y="69850"/>
            <a:ext cx="9144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“Evidence for Oscillation of Atmospheric Neutrinos”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05476" name="テキスト ボックス 26"/>
          <p:cNvSpPr txBox="1">
            <a:spLocks noChangeArrowheads="1"/>
          </p:cNvSpPr>
          <p:nvPr/>
        </p:nvSpPr>
        <p:spPr bwMode="auto">
          <a:xfrm>
            <a:off x="71438" y="6219825"/>
            <a:ext cx="892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17 years later, this paper became a “Nobel Prize paper”.</a:t>
            </a:r>
          </a:p>
        </p:txBody>
      </p:sp>
      <p:pic>
        <p:nvPicPr>
          <p:cNvPr id="10547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2738" y="661988"/>
            <a:ext cx="48768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テキスト ボックス 26"/>
          <p:cNvSpPr txBox="1">
            <a:spLocks noChangeArrowheads="1"/>
          </p:cNvSpPr>
          <p:nvPr/>
        </p:nvSpPr>
        <p:spPr bwMode="auto">
          <a:xfrm>
            <a:off x="617538" y="1703388"/>
            <a:ext cx="359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sin</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&gt;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0.82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 x 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-4</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&lt;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&lt;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6 x 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eV</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5479" name="テキスト ボックス 4"/>
          <p:cNvSpPr txBox="1">
            <a:spLocks noChangeArrowheads="1"/>
          </p:cNvSpPr>
          <p:nvPr/>
        </p:nvSpPr>
        <p:spPr bwMode="auto">
          <a:xfrm>
            <a:off x="4797425" y="5522913"/>
            <a:ext cx="4140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殴り書きクレヨン" panose="02000600000000000000" pitchFamily="2" charset="-128"/>
                <a:cs typeface="Arial" panose="020B0604020202020204" pitchFamily="34" charset="0"/>
              </a:rPr>
              <a:t>The results are inconsistent with the Kamiokande data. Do not ask me why. Ask Kajita-san !</a:t>
            </a:r>
          </a:p>
        </p:txBody>
      </p:sp>
      <p:sp>
        <p:nvSpPr>
          <p:cNvPr id="3" name="楕円 2"/>
          <p:cNvSpPr/>
          <p:nvPr/>
        </p:nvSpPr>
        <p:spPr>
          <a:xfrm>
            <a:off x="8675688" y="3455988"/>
            <a:ext cx="107950" cy="107950"/>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楕円 11"/>
          <p:cNvSpPr/>
          <p:nvPr/>
        </p:nvSpPr>
        <p:spPr>
          <a:xfrm>
            <a:off x="8701088" y="3492500"/>
            <a:ext cx="107950"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7700" name="テキスト ボックス 26"/>
          <p:cNvSpPr txBox="1">
            <a:spLocks noChangeArrowheads="1"/>
          </p:cNvSpPr>
          <p:nvPr/>
        </p:nvSpPr>
        <p:spPr bwMode="auto">
          <a:xfrm>
            <a:off x="85725" y="631825"/>
            <a:ext cx="47117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data  are  consistent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with two-flavor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oscillations  with</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90% confidence level.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 best fit parameters are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2.2 x 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It agrees with the numbers in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PDG2019,</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(2.444~2.53) x 10</a:t>
            </a:r>
            <a:r>
              <a:rPr kumimoji="1" lang="en-US" altLang="ja-JP" sz="20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0.512~0.542</a:t>
            </a:r>
            <a:b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(depending on mass hierarchy) </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スライド番号プレースホルダー 1">
            <a:extLst>
              <a:ext uri="{FF2B5EF4-FFF2-40B4-BE49-F238E27FC236}">
                <a16:creationId xmlns:a16="http://schemas.microsoft.com/office/drawing/2014/main" id="{76A13830-F826-43B0-945E-4D9BD095DF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173571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3"/>
          <p:cNvSpPr txBox="1">
            <a:spLocks noChangeArrowheads="1"/>
          </p:cNvSpPr>
          <p:nvPr/>
        </p:nvSpPr>
        <p:spPr bwMode="auto">
          <a:xfrm>
            <a:off x="71438" y="34925"/>
            <a:ext cx="56705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MACRO experiment (1989-2000)</a:t>
            </a:r>
          </a:p>
        </p:txBody>
      </p:sp>
      <p:pic>
        <p:nvPicPr>
          <p:cNvPr id="107523" name="図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1263" y="4011613"/>
            <a:ext cx="401161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24" name="グループ化 4"/>
          <p:cNvGrpSpPr>
            <a:grpSpLocks/>
          </p:cNvGrpSpPr>
          <p:nvPr/>
        </p:nvGrpSpPr>
        <p:grpSpPr bwMode="auto">
          <a:xfrm>
            <a:off x="5607050" y="123825"/>
            <a:ext cx="3646488" cy="3817938"/>
            <a:chOff x="5607050" y="123825"/>
            <a:chExt cx="3646488" cy="3817938"/>
          </a:xfrm>
        </p:grpSpPr>
        <p:pic>
          <p:nvPicPr>
            <p:cNvPr id="10752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143" y="222099"/>
              <a:ext cx="3042402" cy="37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矢印コネクタ 3"/>
            <p:cNvCxnSpPr/>
            <p:nvPr/>
          </p:nvCxnSpPr>
          <p:spPr bwMode="auto">
            <a:xfrm flipH="1">
              <a:off x="7175500" y="1808163"/>
              <a:ext cx="198438" cy="31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bwMode="auto">
            <a:xfrm flipH="1">
              <a:off x="6958013" y="1493838"/>
              <a:ext cx="9525" cy="809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bwMode="auto">
            <a:xfrm flipV="1">
              <a:off x="7321550" y="2393950"/>
              <a:ext cx="6350" cy="2254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530" name="テキスト ボックス 13"/>
            <p:cNvSpPr txBox="1">
              <a:spLocks noChangeArrowheads="1"/>
            </p:cNvSpPr>
            <p:nvPr/>
          </p:nvSpPr>
          <p:spPr bwMode="auto">
            <a:xfrm>
              <a:off x="5607050" y="123825"/>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UpThrough</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7531" name="テキスト ボックス 18"/>
            <p:cNvSpPr txBox="1">
              <a:spLocks noChangeArrowheads="1"/>
            </p:cNvSpPr>
            <p:nvPr/>
          </p:nvSpPr>
          <p:spPr bwMode="auto">
            <a:xfrm>
              <a:off x="8373552" y="3267779"/>
              <a:ext cx="87998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InDown</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7532" name="テキスト ボックス 19"/>
            <p:cNvSpPr txBox="1">
              <a:spLocks noChangeArrowheads="1"/>
            </p:cNvSpPr>
            <p:nvPr/>
          </p:nvSpPr>
          <p:spPr bwMode="auto">
            <a:xfrm>
              <a:off x="7115087" y="3295010"/>
              <a:ext cx="1188306"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UpStop</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7533" name="テキスト ボックス 20"/>
            <p:cNvSpPr txBox="1">
              <a:spLocks noChangeArrowheads="1"/>
            </p:cNvSpPr>
            <p:nvPr/>
          </p:nvSpPr>
          <p:spPr bwMode="auto">
            <a:xfrm>
              <a:off x="6795356" y="546448"/>
              <a:ext cx="577948" cy="30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InUp</a:t>
              </a:r>
              <a:endPar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2" name="テキスト ボックス 1"/>
          <p:cNvSpPr txBox="1"/>
          <p:nvPr/>
        </p:nvSpPr>
        <p:spPr>
          <a:xfrm>
            <a:off x="-19050" y="760413"/>
            <a:ext cx="7312025" cy="5940425"/>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MACRO detector is a large rectangular</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box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76.6 m x 12 m x 9.3 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It was located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3150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m.w.e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underground in Gran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Sasso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Laboratory, Italy.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experiment is optimized for muon track</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Streamer tubes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provides track information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the muons with angular resolution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between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0.2</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1</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depending</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 the track length.</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Liquid scintillator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planes records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arrival time of particles. The nominal</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time resolution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500 ps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time difference between two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separate planes provides the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travel</a:t>
            </a:r>
            <a:b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direction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muons.</a:t>
            </a:r>
          </a:p>
        </p:txBody>
      </p:sp>
      <p:sp>
        <p:nvSpPr>
          <p:cNvPr id="14" name="スライド番号プレースホルダー 1">
            <a:extLst>
              <a:ext uri="{FF2B5EF4-FFF2-40B4-BE49-F238E27FC236}">
                <a16:creationId xmlns:a16="http://schemas.microsoft.com/office/drawing/2014/main" id="{AB0CED85-FD21-4535-8970-A5E1B8BABB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88248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MACRO results</a:t>
            </a:r>
          </a:p>
        </p:txBody>
      </p:sp>
      <p:pic>
        <p:nvPicPr>
          <p:cNvPr id="10854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473450"/>
            <a:ext cx="436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073400"/>
            <a:ext cx="3241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テキスト ボックス 1"/>
          <p:cNvSpPr txBox="1">
            <a:spLocks noChangeArrowheads="1"/>
          </p:cNvSpPr>
          <p:nvPr/>
        </p:nvSpPr>
        <p:spPr bwMode="auto">
          <a:xfrm>
            <a:off x="71438" y="508000"/>
            <a:ext cx="8956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muon neutrino deficit was reported in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From 1989 to 1997, </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451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UpThough</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events were found where MC expectation was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612</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R = (</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data</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MC</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was calculated to be </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observed zenith distribution for -1.0</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cos</a:t>
            </a:r>
            <a:r>
              <a:rPr kumimoji="1" lang="en-US" altLang="ja-JP" sz="18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ja-JP"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-0.1 does not fit well with the no oscillation expectation,"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2000, observation of muon neutrino deficit</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UpStop+InDown</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and </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InUP</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events followed.</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p:cNvSpPr txBox="1"/>
          <p:nvPr/>
        </p:nvSpPr>
        <p:spPr>
          <a:xfrm>
            <a:off x="1062038" y="1724025"/>
            <a:ext cx="6840537"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0.74±0.036(stat.)±0.046(syst.)±0.13(</a:t>
            </a:r>
            <a:r>
              <a:rPr kumimoji="1" lang="en-US" altLang="ja-JP" sz="20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theor</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3" name="正方形/長方形 2"/>
          <p:cNvSpPr/>
          <p:nvPr/>
        </p:nvSpPr>
        <p:spPr>
          <a:xfrm>
            <a:off x="2185988" y="5994400"/>
            <a:ext cx="2520950" cy="52387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 </a:t>
            </a:r>
            <a:r>
              <a:rPr kumimoji="1" lang="en-US" altLang="ja-JP" sz="14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Ambrosio</a:t>
            </a: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et al., </a:t>
            </a:r>
            <a:b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Phys. Lett. B434, 451(1998) </a:t>
            </a:r>
          </a:p>
        </p:txBody>
      </p:sp>
      <p:grpSp>
        <p:nvGrpSpPr>
          <p:cNvPr id="108552" name="グループ化 4"/>
          <p:cNvGrpSpPr>
            <a:grpSpLocks/>
          </p:cNvGrpSpPr>
          <p:nvPr/>
        </p:nvGrpSpPr>
        <p:grpSpPr bwMode="auto">
          <a:xfrm>
            <a:off x="1781175" y="4864100"/>
            <a:ext cx="676275" cy="539750"/>
            <a:chOff x="-1053625" y="1088740"/>
            <a:chExt cx="675075" cy="540060"/>
          </a:xfrm>
        </p:grpSpPr>
        <p:sp>
          <p:nvSpPr>
            <p:cNvPr id="4" name="正方形/長方形 3"/>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正方形/長方形 8"/>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7" name="直線矢印コネクタ 6"/>
          <p:cNvCxnSpPr/>
          <p:nvPr/>
        </p:nvCxnSpPr>
        <p:spPr>
          <a:xfrm flipH="1" flipV="1">
            <a:off x="2051050" y="4684713"/>
            <a:ext cx="180975" cy="814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4" name="グループ化 13"/>
          <p:cNvGrpSpPr>
            <a:grpSpLocks/>
          </p:cNvGrpSpPr>
          <p:nvPr/>
        </p:nvGrpSpPr>
        <p:grpSpPr bwMode="auto">
          <a:xfrm>
            <a:off x="7885113" y="5673725"/>
            <a:ext cx="674687" cy="539750"/>
            <a:chOff x="-1053625" y="1088740"/>
            <a:chExt cx="675075" cy="540060"/>
          </a:xfrm>
        </p:grpSpPr>
        <p:sp>
          <p:nvSpPr>
            <p:cNvPr id="15" name="正方形/長方形 14"/>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正方形/長方形 15"/>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17" name="直線矢印コネクタ 16"/>
          <p:cNvCxnSpPr/>
          <p:nvPr/>
        </p:nvCxnSpPr>
        <p:spPr>
          <a:xfrm flipH="1" flipV="1">
            <a:off x="8154988" y="5494338"/>
            <a:ext cx="44450" cy="588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556" name="グループ化 18"/>
          <p:cNvGrpSpPr>
            <a:grpSpLocks/>
          </p:cNvGrpSpPr>
          <p:nvPr/>
        </p:nvGrpSpPr>
        <p:grpSpPr bwMode="auto">
          <a:xfrm>
            <a:off x="7947025" y="3632200"/>
            <a:ext cx="676275" cy="539750"/>
            <a:chOff x="-1053625" y="1088740"/>
            <a:chExt cx="675075" cy="540060"/>
          </a:xfrm>
        </p:grpSpPr>
        <p:sp>
          <p:nvSpPr>
            <p:cNvPr id="20" name="正方形/長方形 19"/>
            <p:cNvSpPr/>
            <p:nvPr/>
          </p:nvSpPr>
          <p:spPr>
            <a:xfrm>
              <a:off x="-1053625" y="1358770"/>
              <a:ext cx="675075" cy="270030"/>
            </a:xfrm>
            <a:prstGeom prst="rect">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 name="正方形/長方形 20"/>
            <p:cNvSpPr/>
            <p:nvPr/>
          </p:nvSpPr>
          <p:spPr>
            <a:xfrm>
              <a:off x="-1053625" y="1088740"/>
              <a:ext cx="675075" cy="27003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cxnSp>
        <p:nvCxnSpPr>
          <p:cNvPr id="22" name="直線矢印コネクタ 21"/>
          <p:cNvCxnSpPr/>
          <p:nvPr/>
        </p:nvCxnSpPr>
        <p:spPr>
          <a:xfrm flipV="1">
            <a:off x="8048625" y="3997325"/>
            <a:ext cx="169863"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8442325" y="3997325"/>
            <a:ext cx="92075" cy="4397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590800" y="4740275"/>
            <a:ext cx="1349375" cy="33813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3F30FC"/>
                </a:solidFill>
                <a:effectLst/>
                <a:uLnTx/>
                <a:uFillTx/>
                <a:latin typeface="Arial"/>
                <a:ea typeface="ＭＳ Ｐゴシック" panose="020B0600070205080204" pitchFamily="50" charset="-128"/>
                <a:cs typeface="+mn-cs"/>
              </a:rPr>
              <a:t>UpThrough</a:t>
            </a:r>
            <a:endParaRPr kumimoji="1" lang="ja-JP" altLang="en-US" sz="1600" b="1" i="0" u="none" strike="noStrike" kern="1200" cap="none" spc="0" normalizeH="0" baseline="0" noProof="0" dirty="0">
              <a:ln>
                <a:noFill/>
              </a:ln>
              <a:solidFill>
                <a:srgbClr val="3F30FC"/>
              </a:solidFill>
              <a:effectLst/>
              <a:uLnTx/>
              <a:uFillTx/>
              <a:latin typeface="Arial"/>
              <a:ea typeface="ＭＳ Ｐゴシック" panose="020B0600070205080204" pitchFamily="50" charset="-128"/>
              <a:cs typeface="+mn-cs"/>
            </a:endParaRPr>
          </a:p>
        </p:txBody>
      </p:sp>
      <p:sp>
        <p:nvSpPr>
          <p:cNvPr id="25" name="正方形/長方形 24"/>
          <p:cNvSpPr/>
          <p:nvPr/>
        </p:nvSpPr>
        <p:spPr>
          <a:xfrm>
            <a:off x="7586663" y="3333750"/>
            <a:ext cx="1036637" cy="27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 name="テキスト ボックス 28"/>
          <p:cNvSpPr txBox="1"/>
          <p:nvPr/>
        </p:nvSpPr>
        <p:spPr>
          <a:xfrm>
            <a:off x="6980238" y="3214688"/>
            <a:ext cx="1844675" cy="3381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3F30FC"/>
                </a:solidFill>
                <a:effectLst/>
                <a:uLnTx/>
                <a:uFillTx/>
                <a:latin typeface="Arial"/>
                <a:ea typeface="ＭＳ Ｐゴシック" panose="020B0600070205080204" pitchFamily="50" charset="-128"/>
                <a:cs typeface="+mn-cs"/>
              </a:rPr>
              <a:t>UpStop+InDown</a:t>
            </a:r>
            <a:endParaRPr kumimoji="1" lang="ja-JP" altLang="en-US" sz="1600" b="1" i="0" u="none" strike="noStrike" kern="1200" cap="none" spc="0" normalizeH="0" baseline="0" noProof="0" dirty="0">
              <a:ln>
                <a:noFill/>
              </a:ln>
              <a:solidFill>
                <a:srgbClr val="3F30FC"/>
              </a:solidFill>
              <a:effectLst/>
              <a:uLnTx/>
              <a:uFillTx/>
              <a:latin typeface="Arial"/>
              <a:ea typeface="ＭＳ Ｐゴシック" panose="020B0600070205080204" pitchFamily="50" charset="-128"/>
              <a:cs typeface="+mn-cs"/>
            </a:endParaRPr>
          </a:p>
        </p:txBody>
      </p:sp>
      <p:sp>
        <p:nvSpPr>
          <p:cNvPr id="31" name="正方形/長方形 30"/>
          <p:cNvSpPr/>
          <p:nvPr/>
        </p:nvSpPr>
        <p:spPr>
          <a:xfrm>
            <a:off x="7564438" y="5224463"/>
            <a:ext cx="1036637"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テキスト ボックス 31"/>
          <p:cNvSpPr txBox="1"/>
          <p:nvPr/>
        </p:nvSpPr>
        <p:spPr>
          <a:xfrm>
            <a:off x="7812088" y="5105400"/>
            <a:ext cx="788987" cy="33813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err="1">
                <a:ln>
                  <a:noFill/>
                </a:ln>
                <a:solidFill>
                  <a:srgbClr val="3F30FC"/>
                </a:solidFill>
                <a:effectLst/>
                <a:uLnTx/>
                <a:uFillTx/>
                <a:latin typeface="Arial"/>
                <a:ea typeface="ＭＳ Ｐゴシック" panose="020B0600070205080204" pitchFamily="50" charset="-128"/>
                <a:cs typeface="+mn-cs"/>
              </a:rPr>
              <a:t>InUp</a:t>
            </a:r>
            <a:endParaRPr kumimoji="1" lang="ja-JP" altLang="en-US" sz="1600" b="1" i="0" u="none" strike="noStrike" kern="1200" cap="none" spc="0" normalizeH="0" baseline="0" noProof="0" dirty="0">
              <a:ln>
                <a:noFill/>
              </a:ln>
              <a:solidFill>
                <a:srgbClr val="3F30FC"/>
              </a:solidFill>
              <a:effectLst/>
              <a:uLnTx/>
              <a:uFillTx/>
              <a:latin typeface="Arial"/>
              <a:ea typeface="ＭＳ Ｐゴシック" panose="020B0600070205080204" pitchFamily="50" charset="-128"/>
              <a:cs typeface="+mn-cs"/>
            </a:endParaRPr>
          </a:p>
        </p:txBody>
      </p:sp>
      <p:sp>
        <p:nvSpPr>
          <p:cNvPr id="33" name="正方形/長方形 32"/>
          <p:cNvSpPr/>
          <p:nvPr/>
        </p:nvSpPr>
        <p:spPr>
          <a:xfrm>
            <a:off x="6192838" y="2681288"/>
            <a:ext cx="2519362" cy="522287"/>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 </a:t>
            </a:r>
            <a:r>
              <a:rPr kumimoji="1" lang="en-US" altLang="ja-JP" sz="14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Ambrosio</a:t>
            </a: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et al., </a:t>
            </a:r>
            <a:b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Phys. Lett. B478, 5(2000) </a:t>
            </a:r>
          </a:p>
        </p:txBody>
      </p:sp>
      <p:sp>
        <p:nvSpPr>
          <p:cNvPr id="27" name="スライド番号プレースホルダー 1">
            <a:extLst>
              <a:ext uri="{FF2B5EF4-FFF2-40B4-BE49-F238E27FC236}">
                <a16:creationId xmlns:a16="http://schemas.microsoft.com/office/drawing/2014/main" id="{8816D75E-EBB6-426C-9614-DAA4197FCD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21954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431800" y="5194300"/>
            <a:ext cx="4140200" cy="665163"/>
          </a:xfrm>
          <a:prstGeom prst="roundRect">
            <a:avLst/>
          </a:prstGeom>
          <a:solidFill>
            <a:srgbClr val="BEE1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角丸四角形 19"/>
          <p:cNvSpPr/>
          <p:nvPr/>
        </p:nvSpPr>
        <p:spPr>
          <a:xfrm>
            <a:off x="431800" y="4419600"/>
            <a:ext cx="4140200" cy="66516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0596"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Soudan-2 experiment (1989-2001)</a:t>
            </a:r>
          </a:p>
        </p:txBody>
      </p:sp>
      <p:sp>
        <p:nvSpPr>
          <p:cNvPr id="2" name="テキスト ボックス 1"/>
          <p:cNvSpPr txBox="1"/>
          <p:nvPr/>
        </p:nvSpPr>
        <p:spPr>
          <a:xfrm>
            <a:off x="26988" y="549275"/>
            <a:ext cx="9117012" cy="62484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Fine-grained iron tracking</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calorimeter with a honeycomb</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geometry. The fiducial mass was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770 ton</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detector was located at a depth</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2070</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m.w.e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underground in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Soudan mine, Minnesota.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R=(</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data</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MC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were;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muon neutrino deficit was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confirmed in the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1999 paper</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110598" name="object 4"/>
          <p:cNvSpPr>
            <a:spLocks noChangeArrowheads="1"/>
          </p:cNvSpPr>
          <p:nvPr/>
        </p:nvSpPr>
        <p:spPr bwMode="auto">
          <a:xfrm>
            <a:off x="4827588" y="649288"/>
            <a:ext cx="4200525" cy="29591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11059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25" y="3787775"/>
            <a:ext cx="43449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テキスト ボックス 5"/>
          <p:cNvSpPr txBox="1">
            <a:spLocks noChangeArrowheads="1"/>
          </p:cNvSpPr>
          <p:nvPr/>
        </p:nvSpPr>
        <p:spPr bwMode="auto">
          <a:xfrm>
            <a:off x="4797425" y="6084888"/>
            <a:ext cx="4438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W.W.M.Allison et al.,</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Phys. Lett. B391,491(1997)</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W.W.M.Allison et al., Phys. Lett. B449,137(1999)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M.Sanchez et al., Phys. Rev. D 68, 113004 (2003)</a:t>
            </a:r>
          </a:p>
        </p:txBody>
      </p:sp>
      <p:sp>
        <p:nvSpPr>
          <p:cNvPr id="13" name="角丸四角形 12"/>
          <p:cNvSpPr/>
          <p:nvPr/>
        </p:nvSpPr>
        <p:spPr>
          <a:xfrm>
            <a:off x="390525" y="3698875"/>
            <a:ext cx="4140200" cy="665163"/>
          </a:xfrm>
          <a:prstGeom prst="round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テキスト ボックス 14"/>
          <p:cNvSpPr txBox="1"/>
          <p:nvPr/>
        </p:nvSpPr>
        <p:spPr bwMode="auto">
          <a:xfrm>
            <a:off x="387350" y="3709988"/>
            <a:ext cx="409416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0.72</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±0.19(stat.)        (syst.)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 name="テキスト ボックス 10"/>
          <p:cNvSpPr txBox="1"/>
          <p:nvPr/>
        </p:nvSpPr>
        <p:spPr bwMode="auto">
          <a:xfrm>
            <a:off x="387350" y="4424363"/>
            <a:ext cx="429101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0.64</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±0.11(stat.)±0.06(syst.)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テキスト ボックス 11"/>
          <p:cNvSpPr txBox="1"/>
          <p:nvPr/>
        </p:nvSpPr>
        <p:spPr bwMode="auto">
          <a:xfrm>
            <a:off x="387350" y="5194300"/>
            <a:ext cx="4291013"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R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0.69</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±0.10(stat.)±0.06(syst.)</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 name="テキスト ボックス 13"/>
          <p:cNvSpPr txBox="1"/>
          <p:nvPr/>
        </p:nvSpPr>
        <p:spPr>
          <a:xfrm>
            <a:off x="2813050" y="3698875"/>
            <a:ext cx="884238" cy="33972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0.05</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6" name="テキスト ボックス 15"/>
          <p:cNvSpPr txBox="1"/>
          <p:nvPr/>
        </p:nvSpPr>
        <p:spPr>
          <a:xfrm>
            <a:off x="2813050" y="3871913"/>
            <a:ext cx="765175" cy="3381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0.07</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10607" name="テキスト ボックス 5"/>
          <p:cNvSpPr txBox="1">
            <a:spLocks noChangeArrowheads="1"/>
          </p:cNvSpPr>
          <p:nvPr/>
        </p:nvSpPr>
        <p:spPr bwMode="auto">
          <a:xfrm>
            <a:off x="2408238" y="4059238"/>
            <a:ext cx="1738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1.52 kt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 (1997)</a:t>
            </a:r>
          </a:p>
        </p:txBody>
      </p:sp>
      <p:sp>
        <p:nvSpPr>
          <p:cNvPr id="110608" name="テキスト ボックス 5"/>
          <p:cNvSpPr txBox="1">
            <a:spLocks noChangeArrowheads="1"/>
          </p:cNvSpPr>
          <p:nvPr/>
        </p:nvSpPr>
        <p:spPr bwMode="auto">
          <a:xfrm>
            <a:off x="2411413" y="4741863"/>
            <a:ext cx="2205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3.9  kt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 (1999)</a:t>
            </a:r>
          </a:p>
        </p:txBody>
      </p:sp>
      <p:sp>
        <p:nvSpPr>
          <p:cNvPr id="110609" name="テキスト ボックス 5"/>
          <p:cNvSpPr txBox="1">
            <a:spLocks noChangeArrowheads="1"/>
          </p:cNvSpPr>
          <p:nvPr/>
        </p:nvSpPr>
        <p:spPr bwMode="auto">
          <a:xfrm>
            <a:off x="2382838" y="5511800"/>
            <a:ext cx="22955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5.90 kt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yr (2003)</a:t>
            </a:r>
          </a:p>
        </p:txBody>
      </p:sp>
      <p:sp>
        <p:nvSpPr>
          <p:cNvPr id="110610" name="テキスト ボックス 5"/>
          <p:cNvSpPr txBox="1">
            <a:spLocks noChangeArrowheads="1"/>
          </p:cNvSpPr>
          <p:nvPr/>
        </p:nvSpPr>
        <p:spPr bwMode="auto">
          <a:xfrm>
            <a:off x="5337175" y="5229225"/>
            <a:ext cx="1738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5.90 kt</a:t>
            </a:r>
            <a:r>
              <a:rPr kumimoji="1" lang="ja-JP" altLang="en-US"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400" b="1" i="0" u="none" strike="noStrike" kern="1200" cap="none" spc="0" normalizeH="0" baseline="0" noProof="0">
                <a:ln>
                  <a:noFill/>
                </a:ln>
                <a:solidFill>
                  <a:srgbClr val="3F30FC"/>
                </a:solidFill>
                <a:effectLst/>
                <a:uLnTx/>
                <a:uFillTx/>
                <a:latin typeface="Arial" panose="020B0604020202020204" pitchFamily="34" charset="0"/>
                <a:ea typeface="ＭＳ Ｐゴシック" panose="020B0600070205080204" pitchFamily="50" charset="-128"/>
                <a:cs typeface="Arial" panose="020B0604020202020204" pitchFamily="34" charset="0"/>
              </a:rPr>
              <a:t>yr (2003)</a:t>
            </a:r>
          </a:p>
        </p:txBody>
      </p:sp>
      <p:sp>
        <p:nvSpPr>
          <p:cNvPr id="3" name="正方形/長方形 2"/>
          <p:cNvSpPr/>
          <p:nvPr/>
        </p:nvSpPr>
        <p:spPr>
          <a:xfrm>
            <a:off x="71818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正方形/長方形 24"/>
          <p:cNvSpPr/>
          <p:nvPr/>
        </p:nvSpPr>
        <p:spPr>
          <a:xfrm>
            <a:off x="5111750" y="3968750"/>
            <a:ext cx="1395413"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0613" name="テキスト ボックス 5"/>
          <p:cNvSpPr txBox="1">
            <a:spLocks noChangeArrowheads="1"/>
          </p:cNvSpPr>
          <p:nvPr/>
        </p:nvSpPr>
        <p:spPr bwMode="auto">
          <a:xfrm>
            <a:off x="5202238"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e-flavor,</a:t>
            </a:r>
            <a:b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157 events</a:t>
            </a:r>
          </a:p>
        </p:txBody>
      </p:sp>
      <p:sp>
        <p:nvSpPr>
          <p:cNvPr id="110614" name="テキスト ボックス 5"/>
          <p:cNvSpPr txBox="1">
            <a:spLocks noChangeArrowheads="1"/>
          </p:cNvSpPr>
          <p:nvPr/>
        </p:nvSpPr>
        <p:spPr bwMode="auto">
          <a:xfrm>
            <a:off x="7239000" y="3694113"/>
            <a:ext cx="1098550" cy="523875"/>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-flavor,</a:t>
            </a:r>
            <a:b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167 events</a:t>
            </a:r>
          </a:p>
        </p:txBody>
      </p:sp>
      <p:sp>
        <p:nvSpPr>
          <p:cNvPr id="23" name="object 7"/>
          <p:cNvSpPr>
            <a:spLocks noChangeArrowheads="1"/>
          </p:cNvSpPr>
          <p:nvPr/>
        </p:nvSpPr>
        <p:spPr bwMode="auto">
          <a:xfrm>
            <a:off x="6784975" y="1171575"/>
            <a:ext cx="2243138" cy="22574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61555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26"/>
          <p:cNvSpPr txBox="1">
            <a:spLocks noChangeArrowheads="1"/>
          </p:cNvSpPr>
          <p:nvPr/>
        </p:nvSpPr>
        <p:spPr bwMode="auto">
          <a:xfrm>
            <a:off x="1871663" y="503238"/>
            <a:ext cx="6165850" cy="2124075"/>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4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63843" name="テキスト ボックス 26"/>
          <p:cNvSpPr txBox="1">
            <a:spLocks noChangeArrowheads="1"/>
          </p:cNvSpPr>
          <p:nvPr/>
        </p:nvSpPr>
        <p:spPr bwMode="auto">
          <a:xfrm>
            <a:off x="23813" y="2681288"/>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Particle identification problem was settled by E261A experiment.</a:t>
            </a:r>
            <a:endParaRPr kumimoji="1" lang="ja-JP" altLang="en-US"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3" name="直線コネクタ 2"/>
          <p:cNvCxnSpPr/>
          <p:nvPr/>
        </p:nvCxnSpPr>
        <p:spPr>
          <a:xfrm>
            <a:off x="2322513" y="9636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621" name="Text Box 23"/>
          <p:cNvSpPr txBox="1">
            <a:spLocks noChangeArrowheads="1"/>
          </p:cNvSpPr>
          <p:nvPr/>
        </p:nvSpPr>
        <p:spPr bwMode="auto">
          <a:xfrm>
            <a:off x="250825" y="-26988"/>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Toward confirmation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(~1999) </a:t>
            </a:r>
          </a:p>
        </p:txBody>
      </p:sp>
      <p:cxnSp>
        <p:nvCxnSpPr>
          <p:cNvPr id="11" name="直線コネクタ 10"/>
          <p:cNvCxnSpPr/>
          <p:nvPr/>
        </p:nvCxnSpPr>
        <p:spPr>
          <a:xfrm>
            <a:off x="2320925" y="1395413"/>
            <a:ext cx="500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320925" y="2235200"/>
            <a:ext cx="500380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26"/>
          <p:cNvSpPr txBox="1">
            <a:spLocks noChangeArrowheads="1"/>
          </p:cNvSpPr>
          <p:nvPr/>
        </p:nvSpPr>
        <p:spPr bwMode="auto">
          <a:xfrm>
            <a:off x="23813" y="3135313"/>
            <a:ext cx="886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Enough statistics of data were accumulated by Super-</a:t>
            </a:r>
            <a:r>
              <a:rPr kumimoji="1" lang="en-US" altLang="ja-JP" sz="19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9" name="テキスト ボックス 26"/>
          <p:cNvSpPr txBox="1">
            <a:spLocks noChangeArrowheads="1"/>
          </p:cNvSpPr>
          <p:nvPr/>
        </p:nvSpPr>
        <p:spPr bwMode="auto">
          <a:xfrm>
            <a:off x="25400" y="3576638"/>
            <a:ext cx="9226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Two tracking type detectors claimed the atmospheric muon neutrino deficit.  However, it was </a:t>
            </a:r>
            <a:r>
              <a:rPr kumimoji="1" lang="en-US" altLang="ja-JP" sz="195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just after </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observation by Super-</a:t>
            </a:r>
            <a:r>
              <a:rPr kumimoji="1" lang="en-US" altLang="ja-JP" sz="195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Their statistics were quite poor to claim “neutrino oscillation”</a:t>
            </a:r>
            <a:r>
              <a:rPr kumimoji="1" lang="ja-JP" altLang="en-US"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by a single experiment.</a:t>
            </a:r>
          </a:p>
        </p:txBody>
      </p:sp>
      <p:sp>
        <p:nvSpPr>
          <p:cNvPr id="13" name="テキスト ボックス 26"/>
          <p:cNvSpPr txBox="1">
            <a:spLocks noChangeArrowheads="1"/>
          </p:cNvSpPr>
          <p:nvPr/>
        </p:nvSpPr>
        <p:spPr bwMode="auto">
          <a:xfrm>
            <a:off x="25400" y="4868863"/>
            <a:ext cx="9120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They completely forgot that claiming neutrino oscillation is quite risky!  Their announcement was </a:t>
            </a:r>
            <a:r>
              <a:rPr kumimoji="1" lang="en-US" altLang="ja-JP" sz="195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“Do not miss the bus”</a:t>
            </a: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14" name="テキスト ボックス 26"/>
          <p:cNvSpPr txBox="1">
            <a:spLocks noChangeArrowheads="1"/>
          </p:cNvSpPr>
          <p:nvPr/>
        </p:nvSpPr>
        <p:spPr bwMode="auto">
          <a:xfrm>
            <a:off x="461963" y="5545138"/>
            <a:ext cx="451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9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or, in Japanese famous phrase,</a:t>
            </a:r>
          </a:p>
        </p:txBody>
      </p:sp>
      <p:sp>
        <p:nvSpPr>
          <p:cNvPr id="15" name="テキスト ボックス 26"/>
          <p:cNvSpPr txBox="1">
            <a:spLocks noChangeArrowheads="1"/>
          </p:cNvSpPr>
          <p:nvPr/>
        </p:nvSpPr>
        <p:spPr bwMode="auto">
          <a:xfrm>
            <a:off x="395288" y="6354763"/>
            <a:ext cx="8748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9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“If everyone crosses against the red light, there's nothing to be afraid of.” </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6" name="テキスト ボックス 26"/>
          <p:cNvSpPr txBox="1">
            <a:spLocks noChangeArrowheads="1"/>
          </p:cNvSpPr>
          <p:nvPr/>
        </p:nvSpPr>
        <p:spPr bwMode="auto">
          <a:xfrm>
            <a:off x="385763" y="5954713"/>
            <a:ext cx="4230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「赤信号みんなで渡れば恐くない</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sp>
        <p:nvSpPr>
          <p:cNvPr id="111630" name="テキスト ボックス 1"/>
          <p:cNvSpPr txBox="1">
            <a:spLocks noChangeArrowheads="1"/>
          </p:cNvSpPr>
          <p:nvPr/>
        </p:nvSpPr>
        <p:spPr bwMode="auto">
          <a:xfrm>
            <a:off x="806450" y="473075"/>
            <a:ext cx="175577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In early 1990s</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71461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3" grpId="0"/>
      <p:bldP spid="8" grpId="0"/>
      <p:bldP spid="9"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58614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1968 Solar neutrino deficit claimed by Homestake experiment (N)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a:defRPr/>
            </a:pPr>
            <a:r>
              <a:rPr lang="en-US" altLang="ja-JP" sz="1800" b="1" dirty="0">
                <a:solidFill>
                  <a:srgbClr val="FF0000"/>
                </a:solidFill>
                <a:latin typeface="+mn-lt"/>
              </a:rPr>
              <a:t>Main topics of my lecture, and will be presented precisely. </a:t>
            </a:r>
            <a:r>
              <a:rPr lang="en-US" altLang="ja-JP" sz="1800" b="1" dirty="0">
                <a:latin typeface="+mn-lt"/>
              </a:rPr>
              <a:t> </a:t>
            </a:r>
          </a:p>
          <a:p>
            <a:pPr>
              <a:defRPr/>
            </a:pPr>
            <a:r>
              <a:rPr lang="en-US" altLang="ja-JP" sz="1800" b="1" dirty="0">
                <a:solidFill>
                  <a:srgbClr val="FF25FF"/>
                </a:solidFill>
                <a:latin typeface="+mn-lt"/>
              </a:rPr>
              <a:t>Related to main topics, and will be mentioned briefly. </a:t>
            </a:r>
            <a:r>
              <a:rPr lang="en-US" altLang="ja-JP" sz="1800" b="1" dirty="0">
                <a:solidFill>
                  <a:srgbClr val="DEA900"/>
                </a:solidFill>
                <a:latin typeface="Arial"/>
              </a:rPr>
              <a:t> </a:t>
            </a:r>
            <a:endParaRPr lang="en-US" altLang="ja-JP" sz="1800" b="1" dirty="0">
              <a:solidFill>
                <a:srgbClr val="000000"/>
              </a:solidFill>
              <a:latin typeface="Arial"/>
            </a:endParaRPr>
          </a:p>
        </p:txBody>
      </p:sp>
    </p:spTree>
    <p:extLst>
      <p:ext uri="{BB962C8B-B14F-4D97-AF65-F5344CB8AC3E}">
        <p14:creationId xmlns:p14="http://schemas.microsoft.com/office/powerpoint/2010/main" val="4118718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Text Box 23"/>
          <p:cNvSpPr txBox="1">
            <a:spLocks noChangeArrowheads="1"/>
          </p:cNvSpPr>
          <p:nvPr/>
        </p:nvSpPr>
        <p:spPr bwMode="auto">
          <a:xfrm>
            <a:off x="-63500" y="-26988"/>
            <a:ext cx="71564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Calculation of </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atmospheric neutrino </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flux </a:t>
            </a:r>
          </a:p>
        </p:txBody>
      </p:sp>
      <p:grpSp>
        <p:nvGrpSpPr>
          <p:cNvPr id="112643" name="グループ化 14"/>
          <p:cNvGrpSpPr>
            <a:grpSpLocks/>
          </p:cNvGrpSpPr>
          <p:nvPr/>
        </p:nvGrpSpPr>
        <p:grpSpPr bwMode="auto">
          <a:xfrm>
            <a:off x="-6350" y="2876550"/>
            <a:ext cx="4037013" cy="3340100"/>
            <a:chOff x="-6199" y="2798058"/>
            <a:chExt cx="4036391" cy="3339433"/>
          </a:xfrm>
        </p:grpSpPr>
        <p:sp>
          <p:nvSpPr>
            <p:cNvPr id="8" name="object 8"/>
            <p:cNvSpPr/>
            <p:nvPr/>
          </p:nvSpPr>
          <p:spPr>
            <a:xfrm>
              <a:off x="-6199" y="2942492"/>
              <a:ext cx="4036391" cy="3194999"/>
            </a:xfrm>
            <a:prstGeom prst="rect">
              <a:avLst/>
            </a:prstGeom>
            <a:blipFill>
              <a:blip r:embed="rId2"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2655" name="テキスト ボックス 3"/>
            <p:cNvSpPr txBox="1">
              <a:spLocks noChangeArrowheads="1"/>
            </p:cNvSpPr>
            <p:nvPr/>
          </p:nvSpPr>
          <p:spPr bwMode="auto">
            <a:xfrm>
              <a:off x="836585" y="2798058"/>
              <a:ext cx="2115235" cy="584775"/>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Primary proton </a:t>
              </a:r>
              <a:b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(and heavier nuclei) flux </a:t>
              </a:r>
            </a:p>
          </p:txBody>
        </p:sp>
      </p:grpSp>
      <p:grpSp>
        <p:nvGrpSpPr>
          <p:cNvPr id="112644" name="グループ化 15"/>
          <p:cNvGrpSpPr>
            <a:grpSpLocks/>
          </p:cNvGrpSpPr>
          <p:nvPr/>
        </p:nvGrpSpPr>
        <p:grpSpPr bwMode="auto">
          <a:xfrm>
            <a:off x="4427538" y="3148013"/>
            <a:ext cx="4959350" cy="3160712"/>
            <a:chOff x="4383088" y="2931002"/>
            <a:chExt cx="4959442" cy="3161130"/>
          </a:xfrm>
        </p:grpSpPr>
        <p:grpSp>
          <p:nvGrpSpPr>
            <p:cNvPr id="112647" name="グループ化 13"/>
            <p:cNvGrpSpPr>
              <a:grpSpLocks/>
            </p:cNvGrpSpPr>
            <p:nvPr/>
          </p:nvGrpSpPr>
          <p:grpSpPr bwMode="auto">
            <a:xfrm>
              <a:off x="4383088" y="2931002"/>
              <a:ext cx="4959442" cy="3161130"/>
              <a:chOff x="4383088" y="2931002"/>
              <a:chExt cx="4959442" cy="3161130"/>
            </a:xfrm>
          </p:grpSpPr>
          <p:grpSp>
            <p:nvGrpSpPr>
              <p:cNvPr id="112649" name="グループ化 5"/>
              <p:cNvGrpSpPr>
                <a:grpSpLocks/>
              </p:cNvGrpSpPr>
              <p:nvPr/>
            </p:nvGrpSpPr>
            <p:grpSpPr bwMode="auto">
              <a:xfrm>
                <a:off x="4383088" y="2931002"/>
                <a:ext cx="4959442" cy="3161130"/>
                <a:chOff x="4383088" y="2931002"/>
                <a:chExt cx="4959442" cy="3161130"/>
              </a:xfrm>
            </p:grpSpPr>
            <p:sp>
              <p:nvSpPr>
                <p:cNvPr id="2" name="object 2"/>
                <p:cNvSpPr/>
                <p:nvPr/>
              </p:nvSpPr>
              <p:spPr>
                <a:xfrm>
                  <a:off x="4383088" y="2931002"/>
                  <a:ext cx="4608597" cy="3161130"/>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8037581" y="5183962"/>
                  <a:ext cx="1304949" cy="4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12650" name="テキスト ボックス 8"/>
              <p:cNvSpPr txBox="1">
                <a:spLocks noChangeArrowheads="1"/>
              </p:cNvSpPr>
              <p:nvPr/>
            </p:nvSpPr>
            <p:spPr bwMode="auto">
              <a:xfrm>
                <a:off x="7632340" y="5568912"/>
                <a:ext cx="8100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South pole</a:t>
                </a:r>
                <a:endParaRPr kumimoji="1" lang="ja-JP" altLang="en-US" sz="14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endParaRPr>
              </a:p>
            </p:txBody>
          </p:sp>
          <p:cxnSp>
            <p:nvCxnSpPr>
              <p:cNvPr id="11" name="直線矢印コネクタ 10"/>
              <p:cNvCxnSpPr/>
              <p:nvPr/>
            </p:nvCxnSpPr>
            <p:spPr>
              <a:xfrm flipV="1">
                <a:off x="7902640" y="5364961"/>
                <a:ext cx="3175" cy="312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2648" name="テキスト ボックス 6"/>
            <p:cNvSpPr txBox="1">
              <a:spLocks noChangeArrowheads="1"/>
            </p:cNvSpPr>
            <p:nvPr/>
          </p:nvSpPr>
          <p:spPr bwMode="auto">
            <a:xfrm>
              <a:off x="4998673" y="2945502"/>
              <a:ext cx="1665185" cy="338554"/>
            </a:xfrm>
            <a:prstGeom prst="rect">
              <a:avLst/>
            </a:prstGeom>
            <a:solidFill>
              <a:schemeClr val="bg1"/>
            </a:solidFill>
            <a:ln w="28575">
              <a:solidFill>
                <a:srgbClr val="FF0000"/>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Geomagnetic field</a:t>
              </a:r>
            </a:p>
          </p:txBody>
        </p:sp>
      </p:grpSp>
      <p:pic>
        <p:nvPicPr>
          <p:cNvPr id="112645" name="図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825" y="47625"/>
            <a:ext cx="15748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26988" y="503238"/>
            <a:ext cx="8712200" cy="62484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Calculation of atmospheric neutrino flux is based 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Primary proton (and heavier nuclei) flux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Geomagnetic field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including effects from solar activity.</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Travel direction of charged particles are dispersed.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Hadronic interaction models</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temperature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Atmosphere is target material</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and also affects decay/absorption ratio of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pions</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/kaons.</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There are large uncertainties of the input data.</a:t>
            </a:r>
          </a:p>
        </p:txBody>
      </p:sp>
      <p:sp>
        <p:nvSpPr>
          <p:cNvPr id="16" name="スライド番号プレースホルダー 1">
            <a:extLst>
              <a:ext uri="{FF2B5EF4-FFF2-40B4-BE49-F238E27FC236}">
                <a16:creationId xmlns:a16="http://schemas.microsoft.com/office/drawing/2014/main" id="{72ED05A1-C958-4566-B618-0DAC93578B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43533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23"/>
          <p:cNvSpPr txBox="1">
            <a:spLocks noChangeArrowheads="1"/>
          </p:cNvSpPr>
          <p:nvPr/>
        </p:nvSpPr>
        <p:spPr bwMode="auto">
          <a:xfrm>
            <a:off x="314325" y="25400"/>
            <a:ext cx="5743575" cy="923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Energy distribution and ratio of</a:t>
            </a:r>
            <a:b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br>
            <a: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atmospheric neutrino flux </a:t>
            </a:r>
          </a:p>
        </p:txBody>
      </p:sp>
      <p:grpSp>
        <p:nvGrpSpPr>
          <p:cNvPr id="113667" name="グループ化 2"/>
          <p:cNvGrpSpPr>
            <a:grpSpLocks/>
          </p:cNvGrpSpPr>
          <p:nvPr/>
        </p:nvGrpSpPr>
        <p:grpSpPr bwMode="auto">
          <a:xfrm>
            <a:off x="71438" y="1382713"/>
            <a:ext cx="4456112" cy="4341812"/>
            <a:chOff x="71438" y="1382443"/>
            <a:chExt cx="4456112" cy="4341812"/>
          </a:xfrm>
        </p:grpSpPr>
        <p:sp>
          <p:nvSpPr>
            <p:cNvPr id="11" name="object 14"/>
            <p:cNvSpPr/>
            <p:nvPr/>
          </p:nvSpPr>
          <p:spPr>
            <a:xfrm>
              <a:off x="71438" y="1382443"/>
              <a:ext cx="4456112" cy="4341812"/>
            </a:xfrm>
            <a:prstGeom prst="rect">
              <a:avLst/>
            </a:prstGeom>
            <a:blipFill>
              <a:blip r:embed="rId2"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 name="object 15"/>
            <p:cNvSpPr txBox="1"/>
            <p:nvPr/>
          </p:nvSpPr>
          <p:spPr>
            <a:xfrm>
              <a:off x="1692275" y="3676380"/>
              <a:ext cx="1292225" cy="292100"/>
            </a:xfrm>
            <a:prstGeom prst="rect">
              <a:avLst/>
            </a:prstGeom>
            <a:solidFill>
              <a:schemeClr val="bg1"/>
            </a:solidFill>
          </p:spPr>
          <p:txBody>
            <a:bodyPr lIns="0" rIns="0" bIns="0">
              <a:spAutoFit/>
            </a:bodyPr>
            <a:lstStyle/>
            <a:p>
              <a:pPr marL="90805" marR="0" lvl="0" indent="0" algn="l" defTabSz="914400" rtl="0" eaLnBrk="1" fontAlgn="auto" latinLnBrk="0" hangingPunct="1">
                <a:lnSpc>
                  <a:spcPct val="100000"/>
                </a:lnSpc>
                <a:spcBef>
                  <a:spcPts val="360"/>
                </a:spcBef>
                <a:spcAft>
                  <a:spcPts val="0"/>
                </a:spcAft>
                <a:buClrTx/>
                <a:buSzTx/>
                <a:buFontTx/>
                <a:buNone/>
                <a:tabLst/>
                <a:defRPr/>
              </a:pPr>
              <a:r>
                <a:rPr kumimoji="1" sz="1600" b="1" i="0" u="none" strike="noStrike" kern="1200" cap="none" spc="-15" normalizeH="0" baseline="0" noProof="0" dirty="0">
                  <a:ln>
                    <a:noFill/>
                  </a:ln>
                  <a:solidFill>
                    <a:srgbClr val="FF0000"/>
                  </a:solidFill>
                  <a:effectLst/>
                  <a:uLnTx/>
                  <a:uFillTx/>
                  <a:latin typeface="Arial"/>
                  <a:ea typeface="ＭＳ Ｐゴシック" panose="020B0600070205080204" pitchFamily="50" charset="-128"/>
                  <a:cs typeface="Arial"/>
                </a:rPr>
                <a:t>HKKM11</a:t>
              </a:r>
              <a:endParaRPr kumimoji="1" sz="16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grpSp>
      <p:sp>
        <p:nvSpPr>
          <p:cNvPr id="8" name="object 5"/>
          <p:cNvSpPr txBox="1"/>
          <p:nvPr/>
        </p:nvSpPr>
        <p:spPr>
          <a:xfrm>
            <a:off x="4932363" y="549275"/>
            <a:ext cx="4032250" cy="276225"/>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M.Honda</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et</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al.,</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Phys. </a:t>
            </a:r>
            <a:r>
              <a:rPr kumimoji="1" sz="1800" b="1" i="0" u="none" strike="noStrike" kern="1200" cap="none" spc="-2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Rev.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D83</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123001</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(2011)</a:t>
            </a:r>
            <a:endPar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endParaRPr>
          </a:p>
        </p:txBody>
      </p:sp>
      <p:sp>
        <p:nvSpPr>
          <p:cNvPr id="113669" name="テキスト ボックス 1"/>
          <p:cNvSpPr txBox="1">
            <a:spLocks noChangeArrowheads="1"/>
          </p:cNvSpPr>
          <p:nvPr/>
        </p:nvSpPr>
        <p:spPr bwMode="auto">
          <a:xfrm>
            <a:off x="296863" y="5994400"/>
            <a:ext cx="882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Discrepancies between calculations are thought to be intrinsic systematic uncertainty.</a:t>
            </a:r>
          </a:p>
        </p:txBody>
      </p:sp>
      <p:grpSp>
        <p:nvGrpSpPr>
          <p:cNvPr id="113670" name="グループ化 1"/>
          <p:cNvGrpSpPr>
            <a:grpSpLocks/>
          </p:cNvGrpSpPr>
          <p:nvPr/>
        </p:nvGrpSpPr>
        <p:grpSpPr bwMode="auto">
          <a:xfrm>
            <a:off x="4687888" y="1314450"/>
            <a:ext cx="4294187" cy="4364038"/>
            <a:chOff x="4687888" y="1314450"/>
            <a:chExt cx="4294187" cy="4364038"/>
          </a:xfrm>
        </p:grpSpPr>
        <p:sp>
          <p:nvSpPr>
            <p:cNvPr id="5" name="object 5"/>
            <p:cNvSpPr/>
            <p:nvPr/>
          </p:nvSpPr>
          <p:spPr>
            <a:xfrm>
              <a:off x="4687888" y="1314450"/>
              <a:ext cx="4294187" cy="4364038"/>
            </a:xfrm>
            <a:prstGeom prst="rect">
              <a:avLst/>
            </a:prstGeom>
            <a:blipFill>
              <a:blip r:embed="rId3"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 name="object 15"/>
            <p:cNvSpPr txBox="1"/>
            <p:nvPr/>
          </p:nvSpPr>
          <p:spPr>
            <a:xfrm>
              <a:off x="6024563" y="1651000"/>
              <a:ext cx="1292225" cy="292100"/>
            </a:xfrm>
            <a:prstGeom prst="rect">
              <a:avLst/>
            </a:prstGeom>
            <a:solidFill>
              <a:schemeClr val="bg1"/>
            </a:solidFill>
          </p:spPr>
          <p:txBody>
            <a:bodyPr lIns="0" rIns="0" bIns="0">
              <a:spAutoFit/>
            </a:bodyPr>
            <a:lstStyle/>
            <a:p>
              <a:pPr marL="90805" marR="0" lvl="0" indent="0" algn="l" defTabSz="914400" rtl="0" eaLnBrk="1" fontAlgn="auto" latinLnBrk="0" hangingPunct="1">
                <a:lnSpc>
                  <a:spcPct val="100000"/>
                </a:lnSpc>
                <a:spcBef>
                  <a:spcPts val="360"/>
                </a:spcBef>
                <a:spcAft>
                  <a:spcPts val="0"/>
                </a:spcAft>
                <a:buClrTx/>
                <a:buSzTx/>
                <a:buFontTx/>
                <a:buNone/>
                <a:tabLst/>
                <a:defRPr/>
              </a:pPr>
              <a:r>
                <a:rPr kumimoji="1" sz="1600" b="1" i="0" u="none" strike="noStrike" kern="1200" cap="none" spc="-15" normalizeH="0" baseline="0" noProof="0" dirty="0">
                  <a:ln>
                    <a:noFill/>
                  </a:ln>
                  <a:solidFill>
                    <a:srgbClr val="FF0000"/>
                  </a:solidFill>
                  <a:effectLst/>
                  <a:uLnTx/>
                  <a:uFillTx/>
                  <a:latin typeface="Arial"/>
                  <a:ea typeface="ＭＳ Ｐゴシック" panose="020B0600070205080204" pitchFamily="50" charset="-128"/>
                  <a:cs typeface="Arial"/>
                </a:rPr>
                <a:t>HKKM11</a:t>
              </a:r>
              <a:endParaRPr kumimoji="1" sz="16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grpSp>
      <p:sp>
        <p:nvSpPr>
          <p:cNvPr id="13" name="スライド番号プレースホルダー 1">
            <a:extLst>
              <a:ext uri="{FF2B5EF4-FFF2-40B4-BE49-F238E27FC236}">
                <a16:creationId xmlns:a16="http://schemas.microsoft.com/office/drawing/2014/main" id="{6448126F-9EF9-4085-8561-C778419C359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43927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Text Box 23"/>
          <p:cNvSpPr txBox="1">
            <a:spLocks noChangeArrowheads="1"/>
          </p:cNvSpPr>
          <p:nvPr/>
        </p:nvSpPr>
        <p:spPr bwMode="auto">
          <a:xfrm>
            <a:off x="-134938" y="25400"/>
            <a:ext cx="9386888"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7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Zenith angle distribution of atmospheric neutrino flux </a:t>
            </a:r>
          </a:p>
        </p:txBody>
      </p:sp>
      <p:sp>
        <p:nvSpPr>
          <p:cNvPr id="5" name="object 5"/>
          <p:cNvSpPr txBox="1"/>
          <p:nvPr/>
        </p:nvSpPr>
        <p:spPr>
          <a:xfrm>
            <a:off x="4797425" y="587375"/>
            <a:ext cx="4046538" cy="276225"/>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M.Honda</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et</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lang="en-US" altLang="ja-JP"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al.,</a:t>
            </a:r>
            <a:r>
              <a:rPr kumimoji="1" lang="ja-JP"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Phys. </a:t>
            </a:r>
            <a:r>
              <a:rPr kumimoji="1" sz="1800" b="1" i="0" u="none" strike="noStrike" kern="1200" cap="none" spc="-2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Rev.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D83</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 </a:t>
            </a:r>
            <a:r>
              <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123001</a:t>
            </a:r>
            <a:r>
              <a:rPr kumimoji="1" lang="en-US"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rPr>
              <a:t>(2011)</a:t>
            </a:r>
            <a:endParaRPr kumimoji="1" sz="18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Times New Roman"/>
            </a:endParaRPr>
          </a:p>
        </p:txBody>
      </p:sp>
      <p:grpSp>
        <p:nvGrpSpPr>
          <p:cNvPr id="114692" name="グループ化 12"/>
          <p:cNvGrpSpPr>
            <a:grpSpLocks/>
          </p:cNvGrpSpPr>
          <p:nvPr/>
        </p:nvGrpSpPr>
        <p:grpSpPr bwMode="auto">
          <a:xfrm>
            <a:off x="206375" y="1042988"/>
            <a:ext cx="8585200" cy="3765550"/>
            <a:chOff x="206375" y="1056450"/>
            <a:chExt cx="8585200" cy="3765550"/>
          </a:xfrm>
        </p:grpSpPr>
        <p:sp>
          <p:nvSpPr>
            <p:cNvPr id="4" name="object 4"/>
            <p:cNvSpPr/>
            <p:nvPr/>
          </p:nvSpPr>
          <p:spPr>
            <a:xfrm>
              <a:off x="206375" y="1056450"/>
              <a:ext cx="8585200" cy="3765550"/>
            </a:xfrm>
            <a:prstGeom prst="rect">
              <a:avLst/>
            </a:prstGeom>
            <a:blipFill>
              <a:blip r:embed="rId2"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 name="object 10"/>
            <p:cNvSpPr/>
            <p:nvPr/>
          </p:nvSpPr>
          <p:spPr>
            <a:xfrm>
              <a:off x="5616575" y="1808925"/>
              <a:ext cx="228600" cy="341312"/>
            </a:xfrm>
            <a:custGeom>
              <a:avLst/>
              <a:gdLst/>
              <a:ahLst/>
              <a:cxnLst/>
              <a:rect l="l" t="t" r="r" b="b"/>
              <a:pathLst>
                <a:path w="227964" h="342264">
                  <a:moveTo>
                    <a:pt x="227938" y="227912"/>
                  </a:moveTo>
                  <a:lnTo>
                    <a:pt x="0" y="227912"/>
                  </a:lnTo>
                  <a:lnTo>
                    <a:pt x="113968" y="341882"/>
                  </a:lnTo>
                  <a:lnTo>
                    <a:pt x="227938" y="227912"/>
                  </a:lnTo>
                  <a:close/>
                </a:path>
                <a:path w="227964" h="342264">
                  <a:moveTo>
                    <a:pt x="170953" y="0"/>
                  </a:moveTo>
                  <a:lnTo>
                    <a:pt x="56984" y="0"/>
                  </a:lnTo>
                  <a:lnTo>
                    <a:pt x="56984" y="227912"/>
                  </a:lnTo>
                  <a:lnTo>
                    <a:pt x="170953" y="227912"/>
                  </a:lnTo>
                  <a:lnTo>
                    <a:pt x="170953" y="0"/>
                  </a:lnTo>
                  <a:close/>
                </a:path>
              </a:pathLst>
            </a:custGeom>
            <a:solidFill>
              <a:srgbClr val="3F30FC"/>
            </a:solidFill>
            <a:ln>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4697" name="テキスト ボックス 5"/>
            <p:cNvSpPr txBox="1">
              <a:spLocks noChangeArrowheads="1"/>
            </p:cNvSpPr>
            <p:nvPr/>
          </p:nvSpPr>
          <p:spPr bwMode="auto">
            <a:xfrm>
              <a:off x="1012745"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0.32 GeV</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4698" name="テキスト ボックス 13"/>
            <p:cNvSpPr txBox="1">
              <a:spLocks noChangeArrowheads="1"/>
            </p:cNvSpPr>
            <p:nvPr/>
          </p:nvSpPr>
          <p:spPr bwMode="auto">
            <a:xfrm>
              <a:off x="3743051" y="1266822"/>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 GeV</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4699" name="テキスト ボックス 14"/>
            <p:cNvSpPr txBox="1">
              <a:spLocks noChangeArrowheads="1"/>
            </p:cNvSpPr>
            <p:nvPr/>
          </p:nvSpPr>
          <p:spPr bwMode="auto">
            <a:xfrm>
              <a:off x="6647245" y="1245829"/>
              <a:ext cx="130500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3.2 GeV</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4700" name="テキスト ボックス 6"/>
            <p:cNvSpPr txBox="1">
              <a:spLocks noChangeArrowheads="1"/>
            </p:cNvSpPr>
            <p:nvPr/>
          </p:nvSpPr>
          <p:spPr bwMode="auto">
            <a:xfrm>
              <a:off x="3338257" y="1527037"/>
              <a:ext cx="9373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upward-</a:t>
              </a:r>
              <a:b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going</a:t>
              </a:r>
              <a:endParaRPr kumimoji="1" lang="ja-JP" altLang="en-US"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endParaRPr>
            </a:p>
          </p:txBody>
        </p:sp>
        <p:sp>
          <p:nvSpPr>
            <p:cNvPr id="114701" name="テキスト ボックス 16"/>
            <p:cNvSpPr txBox="1">
              <a:spLocks noChangeArrowheads="1"/>
            </p:cNvSpPr>
            <p:nvPr/>
          </p:nvSpPr>
          <p:spPr bwMode="auto">
            <a:xfrm>
              <a:off x="5161710" y="1132570"/>
              <a:ext cx="11891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downward-</a:t>
              </a:r>
              <a:b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rPr>
                <a:t>going</a:t>
              </a:r>
              <a:endParaRPr kumimoji="1" lang="ja-JP" altLang="en-US" sz="1800" b="1" i="0" u="none" strike="noStrike" kern="1200" cap="none" spc="0" normalizeH="0" baseline="0" noProof="0">
                <a:ln>
                  <a:noFill/>
                </a:ln>
                <a:solidFill>
                  <a:srgbClr val="3F30FC"/>
                </a:solidFill>
                <a:effectLst/>
                <a:uLnTx/>
                <a:uFillTx/>
                <a:latin typeface="Arial Narrow" panose="020B0606020202030204" pitchFamily="34" charset="0"/>
                <a:ea typeface="ＭＳ Ｐゴシック" panose="020B0600070205080204" pitchFamily="50" charset="-128"/>
                <a:cs typeface="+mn-cs"/>
              </a:endParaRPr>
            </a:p>
          </p:txBody>
        </p:sp>
        <p:sp>
          <p:nvSpPr>
            <p:cNvPr id="9" name="object 9"/>
            <p:cNvSpPr/>
            <p:nvPr/>
          </p:nvSpPr>
          <p:spPr>
            <a:xfrm>
              <a:off x="3563938" y="1223137"/>
              <a:ext cx="228600" cy="341313"/>
            </a:xfrm>
            <a:custGeom>
              <a:avLst/>
              <a:gdLst/>
              <a:ahLst/>
              <a:cxnLst/>
              <a:rect l="l" t="t" r="r" b="b"/>
              <a:pathLst>
                <a:path w="227964" h="342264">
                  <a:moveTo>
                    <a:pt x="0" y="113969"/>
                  </a:moveTo>
                  <a:lnTo>
                    <a:pt x="113968" y="0"/>
                  </a:lnTo>
                  <a:lnTo>
                    <a:pt x="227937" y="113969"/>
                  </a:lnTo>
                  <a:lnTo>
                    <a:pt x="170953" y="113969"/>
                  </a:lnTo>
                  <a:lnTo>
                    <a:pt x="170953" y="341882"/>
                  </a:lnTo>
                  <a:lnTo>
                    <a:pt x="56984" y="341882"/>
                  </a:lnTo>
                  <a:lnTo>
                    <a:pt x="56984" y="113969"/>
                  </a:lnTo>
                  <a:lnTo>
                    <a:pt x="0" y="113969"/>
                  </a:lnTo>
                  <a:close/>
                </a:path>
              </a:pathLst>
            </a:custGeom>
            <a:solidFill>
              <a:srgbClr val="3F30FC"/>
            </a:solidFill>
            <a:ln w="25399">
              <a:no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114693" name="テキスト ボックス 19"/>
          <p:cNvSpPr txBox="1">
            <a:spLocks noChangeArrowheads="1"/>
          </p:cNvSpPr>
          <p:nvPr/>
        </p:nvSpPr>
        <p:spPr bwMode="auto">
          <a:xfrm>
            <a:off x="250825" y="5837238"/>
            <a:ext cx="8802688" cy="831850"/>
          </a:xfrm>
          <a:prstGeom prst="rect">
            <a:avLst/>
          </a:prstGeom>
          <a:solidFill>
            <a:srgbClr val="D0EBB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It is difficult to say that atmospheric neutrinos are perfectly  understood for studies of neutrino oscillations.</a:t>
            </a:r>
          </a:p>
        </p:txBody>
      </p:sp>
      <p:sp>
        <p:nvSpPr>
          <p:cNvPr id="114694" name="テキスト ボックス 1"/>
          <p:cNvSpPr txBox="1">
            <a:spLocks noChangeArrowheads="1"/>
          </p:cNvSpPr>
          <p:nvPr/>
        </p:nvSpPr>
        <p:spPr bwMode="auto">
          <a:xfrm>
            <a:off x="566738" y="5032375"/>
            <a:ext cx="827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It is claimed that even though absolute atmospheric neutrino fluxes have large uncertainty,</a:t>
            </a:r>
            <a:r>
              <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ratio is robust. However.....</a:t>
            </a:r>
            <a:endPar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AA22E959-5347-43C5-8610-EDF291B1C66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70214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テキスト ボックス 2"/>
          <p:cNvSpPr txBox="1">
            <a:spLocks noChangeArrowheads="1"/>
          </p:cNvSpPr>
          <p:nvPr/>
        </p:nvSpPr>
        <p:spPr bwMode="auto">
          <a:xfrm>
            <a:off x="304800" y="7938"/>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From “atmospheric neutrino” to “neutrino beam”</a:t>
            </a:r>
            <a:endParaRPr kumimoji="1" lang="ja-JP" altLang="en-US"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81251" name="テキスト ボックス 1"/>
          <p:cNvSpPr txBox="1">
            <a:spLocks noChangeArrowheads="1"/>
          </p:cNvSpPr>
          <p:nvPr/>
        </p:nvSpPr>
        <p:spPr bwMode="auto">
          <a:xfrm>
            <a:off x="71438" y="549275"/>
            <a:ext cx="9072562"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 has inevitable large uncertainties. </a:t>
            </a: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High energy physicists strongly hope to examine neutrino oscillations using neutrino beam. Artificial neutrino beam can be controlled and the neutrino flux can be measured by physicists directly.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first experiment was K2K (KEK to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experiment started in 1999.</a:t>
            </a:r>
          </a:p>
          <a:p>
            <a:pPr marL="0" marR="0" lvl="0" indent="0" algn="l" defTabSz="914400" rtl="0" eaLnBrk="0" fontAlgn="base" latinLnBrk="0" hangingPunct="0">
              <a:lnSpc>
                <a:spcPct val="100000"/>
              </a:lnSpc>
              <a:spcBef>
                <a:spcPct val="0"/>
              </a:spcBef>
              <a:spcAft>
                <a:spcPct val="0"/>
              </a:spcAft>
              <a:buClrTx/>
              <a:buSzTx/>
              <a:buFontTx/>
              <a:buNone/>
              <a:tabLst/>
              <a:defRPr/>
            </a:pP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Late 20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century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was an epoch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natural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experiments.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solar neutrino, supernova neutrino</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Early 21</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century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an epoch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artificial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experiments.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 reactor neutrino</a:t>
            </a:r>
            <a:endParaRPr kumimoji="1" lang="ja-JP" altLang="en-US" sz="18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5716" name="テキスト ボックス 12"/>
          <p:cNvSpPr txBox="1">
            <a:spLocks noChangeArrowheads="1"/>
          </p:cNvSpPr>
          <p:nvPr/>
        </p:nvSpPr>
        <p:spPr bwMode="auto">
          <a:xfrm>
            <a:off x="728663" y="2214563"/>
            <a:ext cx="7200900" cy="461962"/>
          </a:xfrm>
          <a:prstGeom prst="rect">
            <a:avLst/>
          </a:prstGeom>
          <a:solidFill>
            <a:srgbClr val="FEE79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Long-baseline Neutrino-oscillation experiments </a:t>
            </a:r>
            <a:endPar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15717"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5838" y="3500438"/>
            <a:ext cx="70167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テキスト ボックス 4"/>
          <p:cNvSpPr txBox="1">
            <a:spLocks noChangeArrowheads="1"/>
          </p:cNvSpPr>
          <p:nvPr/>
        </p:nvSpPr>
        <p:spPr bwMode="auto">
          <a:xfrm>
            <a:off x="3451225" y="3789363"/>
            <a:ext cx="1755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K2K experiment</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15719" name="グループ化 2"/>
          <p:cNvGrpSpPr>
            <a:grpSpLocks/>
          </p:cNvGrpSpPr>
          <p:nvPr/>
        </p:nvGrpSpPr>
        <p:grpSpPr bwMode="auto">
          <a:xfrm>
            <a:off x="5337175" y="2754313"/>
            <a:ext cx="3744913" cy="1200150"/>
            <a:chOff x="5237578" y="2003825"/>
            <a:chExt cx="3744912" cy="1200150"/>
          </a:xfrm>
        </p:grpSpPr>
        <p:sp>
          <p:nvSpPr>
            <p:cNvPr id="115720" name="テキスト ボックス 2"/>
            <p:cNvSpPr txBox="1">
              <a:spLocks noChangeArrowheads="1"/>
            </p:cNvSpPr>
            <p:nvPr/>
          </p:nvSpPr>
          <p:spPr bwMode="auto">
            <a:xfrm>
              <a:off x="5237578" y="2003825"/>
              <a:ext cx="3528859"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K2K (KEK)    	   1999 - 2004</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MINOS(Fermilab)   2005 - 2014</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T2K(KEK)     	    2009 - </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NOvA(Fermilab) 	    2014 -</a:t>
              </a: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5721" name="テキスト ボックス 9"/>
            <p:cNvSpPr txBox="1">
              <a:spLocks noChangeArrowheads="1"/>
            </p:cNvSpPr>
            <p:nvPr/>
          </p:nvSpPr>
          <p:spPr bwMode="auto">
            <a:xfrm>
              <a:off x="7326087" y="2003825"/>
              <a:ext cx="1656403" cy="1200150"/>
            </a:xfrm>
            <a:prstGeom prst="rect">
              <a:avLst/>
            </a:prstGeom>
            <a:solidFill>
              <a:srgbClr val="FFB7B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1999 - 2004</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2005 - 2016</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2009 - </a:t>
              </a:r>
              <a:b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2014 -</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0" name="スライド番号プレースホルダー 1">
            <a:extLst>
              <a:ext uri="{FF2B5EF4-FFF2-40B4-BE49-F238E27FC236}">
                <a16:creationId xmlns:a16="http://schemas.microsoft.com/office/drawing/2014/main" id="{6E1A9064-B745-421F-AF0C-E10B27CB1D7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261456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テキスト ボックス 1"/>
          <p:cNvSpPr txBox="1">
            <a:spLocks noChangeArrowheads="1"/>
          </p:cNvSpPr>
          <p:nvPr/>
        </p:nvSpPr>
        <p:spPr bwMode="auto">
          <a:xfrm>
            <a:off x="179388" y="2393950"/>
            <a:ext cx="9072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endPar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Calculation of neutrino flux</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Flux of primary proton beam has large uncertainty. Geomagnetic field and atmospheric temperature should be also taken into account.</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Primary proton beam is well controlled, and has fixed energy and direction. Geometry of the beam line including target, magnetic horn, decay volume, beam dump are completely known. </a:t>
            </a:r>
          </a:p>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Near detector</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We cannot make near detectors.</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We can construct near detector at hundreds meters downstream of the target. We can</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accurately</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measure energy spectrum and components of the neutrino beam just after the neutrino production.</a:t>
            </a: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802063"/>
            <a:ext cx="40798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7372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773113"/>
            <a:ext cx="85693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テキスト ボックス 2"/>
          <p:cNvSpPr txBox="1">
            <a:spLocks noChangeArrowheads="1"/>
          </p:cNvSpPr>
          <p:nvPr/>
        </p:nvSpPr>
        <p:spPr bwMode="auto">
          <a:xfrm>
            <a:off x="696913" y="53975"/>
            <a:ext cx="7726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sng" strike="noStrike" kern="1200" cap="none" spc="0" normalizeH="0" baseline="0" noProof="0">
                <a:ln>
                  <a:noFill/>
                </a:ln>
                <a:solidFill>
                  <a:srgbClr val="6600FF"/>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neutrino(AN)</a:t>
            </a:r>
            <a:r>
              <a:rPr kumimoji="1" lang="ja-JP" altLang="en-US"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vs</a:t>
            </a:r>
            <a:r>
              <a:rPr kumimoji="1" lang="en-US" altLang="ja-JP"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CC3399"/>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beam(NB)</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a:t>
            </a:r>
            <a:endParaRPr kumimoji="1" lang="ja-JP" altLang="en-US"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217DBB4D-1987-4A22-B9C5-5F0F78FCEBA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23206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テキスト ボックス 1"/>
          <p:cNvSpPr txBox="1">
            <a:spLocks noChangeArrowheads="1"/>
          </p:cNvSpPr>
          <p:nvPr/>
        </p:nvSpPr>
        <p:spPr bwMode="auto">
          <a:xfrm>
            <a:off x="26988" y="503238"/>
            <a:ext cx="8910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circleNumDbPlain" startAt="3"/>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Calculation of neutrino oscillation probability in event by event basis</a:t>
            </a:r>
            <a:r>
              <a:rPr kumimoji="1" lang="ja-JP" altLang="en-US"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117763" name="object 31"/>
          <p:cNvSpPr>
            <a:spLocks/>
          </p:cNvSpPr>
          <p:nvPr/>
        </p:nvSpPr>
        <p:spPr bwMode="auto">
          <a:xfrm>
            <a:off x="7037388" y="2946400"/>
            <a:ext cx="1900237" cy="1900238"/>
          </a:xfrm>
          <a:custGeom>
            <a:avLst/>
            <a:gdLst>
              <a:gd name="T0" fmla="*/ 2997 w 1900554"/>
              <a:gd name="T1" fmla="*/ 908111 h 1899920"/>
              <a:gd name="T2" fmla="*/ 26534 w 1900554"/>
              <a:gd name="T3" fmla="*/ 751509 h 1899920"/>
              <a:gd name="T4" fmla="*/ 71759 w 1900554"/>
              <a:gd name="T5" fmla="*/ 604166 h 1899920"/>
              <a:gd name="T6" fmla="*/ 136737 w 1900554"/>
              <a:gd name="T7" fmla="*/ 468124 h 1899920"/>
              <a:gd name="T8" fmla="*/ 219665 w 1900554"/>
              <a:gd name="T9" fmla="*/ 345444 h 1899920"/>
              <a:gd name="T10" fmla="*/ 318677 w 1900554"/>
              <a:gd name="T11" fmla="*/ 238114 h 1899920"/>
              <a:gd name="T12" fmla="*/ 431866 w 1900554"/>
              <a:gd name="T13" fmla="*/ 148196 h 1899920"/>
              <a:gd name="T14" fmla="*/ 557348 w 1900554"/>
              <a:gd name="T15" fmla="*/ 77785 h 1899920"/>
              <a:gd name="T16" fmla="*/ 693253 w 1900554"/>
              <a:gd name="T17" fmla="*/ 28816 h 1899920"/>
              <a:gd name="T18" fmla="*/ 837694 w 1900554"/>
              <a:gd name="T19" fmla="*/ 3391 h 1899920"/>
              <a:gd name="T20" fmla="*/ 987377 w 1900554"/>
              <a:gd name="T21" fmla="*/ 3391 h 1899920"/>
              <a:gd name="T22" fmla="*/ 1131819 w 1900554"/>
              <a:gd name="T23" fmla="*/ 28816 h 1899920"/>
              <a:gd name="T24" fmla="*/ 1267713 w 1900554"/>
              <a:gd name="T25" fmla="*/ 77785 h 1899920"/>
              <a:gd name="T26" fmla="*/ 1393198 w 1900554"/>
              <a:gd name="T27" fmla="*/ 148196 h 1899920"/>
              <a:gd name="T28" fmla="*/ 1506388 w 1900554"/>
              <a:gd name="T29" fmla="*/ 238114 h 1899920"/>
              <a:gd name="T30" fmla="*/ 1605391 w 1900554"/>
              <a:gd name="T31" fmla="*/ 345444 h 1899920"/>
              <a:gd name="T32" fmla="*/ 1688339 w 1900554"/>
              <a:gd name="T33" fmla="*/ 468124 h 1899920"/>
              <a:gd name="T34" fmla="*/ 1753347 w 1900554"/>
              <a:gd name="T35" fmla="*/ 604166 h 1899920"/>
              <a:gd name="T36" fmla="*/ 1798542 w 1900554"/>
              <a:gd name="T37" fmla="*/ 751509 h 1899920"/>
              <a:gd name="T38" fmla="*/ 1822037 w 1900554"/>
              <a:gd name="T39" fmla="*/ 908111 h 1899920"/>
              <a:gd name="T40" fmla="*/ 1822037 w 1900554"/>
              <a:gd name="T41" fmla="*/ 1070394 h 1899920"/>
              <a:gd name="T42" fmla="*/ 1798542 w 1900554"/>
              <a:gd name="T43" fmla="*/ 1227000 h 1899920"/>
              <a:gd name="T44" fmla="*/ 1753347 w 1900554"/>
              <a:gd name="T45" fmla="*/ 1374340 h 1899920"/>
              <a:gd name="T46" fmla="*/ 1688339 w 1900554"/>
              <a:gd name="T47" fmla="*/ 1510377 h 1899920"/>
              <a:gd name="T48" fmla="*/ 1605391 w 1900554"/>
              <a:gd name="T49" fmla="*/ 1633079 h 1899920"/>
              <a:gd name="T50" fmla="*/ 1506388 w 1900554"/>
              <a:gd name="T51" fmla="*/ 1740399 h 1899920"/>
              <a:gd name="T52" fmla="*/ 1393198 w 1900554"/>
              <a:gd name="T53" fmla="*/ 1830311 h 1899920"/>
              <a:gd name="T54" fmla="*/ 1267713 w 1900554"/>
              <a:gd name="T55" fmla="*/ 1900778 h 1899920"/>
              <a:gd name="T56" fmla="*/ 1131819 w 1900554"/>
              <a:gd name="T57" fmla="*/ 1949761 h 1899920"/>
              <a:gd name="T58" fmla="*/ 987377 w 1900554"/>
              <a:gd name="T59" fmla="*/ 1975229 h 1899920"/>
              <a:gd name="T60" fmla="*/ 837694 w 1900554"/>
              <a:gd name="T61" fmla="*/ 1975229 h 1899920"/>
              <a:gd name="T62" fmla="*/ 693253 w 1900554"/>
              <a:gd name="T63" fmla="*/ 1949761 h 1899920"/>
              <a:gd name="T64" fmla="*/ 557348 w 1900554"/>
              <a:gd name="T65" fmla="*/ 1900778 h 1899920"/>
              <a:gd name="T66" fmla="*/ 431866 w 1900554"/>
              <a:gd name="T67" fmla="*/ 1830311 h 1899920"/>
              <a:gd name="T68" fmla="*/ 318677 w 1900554"/>
              <a:gd name="T69" fmla="*/ 1740399 h 1899920"/>
              <a:gd name="T70" fmla="*/ 219665 w 1900554"/>
              <a:gd name="T71" fmla="*/ 1633079 h 1899920"/>
              <a:gd name="T72" fmla="*/ 136737 w 1900554"/>
              <a:gd name="T73" fmla="*/ 1510377 h 1899920"/>
              <a:gd name="T74" fmla="*/ 71759 w 1900554"/>
              <a:gd name="T75" fmla="*/ 1374340 h 1899920"/>
              <a:gd name="T76" fmla="*/ 26534 w 1900554"/>
              <a:gd name="T77" fmla="*/ 1227000 h 1899920"/>
              <a:gd name="T78" fmla="*/ 2997 w 1900554"/>
              <a:gd name="T79" fmla="*/ 1070394 h 1899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00554" h="1899920">
                <a:moveTo>
                  <a:pt x="0" y="949833"/>
                </a:moveTo>
                <a:lnTo>
                  <a:pt x="3150" y="871923"/>
                </a:lnTo>
                <a:lnTo>
                  <a:pt x="12437" y="795750"/>
                </a:lnTo>
                <a:lnTo>
                  <a:pt x="27617" y="721558"/>
                </a:lnTo>
                <a:lnTo>
                  <a:pt x="48444" y="649589"/>
                </a:lnTo>
                <a:lnTo>
                  <a:pt x="74675" y="580090"/>
                </a:lnTo>
                <a:lnTo>
                  <a:pt x="106065" y="513304"/>
                </a:lnTo>
                <a:lnTo>
                  <a:pt x="142369" y="449475"/>
                </a:lnTo>
                <a:lnTo>
                  <a:pt x="183343" y="388848"/>
                </a:lnTo>
                <a:lnTo>
                  <a:pt x="228741" y="331667"/>
                </a:lnTo>
                <a:lnTo>
                  <a:pt x="278320" y="278177"/>
                </a:lnTo>
                <a:lnTo>
                  <a:pt x="331834" y="228622"/>
                </a:lnTo>
                <a:lnTo>
                  <a:pt x="389040" y="183245"/>
                </a:lnTo>
                <a:lnTo>
                  <a:pt x="449692" y="142292"/>
                </a:lnTo>
                <a:lnTo>
                  <a:pt x="513546" y="106007"/>
                </a:lnTo>
                <a:lnTo>
                  <a:pt x="580358" y="74634"/>
                </a:lnTo>
                <a:lnTo>
                  <a:pt x="649882" y="48417"/>
                </a:lnTo>
                <a:lnTo>
                  <a:pt x="721874" y="27601"/>
                </a:lnTo>
                <a:lnTo>
                  <a:pt x="796090" y="12430"/>
                </a:lnTo>
                <a:lnTo>
                  <a:pt x="872285" y="3148"/>
                </a:lnTo>
                <a:lnTo>
                  <a:pt x="950213" y="0"/>
                </a:lnTo>
                <a:lnTo>
                  <a:pt x="1028142" y="3148"/>
                </a:lnTo>
                <a:lnTo>
                  <a:pt x="1104337" y="12430"/>
                </a:lnTo>
                <a:lnTo>
                  <a:pt x="1178553" y="27601"/>
                </a:lnTo>
                <a:lnTo>
                  <a:pt x="1250545" y="48417"/>
                </a:lnTo>
                <a:lnTo>
                  <a:pt x="1320069" y="74634"/>
                </a:lnTo>
                <a:lnTo>
                  <a:pt x="1386881" y="106007"/>
                </a:lnTo>
                <a:lnTo>
                  <a:pt x="1450735" y="142292"/>
                </a:lnTo>
                <a:lnTo>
                  <a:pt x="1511387" y="183245"/>
                </a:lnTo>
                <a:lnTo>
                  <a:pt x="1568593" y="228622"/>
                </a:lnTo>
                <a:lnTo>
                  <a:pt x="1622107" y="278177"/>
                </a:lnTo>
                <a:lnTo>
                  <a:pt x="1671686" y="331667"/>
                </a:lnTo>
                <a:lnTo>
                  <a:pt x="1717084" y="388848"/>
                </a:lnTo>
                <a:lnTo>
                  <a:pt x="1758058" y="449475"/>
                </a:lnTo>
                <a:lnTo>
                  <a:pt x="1794362" y="513304"/>
                </a:lnTo>
                <a:lnTo>
                  <a:pt x="1825751" y="580090"/>
                </a:lnTo>
                <a:lnTo>
                  <a:pt x="1851983" y="649589"/>
                </a:lnTo>
                <a:lnTo>
                  <a:pt x="1872810" y="721558"/>
                </a:lnTo>
                <a:lnTo>
                  <a:pt x="1887990" y="795750"/>
                </a:lnTo>
                <a:lnTo>
                  <a:pt x="1897277" y="871923"/>
                </a:lnTo>
                <a:lnTo>
                  <a:pt x="1900427" y="949833"/>
                </a:lnTo>
                <a:lnTo>
                  <a:pt x="1897277" y="1027742"/>
                </a:lnTo>
                <a:lnTo>
                  <a:pt x="1887990" y="1103915"/>
                </a:lnTo>
                <a:lnTo>
                  <a:pt x="1872810" y="1178107"/>
                </a:lnTo>
                <a:lnTo>
                  <a:pt x="1851983" y="1250076"/>
                </a:lnTo>
                <a:lnTo>
                  <a:pt x="1825751" y="1319575"/>
                </a:lnTo>
                <a:lnTo>
                  <a:pt x="1794362" y="1386361"/>
                </a:lnTo>
                <a:lnTo>
                  <a:pt x="1758058" y="1450190"/>
                </a:lnTo>
                <a:lnTo>
                  <a:pt x="1717084" y="1510817"/>
                </a:lnTo>
                <a:lnTo>
                  <a:pt x="1671686" y="1567998"/>
                </a:lnTo>
                <a:lnTo>
                  <a:pt x="1622107" y="1621488"/>
                </a:lnTo>
                <a:lnTo>
                  <a:pt x="1568593" y="1671043"/>
                </a:lnTo>
                <a:lnTo>
                  <a:pt x="1511387" y="1716420"/>
                </a:lnTo>
                <a:lnTo>
                  <a:pt x="1450735" y="1757373"/>
                </a:lnTo>
                <a:lnTo>
                  <a:pt x="1386881" y="1793658"/>
                </a:lnTo>
                <a:lnTo>
                  <a:pt x="1320069" y="1825031"/>
                </a:lnTo>
                <a:lnTo>
                  <a:pt x="1250545" y="1851248"/>
                </a:lnTo>
                <a:lnTo>
                  <a:pt x="1178553" y="1872064"/>
                </a:lnTo>
                <a:lnTo>
                  <a:pt x="1104337" y="1887235"/>
                </a:lnTo>
                <a:lnTo>
                  <a:pt x="1028142" y="1896517"/>
                </a:lnTo>
                <a:lnTo>
                  <a:pt x="950213" y="1899666"/>
                </a:lnTo>
                <a:lnTo>
                  <a:pt x="872285" y="1896517"/>
                </a:lnTo>
                <a:lnTo>
                  <a:pt x="796090" y="1887235"/>
                </a:lnTo>
                <a:lnTo>
                  <a:pt x="721874" y="1872064"/>
                </a:lnTo>
                <a:lnTo>
                  <a:pt x="649882" y="1851248"/>
                </a:lnTo>
                <a:lnTo>
                  <a:pt x="580358" y="1825031"/>
                </a:lnTo>
                <a:lnTo>
                  <a:pt x="513546" y="1793658"/>
                </a:lnTo>
                <a:lnTo>
                  <a:pt x="449692" y="1757373"/>
                </a:lnTo>
                <a:lnTo>
                  <a:pt x="389040" y="1716420"/>
                </a:lnTo>
                <a:lnTo>
                  <a:pt x="331834" y="1671043"/>
                </a:lnTo>
                <a:lnTo>
                  <a:pt x="278320" y="1621488"/>
                </a:lnTo>
                <a:lnTo>
                  <a:pt x="228741" y="1567998"/>
                </a:lnTo>
                <a:lnTo>
                  <a:pt x="183343" y="1510817"/>
                </a:lnTo>
                <a:lnTo>
                  <a:pt x="142369" y="1450190"/>
                </a:lnTo>
                <a:lnTo>
                  <a:pt x="106065" y="1386361"/>
                </a:lnTo>
                <a:lnTo>
                  <a:pt x="74675" y="1319575"/>
                </a:lnTo>
                <a:lnTo>
                  <a:pt x="48444" y="1250076"/>
                </a:lnTo>
                <a:lnTo>
                  <a:pt x="27617" y="1178107"/>
                </a:lnTo>
                <a:lnTo>
                  <a:pt x="12437" y="1103915"/>
                </a:lnTo>
                <a:lnTo>
                  <a:pt x="3150" y="1027742"/>
                </a:lnTo>
                <a:lnTo>
                  <a:pt x="0" y="949833"/>
                </a:lnTo>
                <a:close/>
              </a:path>
            </a:pathLst>
          </a:custGeom>
          <a:solidFill>
            <a:srgbClr val="A1F4FD"/>
          </a:solidFill>
          <a:ln>
            <a:noFill/>
          </a:ln>
          <a:extLst>
            <a:ext uri="{91240B29-F687-4F45-9708-019B960494DF}">
              <a14:hiddenLine xmlns:a14="http://schemas.microsoft.com/office/drawing/2010/main" w="38100">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8" name="object 45"/>
          <p:cNvSpPr txBox="1"/>
          <p:nvPr/>
        </p:nvSpPr>
        <p:spPr>
          <a:xfrm>
            <a:off x="7216775" y="3455988"/>
            <a:ext cx="158750" cy="30797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1" sz="2000" b="1" i="0" u="none" strike="noStrike" kern="1200" cap="none" spc="1125" normalizeH="0" baseline="0" noProof="0" dirty="0">
                <a:ln>
                  <a:noFill/>
                </a:ln>
                <a:solidFill>
                  <a:prstClr val="black"/>
                </a:solidFill>
                <a:effectLst/>
                <a:uLnTx/>
                <a:uFillTx/>
                <a:latin typeface="Symbol"/>
                <a:ea typeface="ＭＳ Ｐゴシック" panose="020B0600070205080204" pitchFamily="50" charset="-128"/>
                <a:cs typeface="Symbol"/>
              </a:rPr>
              <a:t></a:t>
            </a:r>
            <a:endParaRPr kumimoji="1" sz="2000" b="0" i="0" u="none" strike="noStrike" kern="1200" cap="none" spc="0" normalizeH="0" baseline="0" noProof="0" dirty="0">
              <a:ln>
                <a:noFill/>
              </a:ln>
              <a:solidFill>
                <a:prstClr val="black"/>
              </a:solidFill>
              <a:effectLst/>
              <a:uLnTx/>
              <a:uFillTx/>
              <a:latin typeface="Symbol"/>
              <a:ea typeface="ＭＳ Ｐゴシック" panose="020B0600070205080204" pitchFamily="50" charset="-128"/>
              <a:cs typeface="Symbol"/>
            </a:endParaRPr>
          </a:p>
        </p:txBody>
      </p:sp>
      <p:sp>
        <p:nvSpPr>
          <p:cNvPr id="117765" name="object 32"/>
          <p:cNvSpPr>
            <a:spLocks/>
          </p:cNvSpPr>
          <p:nvPr/>
        </p:nvSpPr>
        <p:spPr bwMode="auto">
          <a:xfrm>
            <a:off x="7724775" y="3049588"/>
            <a:ext cx="468313" cy="606425"/>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cxnSp>
        <p:nvCxnSpPr>
          <p:cNvPr id="36" name="直線コネクタ 35"/>
          <p:cNvCxnSpPr/>
          <p:nvPr/>
        </p:nvCxnSpPr>
        <p:spPr>
          <a:xfrm flipH="1">
            <a:off x="7210425" y="3354388"/>
            <a:ext cx="719138" cy="1439862"/>
          </a:xfrm>
          <a:prstGeom prst="line">
            <a:avLst/>
          </a:prstGeom>
          <a:ln w="38100">
            <a:solidFill>
              <a:srgbClr val="008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980238" y="3348038"/>
            <a:ext cx="954087" cy="750887"/>
          </a:xfrm>
          <a:prstGeom prst="line">
            <a:avLst/>
          </a:prstGeom>
          <a:ln w="38100">
            <a:solidFill>
              <a:srgbClr val="0000FF"/>
            </a:solidFill>
            <a:prstDash val="sysDot"/>
            <a:head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7932738" y="3065463"/>
            <a:ext cx="144462" cy="28733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0234" name="テキスト ボックス 41"/>
          <p:cNvSpPr txBox="1">
            <a:spLocks noChangeArrowheads="1"/>
          </p:cNvSpPr>
          <p:nvPr/>
        </p:nvSpPr>
        <p:spPr bwMode="auto">
          <a:xfrm>
            <a:off x="461963" y="922338"/>
            <a:ext cx="8001000" cy="1600200"/>
          </a:xfrm>
          <a:prstGeom prst="rect">
            <a:avLst/>
          </a:prstGeom>
          <a:solidFill>
            <a:srgbClr val="D5D5FF"/>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Neutrino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probability</a:t>
            </a:r>
            <a: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is written as</a:t>
            </a:r>
            <a:br>
              <a:rPr kumimoji="1" lang="en-US" altLang="ja-JP" sz="18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P(</a:t>
            </a:r>
            <a:r>
              <a:rPr kumimoji="1" lang="en-US" altLang="ja-JP" sz="18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-&gt;</a:t>
            </a:r>
            <a:r>
              <a:rPr kumimoji="1" lang="en-US" altLang="ja-JP" sz="18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800" b="1" i="0" u="none" strike="noStrike" kern="1200" cap="none" spc="0" normalizeH="0" baseline="-25000" noProof="0" dirty="0" err="1">
                <a:ln>
                  <a:noFill/>
                </a:ln>
                <a:solidFill>
                  <a:srgbClr val="FF0000"/>
                </a:solidFill>
                <a:effectLst/>
                <a:uLnTx/>
                <a:uFillTx/>
                <a:latin typeface="Arial"/>
                <a:ea typeface="ＭＳ Ｐゴシック" panose="020B0600070205080204" pitchFamily="50" charset="-128"/>
                <a:cs typeface="Arial" panose="020B0604020202020204" pitchFamily="34" charset="0"/>
              </a:rPr>
              <a:t>x</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sin</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q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sin</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a:t>
            </a:r>
            <a:r>
              <a:rPr kumimoji="1" lang="en-US" altLang="ja-JP" sz="18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/4</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L</a:t>
            </a: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is neutrino travel distance,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is neutrino energy</a:t>
            </a:r>
            <a:r>
              <a:rPr kumimoji="1" lang="ja-JP" altLang="en-US"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Measurement of neutrino travel distance and neutrino energy is essential </a:t>
            </a:r>
            <a:endParaRPr kumimoji="1" lang="ja-JP" alt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47" name="正方形/長方形 46"/>
          <p:cNvSpPr/>
          <p:nvPr/>
        </p:nvSpPr>
        <p:spPr>
          <a:xfrm>
            <a:off x="7056438" y="5953125"/>
            <a:ext cx="268287" cy="79375"/>
          </a:xfrm>
          <a:prstGeom prst="rect">
            <a:avLst/>
          </a:prstGeom>
          <a:solidFill>
            <a:srgbClr val="FEE2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17771" name="テキスト ボックス 47"/>
          <p:cNvSpPr txBox="1">
            <a:spLocks noChangeArrowheads="1"/>
          </p:cNvSpPr>
          <p:nvPr/>
        </p:nvSpPr>
        <p:spPr bwMode="auto">
          <a:xfrm>
            <a:off x="7010400" y="5875338"/>
            <a:ext cx="584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1700m</a:t>
            </a:r>
            <a:endParaRPr kumimoji="1" lang="ja-JP" altLang="en-US" sz="9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194175"/>
            <a:ext cx="4064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73" name="Group 43"/>
          <p:cNvGrpSpPr>
            <a:grpSpLocks/>
          </p:cNvGrpSpPr>
          <p:nvPr/>
        </p:nvGrpSpPr>
        <p:grpSpPr bwMode="auto">
          <a:xfrm>
            <a:off x="701675" y="5859463"/>
            <a:ext cx="4013200" cy="774700"/>
            <a:chOff x="3345" y="3611"/>
            <a:chExt cx="2528" cy="488"/>
          </a:xfrm>
        </p:grpSpPr>
        <p:sp>
          <p:nvSpPr>
            <p:cNvPr id="117780" name="Text Box 40"/>
            <p:cNvSpPr txBox="1">
              <a:spLocks noChangeArrowheads="1"/>
            </p:cNvSpPr>
            <p:nvPr/>
          </p:nvSpPr>
          <p:spPr bwMode="auto">
            <a:xfrm>
              <a:off x="4122" y="3611"/>
              <a:ext cx="125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m</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grpSp>
          <p:nvGrpSpPr>
            <p:cNvPr id="117781" name="Group 42"/>
            <p:cNvGrpSpPr>
              <a:grpSpLocks/>
            </p:cNvGrpSpPr>
            <p:nvPr/>
          </p:nvGrpSpPr>
          <p:grpSpPr bwMode="auto">
            <a:xfrm>
              <a:off x="3345" y="3737"/>
              <a:ext cx="2528" cy="362"/>
              <a:chOff x="3345" y="3737"/>
              <a:chExt cx="2528" cy="362"/>
            </a:xfrm>
          </p:grpSpPr>
          <p:sp>
            <p:nvSpPr>
              <p:cNvPr id="117782" name="Text Box 38"/>
              <p:cNvSpPr txBox="1">
                <a:spLocks noChangeArrowheads="1"/>
              </p:cNvSpPr>
              <p:nvPr/>
            </p:nvSpPr>
            <p:spPr bwMode="auto">
              <a:xfrm>
                <a:off x="3345" y="3737"/>
                <a:ext cx="252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a:t>
                </a:r>
              </a:p>
            </p:txBody>
          </p:sp>
          <p:sp>
            <p:nvSpPr>
              <p:cNvPr id="117783"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7784" name="Text Box 41"/>
              <p:cNvSpPr txBox="1">
                <a:spLocks noChangeArrowheads="1"/>
              </p:cNvSpPr>
              <p:nvPr/>
            </p:nvSpPr>
            <p:spPr bwMode="auto">
              <a:xfrm>
                <a:off x="3901" y="3866"/>
                <a:ext cx="19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P</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cos</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grpSp>
      <p:sp>
        <p:nvSpPr>
          <p:cNvPr id="117774" name="テキスト ボックス 2"/>
          <p:cNvSpPr txBox="1">
            <a:spLocks noChangeArrowheads="1"/>
          </p:cNvSpPr>
          <p:nvPr/>
        </p:nvSpPr>
        <p:spPr bwMode="auto">
          <a:xfrm>
            <a:off x="619125" y="7938"/>
            <a:ext cx="7881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sng" strike="noStrike" kern="1200" cap="none" spc="0" normalizeH="0" baseline="0" noProof="0">
                <a:ln>
                  <a:noFill/>
                </a:ln>
                <a:solidFill>
                  <a:srgbClr val="6600FF"/>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neutrino(AN)</a:t>
            </a:r>
            <a:r>
              <a:rPr kumimoji="1" lang="ja-JP" altLang="en-US"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vs</a:t>
            </a:r>
            <a:r>
              <a:rPr kumimoji="1" lang="en-US" altLang="ja-JP"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CC3399"/>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beam(NB)</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endParaRPr kumimoji="1" lang="ja-JP" altLang="en-US"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117775"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425" y="5673725"/>
            <a:ext cx="41894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2"/>
          <p:cNvSpPr txBox="1">
            <a:spLocks noChangeArrowheads="1"/>
          </p:cNvSpPr>
          <p:nvPr/>
        </p:nvSpPr>
        <p:spPr bwMode="auto">
          <a:xfrm>
            <a:off x="420688" y="2522538"/>
            <a:ext cx="61452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The true neutrino travel direction in unknown. </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 travel direction of charged lepton must be used instead.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Accordingly, approximate neutrino travel distance must be used. Also neutrino energy must be estimated from muon/electron energy.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Neutrino travel distance is the distance of the baseline.  Unlike atmospheric neutrinos, we have one additional information; scattering angle between the neutrino and the muon. The neutrino energy can be calculated from the muon energy and the opening angle from the neutrino direction.</a:t>
            </a:r>
          </a:p>
          <a:p>
            <a:pPr marL="0" marR="0" lvl="0" indent="0" algn="l" defTabSz="914400" rtl="0" eaLnBrk="0" fontAlgn="base" latinLnBrk="0" hangingPunct="0">
              <a:lnSpc>
                <a:spcPct val="100000"/>
              </a:lnSpc>
              <a:spcBef>
                <a:spcPct val="0"/>
              </a:spcBef>
              <a:spcAft>
                <a:spcPct val="0"/>
              </a:spcAft>
              <a:buClrTx/>
              <a:buSzTx/>
              <a:buFontTx/>
              <a:buNone/>
              <a:tabLst/>
              <a:defRPr/>
            </a:pP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ja-JP" altLang="en-US" sz="1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nvGrpSpPr>
          <p:cNvPr id="117777" name="グループ化 2"/>
          <p:cNvGrpSpPr>
            <a:grpSpLocks/>
          </p:cNvGrpSpPr>
          <p:nvPr/>
        </p:nvGrpSpPr>
        <p:grpSpPr bwMode="auto">
          <a:xfrm>
            <a:off x="5157788" y="6399213"/>
            <a:ext cx="215900" cy="246062"/>
            <a:chOff x="5787135" y="5969437"/>
            <a:chExt cx="215900" cy="246063"/>
          </a:xfrm>
        </p:grpSpPr>
        <p:sp>
          <p:nvSpPr>
            <p:cNvPr id="117778" name="object 32"/>
            <p:cNvSpPr>
              <a:spLocks/>
            </p:cNvSpPr>
            <p:nvPr/>
          </p:nvSpPr>
          <p:spPr bwMode="auto">
            <a:xfrm>
              <a:off x="5787135" y="5969437"/>
              <a:ext cx="215900" cy="246063"/>
            </a:xfrm>
            <a:custGeom>
              <a:avLst/>
              <a:gdLst>
                <a:gd name="T0" fmla="*/ 0 w 142875"/>
                <a:gd name="T1" fmla="*/ 2147483646 h 189230"/>
                <a:gd name="T2" fmla="*/ 2147483646 w 142875"/>
                <a:gd name="T3" fmla="*/ 2147483646 h 189230"/>
                <a:gd name="T4" fmla="*/ 2147483646 w 142875"/>
                <a:gd name="T5" fmla="*/ 0 h 189230"/>
                <a:gd name="T6" fmla="*/ 0 w 142875"/>
                <a:gd name="T7" fmla="*/ 0 h 189230"/>
                <a:gd name="T8" fmla="*/ 0 w 142875"/>
                <a:gd name="T9" fmla="*/ 2147483646 h 189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875" h="189230">
                  <a:moveTo>
                    <a:pt x="0" y="188975"/>
                  </a:moveTo>
                  <a:lnTo>
                    <a:pt x="142494" y="188975"/>
                  </a:lnTo>
                  <a:lnTo>
                    <a:pt x="142494" y="0"/>
                  </a:lnTo>
                  <a:lnTo>
                    <a:pt x="0" y="0"/>
                  </a:lnTo>
                  <a:lnTo>
                    <a:pt x="0" y="188975"/>
                  </a:lnTo>
                  <a:close/>
                </a:path>
              </a:pathLst>
            </a:custGeom>
            <a:solidFill>
              <a:srgbClr val="D5D4B1"/>
            </a:solidFill>
            <a:ln w="9525">
              <a:solidFill>
                <a:srgbClr val="000000"/>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cxnSp>
          <p:nvCxnSpPr>
            <p:cNvPr id="44" name="直線矢印コネクタ 43"/>
            <p:cNvCxnSpPr/>
            <p:nvPr/>
          </p:nvCxnSpPr>
          <p:spPr>
            <a:xfrm flipH="1">
              <a:off x="5810947" y="6034524"/>
              <a:ext cx="179388" cy="14446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スライド番号プレースホルダー 1">
            <a:extLst>
              <a:ext uri="{FF2B5EF4-FFF2-40B4-BE49-F238E27FC236}">
                <a16:creationId xmlns:a16="http://schemas.microsoft.com/office/drawing/2014/main" id="{F0E99679-D0E9-4C73-AF55-FEE6754774E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615438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テキスト ボックス 1"/>
          <p:cNvSpPr txBox="1">
            <a:spLocks noChangeArrowheads="1"/>
          </p:cNvSpPr>
          <p:nvPr/>
        </p:nvSpPr>
        <p:spPr bwMode="auto">
          <a:xfrm>
            <a:off x="234950" y="520700"/>
            <a:ext cx="85677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Neutrino energy spectrum</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Cannot be changed</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 be changed. In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t>T2K experiment, peak energy of the neutrino beam is adjusted to the oscillation maximum by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off-axis beam</a:t>
            </a: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25000" noProof="0" dirty="0">
                <a:ln>
                  <a:noFill/>
                </a:ln>
                <a:solidFill>
                  <a:srgbClr val="0000FF"/>
                </a:solidFill>
                <a:effectLst/>
                <a:uLnTx/>
                <a:uFillTx/>
                <a:latin typeface="Arial"/>
                <a:ea typeface="ＭＳ Ｐゴシック" panose="020B0600070205080204" pitchFamily="50" charset="-128"/>
                <a:cs typeface="+mn-cs"/>
              </a:rPr>
              <a:t>e</a:t>
            </a: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a:t>
            </a:r>
            <a:r>
              <a:rPr kumimoji="1" lang="en-US" altLang="ja-JP" sz="1800" b="1" i="0" u="none" strike="noStrike" kern="1200" cap="none" spc="0" normalizeH="0" baseline="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25000" noProof="0" dirty="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 ratio</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t>~1/2</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order of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Arial" panose="020B0604020202020204" pitchFamily="34" charset="0"/>
              </a:rPr>
              <a:t>~1/100</a:t>
            </a: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Neutrino beam and antineutrino beam</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Cannot be changed</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Can be changed by switching current direction of magnetic horns</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circleNumDbPlain" startAt="4"/>
              <a:tabLst/>
              <a:defRPr/>
            </a:pPr>
            <a: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t>Budget and manpower </a:t>
            </a:r>
            <a:br>
              <a:rPr kumimoji="1" lang="en-US" altLang="ja-JP" sz="1800" b="1" i="0" u="none" strike="noStrike" kern="1200" cap="none" spc="0" normalizeH="0" baseline="0" noProof="0" dirty="0">
                <a:ln>
                  <a:noFill/>
                </a:ln>
                <a:solidFill>
                  <a:srgbClr val="0000FF"/>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6600FF"/>
                </a:solidFill>
                <a:effectLst/>
                <a:uLnTx/>
                <a:uFillTx/>
                <a:latin typeface="Arial"/>
                <a:ea typeface="ＭＳ Ｐゴシック" panose="020B0600070205080204" pitchFamily="50" charset="-128"/>
                <a:cs typeface="+mn-cs"/>
              </a:rPr>
              <a:t>(AN)</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Free of charge, </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no manpower</a:t>
            </a:r>
            <a:b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800" b="1" i="0" u="none" strike="noStrike" kern="1200" cap="none" spc="0" normalizeH="0" baseline="0" noProof="0" dirty="0">
                <a:ln>
                  <a:noFill/>
                </a:ln>
                <a:solidFill>
                  <a:srgbClr val="CC3399"/>
                </a:solidFill>
                <a:effectLst/>
                <a:uLnTx/>
                <a:uFillTx/>
                <a:latin typeface="Arial"/>
                <a:ea typeface="ＭＳ Ｐゴシック" panose="020B0600070205080204" pitchFamily="50" charset="-128"/>
                <a:cs typeface="+mn-cs"/>
              </a:rPr>
              <a:t>(NB)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Huge budget and enormous manpower are required for construction and operation. Stressful daily life of physicists.</a:t>
            </a:r>
          </a:p>
        </p:txBody>
      </p:sp>
      <p:sp>
        <p:nvSpPr>
          <p:cNvPr id="53253" name="テキスト ボックス 14"/>
          <p:cNvSpPr txBox="1">
            <a:spLocks noChangeArrowheads="1"/>
          </p:cNvSpPr>
          <p:nvPr/>
        </p:nvSpPr>
        <p:spPr bwMode="auto">
          <a:xfrm>
            <a:off x="347663" y="5759450"/>
            <a:ext cx="8712200" cy="923925"/>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From scientific point of view, neutrino beam has many advantages.</a:t>
            </a:r>
            <a:b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However, neutrino oscillation was discovered with atmospheric neutrinos.</a:t>
            </a:r>
            <a:b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winner in the history is atmospheric neutrinos.</a:t>
            </a:r>
            <a:endParaRPr kumimoji="1" lang="ja-JP"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18788" name="テキスト ボックス 2"/>
          <p:cNvSpPr txBox="1">
            <a:spLocks noChangeArrowheads="1"/>
          </p:cNvSpPr>
          <p:nvPr/>
        </p:nvSpPr>
        <p:spPr bwMode="auto">
          <a:xfrm>
            <a:off x="3221851" y="2018308"/>
            <a:ext cx="5922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④</a:t>
            </a:r>
            <a:r>
              <a:rPr kumimoji="1" lang="en-US" altLang="ja-JP"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⑤</a:t>
            </a:r>
            <a:r>
              <a:rPr kumimoji="1" lang="en-US" altLang="ja-JP"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50" charset="-128"/>
                <a:cs typeface="+mn-cs"/>
              </a:rPr>
              <a:t>⑥ </a:t>
            </a:r>
            <a:r>
              <a:rPr kumimoji="1" lang="en-US" altLang="ja-JP"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important features of the T2K experiment and will be discussed in another lecture. </a:t>
            </a:r>
            <a:endParaRPr kumimoji="1" lang="ja-JP" alt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41751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563938"/>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438400"/>
            <a:ext cx="4079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89025"/>
            <a:ext cx="4079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テキスト ボックス 2"/>
          <p:cNvSpPr txBox="1">
            <a:spLocks noChangeArrowheads="1"/>
          </p:cNvSpPr>
          <p:nvPr/>
        </p:nvSpPr>
        <p:spPr bwMode="auto">
          <a:xfrm>
            <a:off x="696913" y="7938"/>
            <a:ext cx="7726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1" i="0" u="sng" strike="noStrike" kern="1200" cap="none" spc="0" normalizeH="0" baseline="0" noProof="0">
                <a:ln>
                  <a:noFill/>
                </a:ln>
                <a:solidFill>
                  <a:srgbClr val="6600FF"/>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neutrino(AN)</a:t>
            </a:r>
            <a:r>
              <a:rPr kumimoji="1" lang="ja-JP" altLang="en-US"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vs</a:t>
            </a:r>
            <a:r>
              <a:rPr kumimoji="1" lang="en-US" altLang="ja-JP" sz="24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400" b="1" i="0" u="sng" strike="noStrike" kern="1200" cap="none" spc="0" normalizeH="0" baseline="0" noProof="0">
                <a:ln>
                  <a:noFill/>
                </a:ln>
                <a:solidFill>
                  <a:srgbClr val="CC3399"/>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beam(NB)</a:t>
            </a:r>
            <a:r>
              <a:rPr kumimoji="1" lang="en-US" altLang="ja-JP"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endParaRPr kumimoji="1" lang="ja-JP" altLang="en-US" sz="24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0" name="スライド番号プレースホルダー 1">
            <a:extLst>
              <a:ext uri="{FF2B5EF4-FFF2-40B4-BE49-F238E27FC236}">
                <a16:creationId xmlns:a16="http://schemas.microsoft.com/office/drawing/2014/main" id="{89295C92-5F12-48B2-B000-3BAB2D6A5D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6402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9" descr="tk2klyout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050" y="3186113"/>
            <a:ext cx="7058025" cy="361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1" name="Text Box 15"/>
          <p:cNvSpPr txBox="1">
            <a:spLocks noChangeArrowheads="1"/>
          </p:cNvSpPr>
          <p:nvPr/>
        </p:nvSpPr>
        <p:spPr bwMode="auto">
          <a:xfrm>
            <a:off x="1547813" y="39688"/>
            <a:ext cx="6048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K2K experiment</a:t>
            </a:r>
          </a:p>
        </p:txBody>
      </p:sp>
      <p:sp>
        <p:nvSpPr>
          <p:cNvPr id="167943" name="Text Box 20"/>
          <p:cNvSpPr txBox="1">
            <a:spLocks noChangeArrowheads="1"/>
          </p:cNvSpPr>
          <p:nvPr/>
        </p:nvSpPr>
        <p:spPr bwMode="auto">
          <a:xfrm>
            <a:off x="36513" y="498475"/>
            <a:ext cx="9107487"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First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long-baseline neutrino oscillation experiment (1999-2004)</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Confirmation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reported by Super-</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using artificial neutrino beam.</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Muon neutrino beam generated at KEK is shot toward the</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Super-</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detector, which is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250km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away from KEK</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Search for neutrino oscillations in the parameter region</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32</a:t>
            </a:r>
            <a:r>
              <a:rPr kumimoji="1" lang="en-US" altLang="ja-JP"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&gt;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eV</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is possible. It covers the parameter regions suggested by the atmospheric neutrino anomaly.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 name="スライド番号プレースホルダー 1">
            <a:extLst>
              <a:ext uri="{FF2B5EF4-FFF2-40B4-BE49-F238E27FC236}">
                <a16:creationId xmlns:a16="http://schemas.microsoft.com/office/drawing/2014/main" id="{14597908-5757-4367-A37F-E3827CF319A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072109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4825"/>
          </a:xfrm>
        </p:spPr>
      </p:pic>
      <p:sp>
        <p:nvSpPr>
          <p:cNvPr id="121859" name="Oval 3"/>
          <p:cNvSpPr>
            <a:spLocks noChangeArrowheads="1"/>
          </p:cNvSpPr>
          <p:nvPr/>
        </p:nvSpPr>
        <p:spPr bwMode="auto">
          <a:xfrm rot="480000">
            <a:off x="6034088" y="2170113"/>
            <a:ext cx="1460500" cy="474662"/>
          </a:xfrm>
          <a:prstGeom prst="ellipse">
            <a:avLst/>
          </a:prstGeom>
          <a:noFill/>
          <a:ln w="19050">
            <a:solidFill>
              <a:srgbClr val="FFFF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1860" name="Line 4"/>
          <p:cNvSpPr>
            <a:spLocks noChangeShapeType="1"/>
          </p:cNvSpPr>
          <p:nvPr/>
        </p:nvSpPr>
        <p:spPr bwMode="auto">
          <a:xfrm flipH="1">
            <a:off x="1511300" y="2971800"/>
            <a:ext cx="546100" cy="1600200"/>
          </a:xfrm>
          <a:prstGeom prst="line">
            <a:avLst/>
          </a:prstGeom>
          <a:noFill/>
          <a:ln w="19050">
            <a:solidFill>
              <a:srgbClr val="FFFF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61" name="Freeform 5"/>
          <p:cNvSpPr>
            <a:spLocks/>
          </p:cNvSpPr>
          <p:nvPr/>
        </p:nvSpPr>
        <p:spPr bwMode="auto">
          <a:xfrm>
            <a:off x="2089150" y="2298700"/>
            <a:ext cx="2544763" cy="623888"/>
          </a:xfrm>
          <a:custGeom>
            <a:avLst/>
            <a:gdLst>
              <a:gd name="T0" fmla="*/ 2147483646 w 1603"/>
              <a:gd name="T1" fmla="*/ 2147483646 h 263"/>
              <a:gd name="T2" fmla="*/ 2147483646 w 1603"/>
              <a:gd name="T3" fmla="*/ 2147483646 h 263"/>
              <a:gd name="T4" fmla="*/ 2147483646 w 1603"/>
              <a:gd name="T5" fmla="*/ 2147483646 h 263"/>
              <a:gd name="T6" fmla="*/ 2147483646 w 1603"/>
              <a:gd name="T7" fmla="*/ 2147483646 h 263"/>
              <a:gd name="T8" fmla="*/ 2147483646 w 1603"/>
              <a:gd name="T9" fmla="*/ 2147483646 h 263"/>
              <a:gd name="T10" fmla="*/ 0 w 1603"/>
              <a:gd name="T11" fmla="*/ 2147483646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3" h="263">
                <a:moveTo>
                  <a:pt x="1603" y="31"/>
                </a:moveTo>
                <a:cubicBezTo>
                  <a:pt x="1391" y="24"/>
                  <a:pt x="1179" y="17"/>
                  <a:pt x="1008" y="13"/>
                </a:cubicBezTo>
                <a:cubicBezTo>
                  <a:pt x="837" y="9"/>
                  <a:pt x="706" y="0"/>
                  <a:pt x="576" y="6"/>
                </a:cubicBezTo>
                <a:cubicBezTo>
                  <a:pt x="446" y="12"/>
                  <a:pt x="307" y="30"/>
                  <a:pt x="226" y="50"/>
                </a:cubicBezTo>
                <a:cubicBezTo>
                  <a:pt x="145" y="70"/>
                  <a:pt x="126" y="90"/>
                  <a:pt x="88" y="125"/>
                </a:cubicBezTo>
                <a:cubicBezTo>
                  <a:pt x="50" y="160"/>
                  <a:pt x="25" y="211"/>
                  <a:pt x="0" y="263"/>
                </a:cubicBezTo>
              </a:path>
            </a:pathLst>
          </a:custGeom>
          <a:noFill/>
          <a:ln w="19050" cmpd="sng">
            <a:solidFill>
              <a:srgbClr val="FFFF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62" name="Text Box 6"/>
          <p:cNvSpPr txBox="1">
            <a:spLocks noChangeArrowheads="1"/>
          </p:cNvSpPr>
          <p:nvPr/>
        </p:nvSpPr>
        <p:spPr bwMode="auto">
          <a:xfrm>
            <a:off x="4687888" y="22050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P</a:t>
            </a:r>
          </a:p>
        </p:txBody>
      </p:sp>
      <p:sp>
        <p:nvSpPr>
          <p:cNvPr id="123911" name="Text Box 7"/>
          <p:cNvSpPr txBox="1">
            <a:spLocks noChangeArrowheads="1"/>
          </p:cNvSpPr>
          <p:nvPr/>
        </p:nvSpPr>
        <p:spPr bwMode="auto">
          <a:xfrm>
            <a:off x="3082925" y="1909763"/>
            <a:ext cx="2065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Primary </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rPr>
              <a:t>Beam-line</a:t>
            </a:r>
          </a:p>
        </p:txBody>
      </p:sp>
      <p:sp>
        <p:nvSpPr>
          <p:cNvPr id="121864" name="Freeform 8"/>
          <p:cNvSpPr>
            <a:spLocks/>
          </p:cNvSpPr>
          <p:nvPr/>
        </p:nvSpPr>
        <p:spPr bwMode="auto">
          <a:xfrm>
            <a:off x="4968875" y="2405063"/>
            <a:ext cx="1501775" cy="188912"/>
          </a:xfrm>
          <a:custGeom>
            <a:avLst/>
            <a:gdLst>
              <a:gd name="T0" fmla="*/ 2147483646 w 946"/>
              <a:gd name="T1" fmla="*/ 2147483646 h 119"/>
              <a:gd name="T2" fmla="*/ 2147483646 w 946"/>
              <a:gd name="T3" fmla="*/ 2147483646 h 119"/>
              <a:gd name="T4" fmla="*/ 2147483646 w 946"/>
              <a:gd name="T5" fmla="*/ 2147483646 h 119"/>
              <a:gd name="T6" fmla="*/ 0 w 946"/>
              <a:gd name="T7" fmla="*/ 0 h 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6" h="119">
                <a:moveTo>
                  <a:pt x="946" y="119"/>
                </a:moveTo>
                <a:cubicBezTo>
                  <a:pt x="813" y="96"/>
                  <a:pt x="681" y="74"/>
                  <a:pt x="564" y="56"/>
                </a:cubicBezTo>
                <a:cubicBezTo>
                  <a:pt x="447" y="38"/>
                  <a:pt x="339" y="22"/>
                  <a:pt x="245" y="13"/>
                </a:cubicBezTo>
                <a:cubicBezTo>
                  <a:pt x="151" y="4"/>
                  <a:pt x="75" y="2"/>
                  <a:pt x="0" y="0"/>
                </a:cubicBezTo>
              </a:path>
            </a:pathLst>
          </a:custGeom>
          <a:noFill/>
          <a:ln w="190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14" name="Rectangle 10"/>
          <p:cNvSpPr>
            <a:spLocks noChangeArrowheads="1"/>
          </p:cNvSpPr>
          <p:nvPr/>
        </p:nvSpPr>
        <p:spPr bwMode="auto">
          <a:xfrm>
            <a:off x="4816475" y="2552700"/>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12GeV/c proton beam</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15" name="Text Box 11"/>
          <p:cNvSpPr txBox="1">
            <a:spLocks noChangeArrowheads="1"/>
          </p:cNvSpPr>
          <p:nvPr/>
        </p:nvSpPr>
        <p:spPr bwMode="auto">
          <a:xfrm>
            <a:off x="1979613" y="2840038"/>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Al Target</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16" name="Text Box 12"/>
          <p:cNvSpPr txBox="1">
            <a:spLocks noChangeArrowheads="1"/>
          </p:cNvSpPr>
          <p:nvPr/>
        </p:nvSpPr>
        <p:spPr bwMode="auto">
          <a:xfrm>
            <a:off x="1765300" y="5368925"/>
            <a:ext cx="17367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Near Detectors</a:t>
            </a:r>
            <a:endPar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1868" name="Line 13"/>
          <p:cNvSpPr>
            <a:spLocks noChangeShapeType="1"/>
          </p:cNvSpPr>
          <p:nvPr/>
        </p:nvSpPr>
        <p:spPr bwMode="auto">
          <a:xfrm flipH="1">
            <a:off x="827088" y="5773738"/>
            <a:ext cx="276225" cy="82391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18" name="Text Box 14"/>
          <p:cNvSpPr txBox="1">
            <a:spLocks noChangeArrowheads="1"/>
          </p:cNvSpPr>
          <p:nvPr/>
        </p:nvSpPr>
        <p:spPr bwMode="auto">
          <a:xfrm>
            <a:off x="323850" y="5876925"/>
            <a:ext cx="50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1"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n</a:t>
            </a:r>
            <a:r>
              <a:rPr kumimoji="1" lang="en-US" altLang="ja-JP" sz="2800" b="0" i="1" u="none" strike="noStrike" kern="1200" cap="none" spc="0" normalizeH="0" baseline="-25000" noProof="0">
                <a:ln>
                  <a:noFill/>
                </a:ln>
                <a:solidFill>
                  <a:srgbClr val="FFFF00"/>
                </a:solidFill>
                <a:effectLst/>
                <a:uLnTx/>
                <a:uFillTx/>
                <a:latin typeface="Symbol" panose="05050102010706020507" pitchFamily="18" charset="2"/>
                <a:ea typeface="ＭＳ Ｐゴシック" panose="020B0600070205080204" pitchFamily="50" charset="-128"/>
                <a:cs typeface="+mn-cs"/>
              </a:rPr>
              <a:t>m</a:t>
            </a:r>
          </a:p>
        </p:txBody>
      </p:sp>
      <p:sp>
        <p:nvSpPr>
          <p:cNvPr id="123919" name="Text Box 15"/>
          <p:cNvSpPr txBox="1">
            <a:spLocks noChangeArrowheads="1"/>
          </p:cNvSpPr>
          <p:nvPr/>
        </p:nvSpPr>
        <p:spPr bwMode="auto">
          <a:xfrm rot="17400000">
            <a:off x="708819" y="3352007"/>
            <a:ext cx="15065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Decay Volume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(200m)</a:t>
            </a:r>
            <a:endParaRPr kumimoji="1" lang="en-US" altLang="ja-JP" sz="16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1871" name="Freeform 16"/>
          <p:cNvSpPr>
            <a:spLocks/>
          </p:cNvSpPr>
          <p:nvPr/>
        </p:nvSpPr>
        <p:spPr bwMode="auto">
          <a:xfrm>
            <a:off x="5416550" y="2197100"/>
            <a:ext cx="3568700" cy="4621213"/>
          </a:xfrm>
          <a:custGeom>
            <a:avLst/>
            <a:gdLst>
              <a:gd name="T0" fmla="*/ 2147483646 w 2248"/>
              <a:gd name="T1" fmla="*/ 0 h 2911"/>
              <a:gd name="T2" fmla="*/ 2147483646 w 2248"/>
              <a:gd name="T3" fmla="*/ 2147483646 h 2911"/>
              <a:gd name="T4" fmla="*/ 2147483646 w 2248"/>
              <a:gd name="T5" fmla="*/ 2147483646 h 2911"/>
              <a:gd name="T6" fmla="*/ 2147483646 w 2248"/>
              <a:gd name="T7" fmla="*/ 2147483646 h 2911"/>
              <a:gd name="T8" fmla="*/ 2147483646 w 2248"/>
              <a:gd name="T9" fmla="*/ 2147483646 h 2911"/>
              <a:gd name="T10" fmla="*/ 2147483646 w 2248"/>
              <a:gd name="T11" fmla="*/ 2147483646 h 2911"/>
              <a:gd name="T12" fmla="*/ 2147483646 w 2248"/>
              <a:gd name="T13" fmla="*/ 2147483646 h 2911"/>
              <a:gd name="T14" fmla="*/ 2147483646 w 2248"/>
              <a:gd name="T15" fmla="*/ 2147483646 h 2911"/>
              <a:gd name="T16" fmla="*/ 2147483646 w 2248"/>
              <a:gd name="T17" fmla="*/ 2147483646 h 2911"/>
              <a:gd name="T18" fmla="*/ 2147483646 w 2248"/>
              <a:gd name="T19" fmla="*/ 2147483646 h 2911"/>
              <a:gd name="T20" fmla="*/ 0 w 2248"/>
              <a:gd name="T21" fmla="*/ 2147483646 h 2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8" h="2911">
                <a:moveTo>
                  <a:pt x="1509" y="0"/>
                </a:moveTo>
                <a:cubicBezTo>
                  <a:pt x="1662" y="100"/>
                  <a:pt x="1815" y="200"/>
                  <a:pt x="1929" y="300"/>
                </a:cubicBezTo>
                <a:cubicBezTo>
                  <a:pt x="2043" y="400"/>
                  <a:pt x="2140" y="515"/>
                  <a:pt x="2191" y="601"/>
                </a:cubicBezTo>
                <a:cubicBezTo>
                  <a:pt x="2242" y="687"/>
                  <a:pt x="2248" y="723"/>
                  <a:pt x="2235" y="814"/>
                </a:cubicBezTo>
                <a:cubicBezTo>
                  <a:pt x="2222" y="905"/>
                  <a:pt x="2172" y="1031"/>
                  <a:pt x="2110" y="1145"/>
                </a:cubicBezTo>
                <a:cubicBezTo>
                  <a:pt x="2048" y="1259"/>
                  <a:pt x="1952" y="1376"/>
                  <a:pt x="1860" y="1496"/>
                </a:cubicBezTo>
                <a:cubicBezTo>
                  <a:pt x="1768" y="1616"/>
                  <a:pt x="1670" y="1738"/>
                  <a:pt x="1559" y="1865"/>
                </a:cubicBezTo>
                <a:cubicBezTo>
                  <a:pt x="1448" y="1992"/>
                  <a:pt x="1301" y="2160"/>
                  <a:pt x="1196" y="2260"/>
                </a:cubicBezTo>
                <a:cubicBezTo>
                  <a:pt x="1091" y="2360"/>
                  <a:pt x="1049" y="2392"/>
                  <a:pt x="927" y="2466"/>
                </a:cubicBezTo>
                <a:cubicBezTo>
                  <a:pt x="805" y="2540"/>
                  <a:pt x="618" y="2630"/>
                  <a:pt x="463" y="2704"/>
                </a:cubicBezTo>
                <a:cubicBezTo>
                  <a:pt x="308" y="2778"/>
                  <a:pt x="76" y="2875"/>
                  <a:pt x="0" y="2911"/>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72" name="Freeform 17"/>
          <p:cNvSpPr>
            <a:spLocks/>
          </p:cNvSpPr>
          <p:nvPr/>
        </p:nvSpPr>
        <p:spPr bwMode="auto">
          <a:xfrm>
            <a:off x="100013" y="517525"/>
            <a:ext cx="3349625" cy="268288"/>
          </a:xfrm>
          <a:custGeom>
            <a:avLst/>
            <a:gdLst>
              <a:gd name="T0" fmla="*/ 0 w 1703"/>
              <a:gd name="T1" fmla="*/ 0 h 169"/>
              <a:gd name="T2" fmla="*/ 2147483646 w 1703"/>
              <a:gd name="T3" fmla="*/ 2147483646 h 169"/>
              <a:gd name="T4" fmla="*/ 2147483646 w 1703"/>
              <a:gd name="T5" fmla="*/ 2147483646 h 169"/>
              <a:gd name="T6" fmla="*/ 2147483646 w 1703"/>
              <a:gd name="T7" fmla="*/ 2147483646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03" h="169">
                <a:moveTo>
                  <a:pt x="0" y="0"/>
                </a:moveTo>
                <a:cubicBezTo>
                  <a:pt x="263" y="22"/>
                  <a:pt x="526" y="45"/>
                  <a:pt x="763" y="68"/>
                </a:cubicBezTo>
                <a:cubicBezTo>
                  <a:pt x="1000" y="91"/>
                  <a:pt x="1264" y="120"/>
                  <a:pt x="1421" y="137"/>
                </a:cubicBezTo>
                <a:cubicBezTo>
                  <a:pt x="1578" y="154"/>
                  <a:pt x="1655" y="164"/>
                  <a:pt x="1703" y="169"/>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22" name="Text Box 18"/>
          <p:cNvSpPr txBox="1">
            <a:spLocks noChangeArrowheads="1"/>
          </p:cNvSpPr>
          <p:nvPr/>
        </p:nvSpPr>
        <p:spPr bwMode="auto">
          <a:xfrm rot="660000">
            <a:off x="3649663" y="704850"/>
            <a:ext cx="14874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CCF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TRISTAN RING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CCFF"/>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(B-factory)</a:t>
            </a:r>
          </a:p>
        </p:txBody>
      </p:sp>
      <p:sp>
        <p:nvSpPr>
          <p:cNvPr id="121874" name="Freeform 19"/>
          <p:cNvSpPr>
            <a:spLocks/>
          </p:cNvSpPr>
          <p:nvPr/>
        </p:nvSpPr>
        <p:spPr bwMode="auto">
          <a:xfrm>
            <a:off x="4960938" y="1123950"/>
            <a:ext cx="2324100" cy="774700"/>
          </a:xfrm>
          <a:custGeom>
            <a:avLst/>
            <a:gdLst>
              <a:gd name="T0" fmla="*/ 0 w 1089"/>
              <a:gd name="T1" fmla="*/ 0 h 382"/>
              <a:gd name="T2" fmla="*/ 2147483646 w 1089"/>
              <a:gd name="T3" fmla="*/ 2147483646 h 382"/>
              <a:gd name="T4" fmla="*/ 2147483646 w 1089"/>
              <a:gd name="T5" fmla="*/ 2147483646 h 382"/>
              <a:gd name="T6" fmla="*/ 2147483646 w 1089"/>
              <a:gd name="T7" fmla="*/ 2147483646 h 382"/>
              <a:gd name="T8" fmla="*/ 2147483646 w 1089"/>
              <a:gd name="T9" fmla="*/ 2147483646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9" h="382">
                <a:moveTo>
                  <a:pt x="0" y="0"/>
                </a:moveTo>
                <a:cubicBezTo>
                  <a:pt x="120" y="34"/>
                  <a:pt x="241" y="68"/>
                  <a:pt x="357" y="106"/>
                </a:cubicBezTo>
                <a:cubicBezTo>
                  <a:pt x="473" y="144"/>
                  <a:pt x="587" y="183"/>
                  <a:pt x="695" y="225"/>
                </a:cubicBezTo>
                <a:cubicBezTo>
                  <a:pt x="803" y="267"/>
                  <a:pt x="942" y="332"/>
                  <a:pt x="1008" y="357"/>
                </a:cubicBezTo>
                <a:cubicBezTo>
                  <a:pt x="1074" y="382"/>
                  <a:pt x="1076" y="372"/>
                  <a:pt x="1089" y="376"/>
                </a:cubicBezTo>
              </a:path>
            </a:pathLst>
          </a:custGeom>
          <a:noFill/>
          <a:ln w="19050" cap="flat" cmpd="sng">
            <a:solidFill>
              <a:srgbClr val="FFCC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3924" name="Rectangle 20"/>
          <p:cNvSpPr>
            <a:spLocks noChangeArrowheads="1"/>
          </p:cNvSpPr>
          <p:nvPr/>
        </p:nvSpPr>
        <p:spPr bwMode="auto">
          <a:xfrm>
            <a:off x="357188" y="4430713"/>
            <a:ext cx="884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Muon Pit</a:t>
            </a:r>
            <a:endParaRPr kumimoji="1" lang="en-US" altLang="ja-JP" sz="14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1876" name="Text Box 27"/>
          <p:cNvSpPr txBox="1">
            <a:spLocks noChangeArrowheads="1"/>
          </p:cNvSpPr>
          <p:nvPr/>
        </p:nvSpPr>
        <p:spPr bwMode="auto">
          <a:xfrm>
            <a:off x="1835150" y="115888"/>
            <a:ext cx="5329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K2K neutrino beamline in KEK</a:t>
            </a:r>
          </a:p>
        </p:txBody>
      </p:sp>
      <p:sp>
        <p:nvSpPr>
          <p:cNvPr id="123933" name="Rectangle 29"/>
          <p:cNvSpPr>
            <a:spLocks noChangeArrowheads="1"/>
          </p:cNvSpPr>
          <p:nvPr/>
        </p:nvSpPr>
        <p:spPr bwMode="auto">
          <a:xfrm>
            <a:off x="4816475" y="2765425"/>
            <a:ext cx="2513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1.1</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m</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sec beam duration</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4" name="Rectangle 30"/>
          <p:cNvSpPr>
            <a:spLocks noChangeArrowheads="1"/>
          </p:cNvSpPr>
          <p:nvPr/>
        </p:nvSpPr>
        <p:spPr bwMode="auto">
          <a:xfrm>
            <a:off x="4816475" y="2990850"/>
            <a:ext cx="263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2.2sec accelerator cycle</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5" name="Rectangle 31"/>
          <p:cNvSpPr>
            <a:spLocks noChangeArrowheads="1"/>
          </p:cNvSpPr>
          <p:nvPr/>
        </p:nvSpPr>
        <p:spPr bwMode="auto">
          <a:xfrm>
            <a:off x="6156325" y="17732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12GeV PS</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6" name="Rectangle 32"/>
          <p:cNvSpPr>
            <a:spLocks noChangeArrowheads="1"/>
          </p:cNvSpPr>
          <p:nvPr/>
        </p:nvSpPr>
        <p:spPr bwMode="auto">
          <a:xfrm>
            <a:off x="1979613" y="3062288"/>
            <a:ext cx="2466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Intensity 5~6x10</a:t>
            </a:r>
            <a:r>
              <a:rPr kumimoji="1" lang="en-US" altLang="ja-JP" sz="1800" b="0" i="0" u="none" strike="noStrike" kern="1200" cap="none" spc="0" normalizeH="0" baseline="3000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12</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ppp</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7" name="Text Box 33"/>
          <p:cNvSpPr txBox="1">
            <a:spLocks noChangeArrowheads="1"/>
          </p:cNvSpPr>
          <p:nvPr/>
        </p:nvSpPr>
        <p:spPr bwMode="auto">
          <a:xfrm>
            <a:off x="1042988" y="6157913"/>
            <a:ext cx="1403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To Kamioka</a:t>
            </a:r>
            <a:endPar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123938" name="Text Box 34"/>
          <p:cNvSpPr txBox="1">
            <a:spLocks noChangeArrowheads="1"/>
          </p:cNvSpPr>
          <p:nvPr/>
        </p:nvSpPr>
        <p:spPr bwMode="auto">
          <a:xfrm>
            <a:off x="1835150" y="3995738"/>
            <a:ext cx="1412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p</a:t>
            </a:r>
            <a:r>
              <a:rPr kumimoji="1" lang="en-US" altLang="ja-JP" sz="1800" b="0" i="0" u="none" strike="noStrike" kern="1200" cap="none" spc="0" normalizeH="0" baseline="3000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-&gt; </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m</a:t>
            </a:r>
            <a:r>
              <a:rPr kumimoji="1" lang="en-US" altLang="ja-JP" sz="1800" b="0" i="0" u="none" strike="noStrike" kern="1200" cap="none" spc="0" normalizeH="0" baseline="3000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 </a:t>
            </a:r>
            <a:r>
              <a:rPr kumimoji="1" lang="en-US" altLang="ja-JP" sz="1800" b="0" i="0" u="none" strike="noStrike" kern="1200" cap="none" spc="0" normalizeH="0" baseline="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n</a:t>
            </a:r>
            <a:r>
              <a:rPr kumimoji="1" lang="en-US" altLang="ja-JP" sz="1800" b="0" i="0" u="none" strike="noStrike" kern="1200" cap="none" spc="0" normalizeH="0" baseline="-25000" noProof="0">
                <a:ln>
                  <a:noFill/>
                </a:ln>
                <a:solidFill>
                  <a:srgbClr val="FFFF00"/>
                </a:solidFill>
                <a:effectLst>
                  <a:outerShdw blurRad="38100" dist="38100" dir="2700000" algn="tl">
                    <a:srgbClr val="C0C0C0"/>
                  </a:outerShdw>
                </a:effectLst>
                <a:uLnTx/>
                <a:uFillTx/>
                <a:latin typeface="Symbol" panose="05050102010706020507" pitchFamily="18" charset="2"/>
                <a:ea typeface="ＭＳ Ｐゴシック" panose="020B0600070205080204" pitchFamily="50" charset="-128"/>
                <a:cs typeface="+mn-cs"/>
              </a:rPr>
              <a:t>m</a:t>
            </a:r>
          </a:p>
        </p:txBody>
      </p:sp>
      <p:sp>
        <p:nvSpPr>
          <p:cNvPr id="123939" name="Rectangle 35"/>
          <p:cNvSpPr>
            <a:spLocks noChangeArrowheads="1"/>
          </p:cNvSpPr>
          <p:nvPr/>
        </p:nvSpPr>
        <p:spPr bwMode="auto">
          <a:xfrm>
            <a:off x="1979613" y="3349625"/>
            <a:ext cx="1874837"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Total ~10</a:t>
            </a:r>
            <a:r>
              <a:rPr kumimoji="1" lang="en-US" altLang="ja-JP" sz="1800" b="0" i="0" u="none" strike="noStrike" kern="1200" cap="none" spc="0" normalizeH="0" baseline="3000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20</a:t>
            </a:r>
            <a:r>
              <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Arial" panose="020B0604020202020204" pitchFamily="34" charset="0"/>
                <a:ea typeface="ＭＳ Ｐゴシック" panose="020B0600070205080204" pitchFamily="50" charset="-128"/>
                <a:cs typeface="+mn-cs"/>
              </a:rPr>
              <a:t> p.o.t.</a:t>
            </a:r>
            <a:endParaRPr kumimoji="1" lang="en-US" altLang="ja-JP" sz="1800" b="0" i="0" u="none" strike="noStrike" kern="1200" cap="none" spc="0" normalizeH="0" baseline="0" noProof="0" dirty="0">
              <a:ln>
                <a:noFill/>
              </a:ln>
              <a:solidFill>
                <a:srgbClr val="FFFF00"/>
              </a:solidFill>
              <a:effectLst>
                <a:outerShdw blurRad="38100" dist="38100" dir="2700000" algn="tl">
                  <a:srgbClr val="C0C0C0"/>
                </a:outerShdw>
              </a:effectLst>
              <a:uLnTx/>
              <a:uFillTx/>
              <a:latin typeface="Comic Sans MS" panose="030F0702030302020204" pitchFamily="66" charset="0"/>
              <a:ea typeface="ＭＳ Ｐゴシック" panose="020B0600070205080204" pitchFamily="50" charset="-128"/>
              <a:cs typeface="+mn-cs"/>
            </a:endParaRPr>
          </a:p>
        </p:txBody>
      </p:sp>
      <p:sp>
        <p:nvSpPr>
          <p:cNvPr id="28" name="スライド番号プレースホルダー 1">
            <a:extLst>
              <a:ext uri="{FF2B5EF4-FFF2-40B4-BE49-F238E27FC236}">
                <a16:creationId xmlns:a16="http://schemas.microsoft.com/office/drawing/2014/main" id="{6F49B4B1-B36C-45C4-A227-903905A842E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06076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71450"/>
            <a:ext cx="6030912" cy="869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4"/>
          <p:cNvSpPr txBox="1">
            <a:spLocks noChangeArrowheads="1"/>
          </p:cNvSpPr>
          <p:nvPr/>
        </p:nvSpPr>
        <p:spPr bwMode="auto">
          <a:xfrm>
            <a:off x="2862263" y="60325"/>
            <a:ext cx="35448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K2K Near Detectors</a:t>
            </a:r>
          </a:p>
        </p:txBody>
      </p:sp>
      <p:cxnSp>
        <p:nvCxnSpPr>
          <p:cNvPr id="3" name="直線矢印コネクタ 2"/>
          <p:cNvCxnSpPr/>
          <p:nvPr/>
        </p:nvCxnSpPr>
        <p:spPr>
          <a:xfrm>
            <a:off x="3941763" y="1089025"/>
            <a:ext cx="539750" cy="85407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3909" name="Text Box 4"/>
          <p:cNvSpPr txBox="1">
            <a:spLocks noChangeArrowheads="1"/>
          </p:cNvSpPr>
          <p:nvPr/>
        </p:nvSpPr>
        <p:spPr bwMode="auto">
          <a:xfrm>
            <a:off x="2879725" y="1101725"/>
            <a:ext cx="14668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Beam</a:t>
            </a:r>
            <a:br>
              <a:rPr kumimoji="1" lang="en-US" altLang="ja-JP"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Direction</a:t>
            </a:r>
          </a:p>
        </p:txBody>
      </p:sp>
      <p:sp>
        <p:nvSpPr>
          <p:cNvPr id="6" name="スライド番号プレースホルダー 1">
            <a:extLst>
              <a:ext uri="{FF2B5EF4-FFF2-40B4-BE49-F238E27FC236}">
                <a16:creationId xmlns:a16="http://schemas.microsoft.com/office/drawing/2014/main" id="{059A0761-0FBB-453A-9478-3C008211C7B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66735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3"/>
          <p:cNvSpPr txBox="1">
            <a:spLocks noChangeArrowheads="1"/>
          </p:cNvSpPr>
          <p:nvPr/>
        </p:nvSpPr>
        <p:spPr bwMode="auto">
          <a:xfrm>
            <a:off x="1835150" y="-26988"/>
            <a:ext cx="5545138" cy="522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Kamiokande(1983-1996)</a:t>
            </a:r>
            <a:endParaRPr lang="en-US" altLang="ja-JP" sz="2800" b="1" u="sng">
              <a:solidFill>
                <a:srgbClr val="0A0AD4"/>
              </a:solidFill>
              <a:latin typeface="Symbol" panose="05050102010706020507" pitchFamily="18" charset="2"/>
            </a:endParaRPr>
          </a:p>
        </p:txBody>
      </p:sp>
      <p:sp>
        <p:nvSpPr>
          <p:cNvPr id="33795" name="テキスト ボックス 7"/>
          <p:cNvSpPr txBox="1">
            <a:spLocks noChangeArrowheads="1"/>
          </p:cNvSpPr>
          <p:nvPr/>
        </p:nvSpPr>
        <p:spPr bwMode="auto">
          <a:xfrm>
            <a:off x="63500" y="620713"/>
            <a:ext cx="9036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000000"/>
                </a:solidFill>
                <a:cs typeface="Arial" panose="020B0604020202020204" pitchFamily="34" charset="0"/>
              </a:rPr>
              <a:t>A large water Cherenkov detector constructed at </a:t>
            </a:r>
            <a:r>
              <a:rPr lang="en-US" altLang="ja-JP" sz="2000" b="1">
                <a:solidFill>
                  <a:srgbClr val="FF0000"/>
                </a:solidFill>
                <a:cs typeface="Arial" panose="020B0604020202020204" pitchFamily="34" charset="0"/>
              </a:rPr>
              <a:t>1000</a:t>
            </a:r>
            <a:r>
              <a:rPr lang="en-US" altLang="ja-JP" sz="2000" b="1">
                <a:solidFill>
                  <a:srgbClr val="000000"/>
                </a:solidFill>
                <a:cs typeface="Arial" panose="020B0604020202020204" pitchFamily="34" charset="0"/>
              </a:rPr>
              <a:t> m</a:t>
            </a:r>
            <a:br>
              <a:rPr lang="en-US" altLang="ja-JP" sz="2000" b="1">
                <a:solidFill>
                  <a:srgbClr val="000000"/>
                </a:solidFill>
                <a:cs typeface="Arial" panose="020B0604020202020204" pitchFamily="34" charset="0"/>
              </a:rPr>
            </a:br>
            <a:r>
              <a:rPr lang="en-US" altLang="ja-JP" sz="2000" b="1">
                <a:solidFill>
                  <a:srgbClr val="000000"/>
                </a:solidFill>
                <a:cs typeface="Arial" panose="020B0604020202020204" pitchFamily="34" charset="0"/>
              </a:rPr>
              <a:t>(2400 meter water equivalent) underground in Kamioka mine, Japan. </a:t>
            </a:r>
          </a:p>
          <a:p>
            <a:pPr>
              <a:spcBef>
                <a:spcPct val="0"/>
              </a:spcBef>
              <a:buFont typeface="Wingdings" panose="05000000000000000000" pitchFamily="2" charset="2"/>
              <a:buChar char="l"/>
            </a:pPr>
            <a:endParaRPr lang="ja-JP" altLang="en-US" sz="2000" b="1">
              <a:solidFill>
                <a:srgbClr val="000000"/>
              </a:solidFill>
              <a:cs typeface="Arial" panose="020B0604020202020204" pitchFamily="34" charset="0"/>
            </a:endParaRPr>
          </a:p>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3000 </a:t>
            </a:r>
            <a:r>
              <a:rPr lang="en-US" altLang="ja-JP" sz="2000" b="1">
                <a:cs typeface="Arial" panose="020B0604020202020204" pitchFamily="34" charset="0"/>
              </a:rPr>
              <a:t>tons of pure water are viewed by </a:t>
            </a:r>
            <a:r>
              <a:rPr lang="en-US" altLang="ja-JP" sz="2000" b="1">
                <a:solidFill>
                  <a:srgbClr val="FF0000"/>
                </a:solidFill>
                <a:cs typeface="Arial" panose="020B0604020202020204" pitchFamily="34" charset="0"/>
              </a:rPr>
              <a:t>1000</a:t>
            </a:r>
            <a:r>
              <a:rPr lang="ja-JP" altLang="en-US" sz="2000" b="1">
                <a:solidFill>
                  <a:srgbClr val="FF0000"/>
                </a:solidFill>
                <a:cs typeface="Arial" panose="020B0604020202020204" pitchFamily="34" charset="0"/>
              </a:rPr>
              <a:t> </a:t>
            </a:r>
            <a:r>
              <a:rPr lang="en-US" altLang="ja-JP" sz="2000" b="1">
                <a:solidFill>
                  <a:srgbClr val="FF0000"/>
                </a:solidFill>
                <a:cs typeface="Arial" panose="020B0604020202020204" pitchFamily="34" charset="0"/>
              </a:rPr>
              <a:t>20-inch</a:t>
            </a:r>
            <a:r>
              <a:rPr lang="en-US" altLang="ja-JP" sz="2000" b="1">
                <a:solidFill>
                  <a:srgbClr val="FF0000"/>
                </a:solidFill>
                <a:latin typeface="Symbol" panose="05050102010706020507" pitchFamily="18" charset="2"/>
                <a:cs typeface="Arial" panose="020B0604020202020204" pitchFamily="34" charset="0"/>
              </a:rPr>
              <a:t>F</a:t>
            </a:r>
            <a:r>
              <a:rPr lang="en-US" altLang="ja-JP" sz="2000" b="1">
                <a:solidFill>
                  <a:srgbClr val="FF0000"/>
                </a:solidFill>
                <a:cs typeface="Arial" panose="020B0604020202020204" pitchFamily="34" charset="0"/>
              </a:rPr>
              <a:t> </a:t>
            </a:r>
            <a:r>
              <a:rPr lang="en-US" altLang="ja-JP" sz="2000" b="1">
                <a:solidFill>
                  <a:srgbClr val="000000"/>
                </a:solidFill>
                <a:cs typeface="Arial" panose="020B0604020202020204" pitchFamily="34" charset="0"/>
              </a:rPr>
              <a:t>PMTs. </a:t>
            </a:r>
          </a:p>
        </p:txBody>
      </p:sp>
      <p:pic>
        <p:nvPicPr>
          <p:cNvPr id="33796"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950" y="2266950"/>
            <a:ext cx="70056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ject 8"/>
          <p:cNvSpPr>
            <a:spLocks noChangeArrowheads="1"/>
          </p:cNvSpPr>
          <p:nvPr/>
        </p:nvSpPr>
        <p:spPr bwMode="auto">
          <a:xfrm>
            <a:off x="-107950" y="3206750"/>
            <a:ext cx="2892425" cy="37719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solidFill>
                <a:srgbClr val="000000"/>
              </a:solidFill>
              <a:latin typeface="Calibri" panose="020F0502020204030204" pitchFamily="34" charset="0"/>
            </a:endParaRPr>
          </a:p>
        </p:txBody>
      </p:sp>
      <p:sp>
        <p:nvSpPr>
          <p:cNvPr id="6" name="スライド番号プレースホルダー 1">
            <a:extLst>
              <a:ext uri="{FF2B5EF4-FFF2-40B4-BE49-F238E27FC236}">
                <a16:creationId xmlns:a16="http://schemas.microsoft.com/office/drawing/2014/main" id="{0175B2D6-B75F-4783-9F27-F375DE46491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3" descr="detector_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2163" y="517525"/>
            <a:ext cx="7289800" cy="4511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Rectangle 2"/>
          <p:cNvSpPr>
            <a:spLocks noGrp="1" noChangeArrowheads="1"/>
          </p:cNvSpPr>
          <p:nvPr>
            <p:ph type="title"/>
          </p:nvPr>
        </p:nvSpPr>
        <p:spPr/>
        <p:txBody>
          <a:bodyPr/>
          <a:lstStyle/>
          <a:p>
            <a:pPr eaLnBrk="1" hangingPunct="1"/>
            <a:r>
              <a:rPr lang="ja-JP" altLang="en-US"/>
              <a:t>　</a:t>
            </a:r>
          </a:p>
        </p:txBody>
      </p:sp>
      <p:sp>
        <p:nvSpPr>
          <p:cNvPr id="124932" name="Text Box 4"/>
          <p:cNvSpPr txBox="1">
            <a:spLocks noChangeArrowheads="1"/>
          </p:cNvSpPr>
          <p:nvPr/>
        </p:nvSpPr>
        <p:spPr bwMode="auto">
          <a:xfrm>
            <a:off x="684213" y="7938"/>
            <a:ext cx="777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K2K Near Detectors at 300m from the target</a:t>
            </a:r>
          </a:p>
        </p:txBody>
      </p:sp>
      <p:sp>
        <p:nvSpPr>
          <p:cNvPr id="124933" name="Text Box 5"/>
          <p:cNvSpPr txBox="1">
            <a:spLocks noChangeArrowheads="1"/>
          </p:cNvSpPr>
          <p:nvPr/>
        </p:nvSpPr>
        <p:spPr bwMode="auto">
          <a:xfrm>
            <a:off x="250825" y="4797425"/>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(a)1kt water Cherenkov detector (1kt)</a:t>
            </a:r>
          </a:p>
        </p:txBody>
      </p:sp>
      <p:sp>
        <p:nvSpPr>
          <p:cNvPr id="124934" name="Text Box 6"/>
          <p:cNvSpPr txBox="1">
            <a:spLocks noChangeArrowheads="1"/>
          </p:cNvSpPr>
          <p:nvPr/>
        </p:nvSpPr>
        <p:spPr bwMode="auto">
          <a:xfrm>
            <a:off x="539750" y="5192713"/>
            <a:ext cx="8353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 1/50 miniature of SK detector. Direct comparison with SK data</a:t>
            </a:r>
          </a:p>
        </p:txBody>
      </p:sp>
      <p:sp>
        <p:nvSpPr>
          <p:cNvPr id="124935" name="Text Box 7"/>
          <p:cNvSpPr txBox="1">
            <a:spLocks noChangeArrowheads="1"/>
          </p:cNvSpPr>
          <p:nvPr/>
        </p:nvSpPr>
        <p:spPr bwMode="auto">
          <a:xfrm>
            <a:off x="250825" y="5589588"/>
            <a:ext cx="5400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(b)Fine-Grained Detector (FGD)</a:t>
            </a:r>
          </a:p>
        </p:txBody>
      </p:sp>
      <p:sp>
        <p:nvSpPr>
          <p:cNvPr id="124936" name="Text Box 8"/>
          <p:cNvSpPr txBox="1">
            <a:spLocks noChangeArrowheads="1"/>
          </p:cNvSpPr>
          <p:nvPr/>
        </p:nvSpPr>
        <p:spPr bwMode="auto">
          <a:xfrm>
            <a:off x="539750" y="5949950"/>
            <a:ext cx="431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Consists of 4 detector elements. </a:t>
            </a:r>
          </a:p>
        </p:txBody>
      </p:sp>
      <p:sp>
        <p:nvSpPr>
          <p:cNvPr id="124937" name="Text Box 9"/>
          <p:cNvSpPr txBox="1">
            <a:spLocks noChangeArrowheads="1"/>
          </p:cNvSpPr>
          <p:nvPr/>
        </p:nvSpPr>
        <p:spPr bwMode="auto">
          <a:xfrm>
            <a:off x="611188" y="6345238"/>
            <a:ext cx="612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Precise measurement of neutrino beam property.</a:t>
            </a:r>
          </a:p>
        </p:txBody>
      </p:sp>
      <p:sp>
        <p:nvSpPr>
          <p:cNvPr id="10" name="スライド番号プレースホルダー 1">
            <a:extLst>
              <a:ext uri="{FF2B5EF4-FFF2-40B4-BE49-F238E27FC236}">
                <a16:creationId xmlns:a16="http://schemas.microsoft.com/office/drawing/2014/main" id="{650E9FA7-E2EE-4AC4-A169-5085A572132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163528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図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75238" y="1962150"/>
            <a:ext cx="3384550"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3"/>
          <p:cNvSpPr txBox="1">
            <a:spLocks noChangeArrowheads="1"/>
          </p:cNvSpPr>
          <p:nvPr/>
        </p:nvSpPr>
        <p:spPr bwMode="auto">
          <a:xfrm>
            <a:off x="250825" y="7938"/>
            <a:ext cx="86756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Study of the Neutrino beam in the Near Detectors</a:t>
            </a:r>
          </a:p>
        </p:txBody>
      </p:sp>
      <p:sp>
        <p:nvSpPr>
          <p:cNvPr id="126980" name="Text Box 7"/>
          <p:cNvSpPr txBox="1">
            <a:spLocks noChangeArrowheads="1"/>
          </p:cNvSpPr>
          <p:nvPr/>
        </p:nvSpPr>
        <p:spPr bwMode="auto">
          <a:xfrm>
            <a:off x="5940425" y="1449388"/>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1kt detector</a:t>
            </a:r>
          </a:p>
        </p:txBody>
      </p:sp>
      <p:sp>
        <p:nvSpPr>
          <p:cNvPr id="126981" name="Text Box 8"/>
          <p:cNvSpPr txBox="1">
            <a:spLocks noChangeArrowheads="1"/>
          </p:cNvSpPr>
          <p:nvPr/>
        </p:nvSpPr>
        <p:spPr bwMode="auto">
          <a:xfrm>
            <a:off x="755650" y="1449388"/>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Fine-Grained detector</a:t>
            </a:r>
          </a:p>
        </p:txBody>
      </p:sp>
      <p:sp>
        <p:nvSpPr>
          <p:cNvPr id="126982" name="Text Box 12"/>
          <p:cNvSpPr txBox="1">
            <a:spLocks noChangeArrowheads="1"/>
          </p:cNvSpPr>
          <p:nvPr/>
        </p:nvSpPr>
        <p:spPr bwMode="auto">
          <a:xfrm>
            <a:off x="71438" y="684213"/>
            <a:ext cx="8497887"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Data recorded in the Near Detectors are used to study properties of the neutrino beam.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beam direction, stability of the beam intensity, energy spectrum,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ratio well agree with expectations.</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excellent agreements between data and expectations in KEK site ensure the reliability of the expected beam at SK site.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26983" name="Picture 15" descr="mrd3d_ev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 y="1870075"/>
            <a:ext cx="4249738" cy="320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84" name="Rectangle 18"/>
          <p:cNvSpPr>
            <a:spLocks noChangeArrowheads="1"/>
          </p:cNvSpPr>
          <p:nvPr/>
        </p:nvSpPr>
        <p:spPr bwMode="auto">
          <a:xfrm>
            <a:off x="3897313" y="4576763"/>
            <a:ext cx="809625" cy="5127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スライド番号プレースホルダー 1">
            <a:extLst>
              <a:ext uri="{FF2B5EF4-FFF2-40B4-BE49-F238E27FC236}">
                <a16:creationId xmlns:a16="http://schemas.microsoft.com/office/drawing/2014/main" id="{DB3B951F-5627-4610-A158-F0729BB627B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01248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6" name="Group 38"/>
          <p:cNvGrpSpPr>
            <a:grpSpLocks/>
          </p:cNvGrpSpPr>
          <p:nvPr/>
        </p:nvGrpSpPr>
        <p:grpSpPr bwMode="auto">
          <a:xfrm>
            <a:off x="4781550" y="3141663"/>
            <a:ext cx="3390900" cy="3600450"/>
            <a:chOff x="3012" y="1979"/>
            <a:chExt cx="2136" cy="2268"/>
          </a:xfrm>
        </p:grpSpPr>
        <p:pic>
          <p:nvPicPr>
            <p:cNvPr id="129042" name="Picture 5" descr="sk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 y="2296"/>
              <a:ext cx="1643"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43" name="Text Box 10"/>
            <p:cNvSpPr txBox="1">
              <a:spLocks noChangeArrowheads="1"/>
            </p:cNvSpPr>
            <p:nvPr/>
          </p:nvSpPr>
          <p:spPr bwMode="auto">
            <a:xfrm>
              <a:off x="3969" y="2292"/>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profile at SK</a:t>
              </a:r>
            </a:p>
          </p:txBody>
        </p:sp>
        <p:sp>
          <p:nvSpPr>
            <p:cNvPr id="129044" name="Text Box 12"/>
            <p:cNvSpPr txBox="1">
              <a:spLocks noChangeArrowheads="1"/>
            </p:cNvSpPr>
            <p:nvPr/>
          </p:nvSpPr>
          <p:spPr bwMode="auto">
            <a:xfrm>
              <a:off x="3242"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45" name="Text Box 13"/>
            <p:cNvSpPr txBox="1">
              <a:spLocks noChangeArrowheads="1"/>
            </p:cNvSpPr>
            <p:nvPr/>
          </p:nvSpPr>
          <p:spPr bwMode="auto">
            <a:xfrm>
              <a:off x="3152"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46" name="Text Box 14"/>
            <p:cNvSpPr txBox="1">
              <a:spLocks noChangeArrowheads="1"/>
            </p:cNvSpPr>
            <p:nvPr/>
          </p:nvSpPr>
          <p:spPr bwMode="auto">
            <a:xfrm>
              <a:off x="3152"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29047" name="Text Box 15"/>
            <p:cNvSpPr txBox="1">
              <a:spLocks noChangeArrowheads="1"/>
            </p:cNvSpPr>
            <p:nvPr/>
          </p:nvSpPr>
          <p:spPr bwMode="auto">
            <a:xfrm>
              <a:off x="4558"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sp>
          <p:nvSpPr>
            <p:cNvPr id="129048" name="Text Box 16"/>
            <p:cNvSpPr txBox="1">
              <a:spLocks noChangeArrowheads="1"/>
            </p:cNvSpPr>
            <p:nvPr/>
          </p:nvSpPr>
          <p:spPr bwMode="auto">
            <a:xfrm>
              <a:off x="3651"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29049" name="Text Box 17"/>
            <p:cNvSpPr txBox="1">
              <a:spLocks noChangeArrowheads="1"/>
            </p:cNvSpPr>
            <p:nvPr/>
          </p:nvSpPr>
          <p:spPr bwMode="auto">
            <a:xfrm>
              <a:off x="4104"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sp>
          <p:nvSpPr>
            <p:cNvPr id="129050" name="Text Box 24"/>
            <p:cNvSpPr txBox="1">
              <a:spLocks noChangeArrowheads="1"/>
            </p:cNvSpPr>
            <p:nvPr/>
          </p:nvSpPr>
          <p:spPr bwMode="auto">
            <a:xfrm>
              <a:off x="3652" y="3566"/>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3mrad</a:t>
              </a:r>
            </a:p>
          </p:txBody>
        </p:sp>
        <p:sp>
          <p:nvSpPr>
            <p:cNvPr id="129051" name="Text Box 26"/>
            <p:cNvSpPr txBox="1">
              <a:spLocks noChangeArrowheads="1"/>
            </p:cNvSpPr>
            <p:nvPr/>
          </p:nvSpPr>
          <p:spPr bwMode="auto">
            <a:xfrm rot="-5400000">
              <a:off x="2515" y="2476"/>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(x10</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6</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29052" name="Text Box 27"/>
            <p:cNvSpPr txBox="1">
              <a:spLocks noChangeArrowheads="1"/>
            </p:cNvSpPr>
            <p:nvPr/>
          </p:nvSpPr>
          <p:spPr bwMode="auto">
            <a:xfrm>
              <a:off x="3878" y="401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distance (km)</a:t>
              </a:r>
            </a:p>
          </p:txBody>
        </p:sp>
        <p:sp>
          <p:nvSpPr>
            <p:cNvPr id="129053" name="Line 28"/>
            <p:cNvSpPr>
              <a:spLocks noChangeShapeType="1"/>
            </p:cNvSpPr>
            <p:nvPr/>
          </p:nvSpPr>
          <p:spPr bwMode="auto">
            <a:xfrm>
              <a:off x="3288" y="3702"/>
              <a:ext cx="363" cy="0"/>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4" name="Line 29"/>
            <p:cNvSpPr>
              <a:spLocks noChangeShapeType="1"/>
            </p:cNvSpPr>
            <p:nvPr/>
          </p:nvSpPr>
          <p:spPr bwMode="auto">
            <a:xfrm flipH="1">
              <a:off x="3334" y="3294"/>
              <a:ext cx="317" cy="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5" name="Line 30"/>
            <p:cNvSpPr>
              <a:spLocks noChangeShapeType="1"/>
            </p:cNvSpPr>
            <p:nvPr/>
          </p:nvSpPr>
          <p:spPr bwMode="auto">
            <a:xfrm>
              <a:off x="3334" y="3113"/>
              <a:ext cx="0" cy="363"/>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6" name="Line 31"/>
            <p:cNvSpPr>
              <a:spLocks noChangeShapeType="1"/>
            </p:cNvSpPr>
            <p:nvPr/>
          </p:nvSpPr>
          <p:spPr bwMode="auto">
            <a:xfrm>
              <a:off x="3651" y="3475"/>
              <a:ext cx="0" cy="363"/>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9057" name="Text Box 32"/>
            <p:cNvSpPr txBox="1">
              <a:spLocks noChangeArrowheads="1"/>
            </p:cNvSpPr>
            <p:nvPr/>
          </p:nvSpPr>
          <p:spPr bwMode="auto">
            <a:xfrm>
              <a:off x="3606" y="3158"/>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50" charset="-128"/>
                  <a:cs typeface="+mn-cs"/>
                </a:rPr>
                <a:t>SK(0.2mrad)</a:t>
              </a:r>
            </a:p>
          </p:txBody>
        </p:sp>
      </p:grpSp>
      <p:grpSp>
        <p:nvGrpSpPr>
          <p:cNvPr id="129027" name="Group 37"/>
          <p:cNvGrpSpPr>
            <a:grpSpLocks/>
          </p:cNvGrpSpPr>
          <p:nvPr/>
        </p:nvGrpSpPr>
        <p:grpSpPr bwMode="auto">
          <a:xfrm>
            <a:off x="1252538" y="3502025"/>
            <a:ext cx="3248025" cy="3240088"/>
            <a:chOff x="789" y="2206"/>
            <a:chExt cx="2046" cy="2041"/>
          </a:xfrm>
        </p:grpSpPr>
        <p:pic>
          <p:nvPicPr>
            <p:cNvPr id="129030" name="Picture 6" descr="sk_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 y="2296"/>
              <a:ext cx="1646" cy="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1" name="Text Box 11"/>
            <p:cNvSpPr txBox="1">
              <a:spLocks noChangeArrowheads="1"/>
            </p:cNvSpPr>
            <p:nvPr/>
          </p:nvSpPr>
          <p:spPr bwMode="auto">
            <a:xfrm>
              <a:off x="1519" y="2296"/>
              <a:ext cx="11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spectrum at SK</a:t>
              </a:r>
            </a:p>
          </p:txBody>
        </p:sp>
        <p:sp>
          <p:nvSpPr>
            <p:cNvPr id="129032" name="Text Box 18"/>
            <p:cNvSpPr txBox="1">
              <a:spLocks noChangeArrowheads="1"/>
            </p:cNvSpPr>
            <p:nvPr/>
          </p:nvSpPr>
          <p:spPr bwMode="auto">
            <a:xfrm>
              <a:off x="1020"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33" name="Text Box 19"/>
            <p:cNvSpPr txBox="1">
              <a:spLocks noChangeArrowheads="1"/>
            </p:cNvSpPr>
            <p:nvPr/>
          </p:nvSpPr>
          <p:spPr bwMode="auto">
            <a:xfrm>
              <a:off x="129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29034" name="Text Box 20"/>
            <p:cNvSpPr txBox="1">
              <a:spLocks noChangeArrowheads="1"/>
            </p:cNvSpPr>
            <p:nvPr/>
          </p:nvSpPr>
          <p:spPr bwMode="auto">
            <a:xfrm>
              <a:off x="1610"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sp>
          <p:nvSpPr>
            <p:cNvPr id="129035" name="Text Box 21"/>
            <p:cNvSpPr txBox="1">
              <a:spLocks noChangeArrowheads="1"/>
            </p:cNvSpPr>
            <p:nvPr/>
          </p:nvSpPr>
          <p:spPr bwMode="auto">
            <a:xfrm>
              <a:off x="1927"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sp>
          <p:nvSpPr>
            <p:cNvPr id="129036" name="Text Box 22"/>
            <p:cNvSpPr txBox="1">
              <a:spLocks noChangeArrowheads="1"/>
            </p:cNvSpPr>
            <p:nvPr/>
          </p:nvSpPr>
          <p:spPr bwMode="auto">
            <a:xfrm>
              <a:off x="2245" y="3884"/>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a:t>
              </a:r>
            </a:p>
          </p:txBody>
        </p:sp>
        <p:sp>
          <p:nvSpPr>
            <p:cNvPr id="129037" name="Text Box 23"/>
            <p:cNvSpPr txBox="1">
              <a:spLocks noChangeArrowheads="1"/>
            </p:cNvSpPr>
            <p:nvPr/>
          </p:nvSpPr>
          <p:spPr bwMode="auto">
            <a:xfrm>
              <a:off x="2562" y="387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sp>
          <p:nvSpPr>
            <p:cNvPr id="129038" name="Text Box 25"/>
            <p:cNvSpPr txBox="1">
              <a:spLocks noChangeArrowheads="1"/>
            </p:cNvSpPr>
            <p:nvPr/>
          </p:nvSpPr>
          <p:spPr bwMode="auto">
            <a:xfrm>
              <a:off x="1111" y="4016"/>
              <a:ext cx="1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(GeV)</a:t>
              </a:r>
            </a:p>
          </p:txBody>
        </p:sp>
        <p:sp>
          <p:nvSpPr>
            <p:cNvPr id="129039" name="Text Box 33"/>
            <p:cNvSpPr txBox="1">
              <a:spLocks noChangeArrowheads="1"/>
            </p:cNvSpPr>
            <p:nvPr/>
          </p:nvSpPr>
          <p:spPr bwMode="auto">
            <a:xfrm rot="-5400000">
              <a:off x="134" y="2861"/>
              <a:ext cx="15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/cm</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/0.1GeV(x10</a:t>
              </a:r>
              <a:r>
                <a:rPr kumimoji="1" lang="en-US" altLang="ja-JP" sz="18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6</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29040" name="Text Box 34"/>
            <p:cNvSpPr txBox="1">
              <a:spLocks noChangeArrowheads="1"/>
            </p:cNvSpPr>
            <p:nvPr/>
          </p:nvSpPr>
          <p:spPr bwMode="auto">
            <a:xfrm>
              <a:off x="930" y="3789"/>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29041" name="Text Box 36"/>
            <p:cNvSpPr txBox="1">
              <a:spLocks noChangeArrowheads="1"/>
            </p:cNvSpPr>
            <p:nvPr/>
          </p:nvSpPr>
          <p:spPr bwMode="auto">
            <a:xfrm>
              <a:off x="929" y="2886"/>
              <a:ext cx="1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grpSp>
      <p:sp>
        <p:nvSpPr>
          <p:cNvPr id="129028" name="Text Box 39"/>
          <p:cNvSpPr txBox="1">
            <a:spLocks noChangeArrowheads="1"/>
          </p:cNvSpPr>
          <p:nvPr/>
        </p:nvSpPr>
        <p:spPr bwMode="auto">
          <a:xfrm>
            <a:off x="1763713"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Property of the neutrino beam</a:t>
            </a:r>
          </a:p>
        </p:txBody>
      </p:sp>
      <p:sp>
        <p:nvSpPr>
          <p:cNvPr id="129029" name="Text Box 41"/>
          <p:cNvSpPr txBox="1">
            <a:spLocks noChangeArrowheads="1"/>
          </p:cNvSpPr>
          <p:nvPr/>
        </p:nvSpPr>
        <p:spPr bwMode="auto">
          <a:xfrm>
            <a:off x="115888" y="503238"/>
            <a:ext cx="90868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mean energy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GeV and the peak energy is about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GeV.</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Almost pure muon neutrino beam. </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9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9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ratio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direction of the beam is adjusted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mrad.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Nearly the same energy spectrum and flux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mrad.</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It covers the size of SK;  ~50m/250km =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0.2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mrad.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flux at SK (250km downstream)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1.3x10</a:t>
            </a:r>
            <a:r>
              <a:rPr kumimoji="1" lang="en-US" altLang="ja-JP" sz="19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6</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/cm</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for 10</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20</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and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~170</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events are expected in the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22.5kton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of fiducial volume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in the case of null oscillation.</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 name="スライド番号プレースホルダー 1">
            <a:extLst>
              <a:ext uri="{FF2B5EF4-FFF2-40B4-BE49-F238E27FC236}">
                <a16:creationId xmlns:a16="http://schemas.microsoft.com/office/drawing/2014/main" id="{1CF46F34-FDAF-452F-9FC5-19CA56A6ABD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49697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43"/>
          <p:cNvGrpSpPr>
            <a:grpSpLocks/>
          </p:cNvGrpSpPr>
          <p:nvPr/>
        </p:nvGrpSpPr>
        <p:grpSpPr bwMode="auto">
          <a:xfrm>
            <a:off x="1781175" y="2962275"/>
            <a:ext cx="5383213" cy="3848100"/>
            <a:chOff x="1122" y="1866"/>
            <a:chExt cx="3391" cy="2424"/>
          </a:xfrm>
        </p:grpSpPr>
        <p:grpSp>
          <p:nvGrpSpPr>
            <p:cNvPr id="131090" name="Group 41"/>
            <p:cNvGrpSpPr>
              <a:grpSpLocks/>
            </p:cNvGrpSpPr>
            <p:nvPr/>
          </p:nvGrpSpPr>
          <p:grpSpPr bwMode="auto">
            <a:xfrm>
              <a:off x="1122" y="1866"/>
              <a:ext cx="3391" cy="2424"/>
              <a:chOff x="1122" y="1866"/>
              <a:chExt cx="3391" cy="2424"/>
            </a:xfrm>
          </p:grpSpPr>
          <p:grpSp>
            <p:nvGrpSpPr>
              <p:cNvPr id="131092" name="Group 29"/>
              <p:cNvGrpSpPr>
                <a:grpSpLocks/>
              </p:cNvGrpSpPr>
              <p:nvPr/>
            </p:nvGrpSpPr>
            <p:grpSpPr bwMode="auto">
              <a:xfrm>
                <a:off x="1338" y="1979"/>
                <a:ext cx="3175" cy="2179"/>
                <a:chOff x="1338" y="1979"/>
                <a:chExt cx="3175" cy="2179"/>
              </a:xfrm>
            </p:grpSpPr>
            <p:pic>
              <p:nvPicPr>
                <p:cNvPr id="13110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979"/>
                  <a:ext cx="3039" cy="2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1106" name="Rectangle 26"/>
                <p:cNvSpPr>
                  <a:spLocks noChangeArrowheads="1"/>
                </p:cNvSpPr>
                <p:nvPr/>
              </p:nvSpPr>
              <p:spPr bwMode="auto">
                <a:xfrm>
                  <a:off x="1338" y="3974"/>
                  <a:ext cx="3175" cy="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1093" name="Text Box 28"/>
              <p:cNvSpPr txBox="1">
                <a:spLocks noChangeArrowheads="1"/>
              </p:cNvSpPr>
              <p:nvPr/>
            </p:nvSpPr>
            <p:spPr bwMode="auto">
              <a:xfrm>
                <a:off x="1611" y="3913"/>
                <a:ext cx="287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1999   2000   2001   2002   2003   2004</a:t>
                </a:r>
              </a:p>
            </p:txBody>
          </p:sp>
          <p:sp>
            <p:nvSpPr>
              <p:cNvPr id="131094" name="Text Box 30"/>
              <p:cNvSpPr txBox="1">
                <a:spLocks noChangeArrowheads="1"/>
              </p:cNvSpPr>
              <p:nvPr/>
            </p:nvSpPr>
            <p:spPr bwMode="auto">
              <a:xfrm>
                <a:off x="2682" y="4059"/>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Year</a:t>
                </a:r>
              </a:p>
            </p:txBody>
          </p:sp>
          <p:sp>
            <p:nvSpPr>
              <p:cNvPr id="131095" name="Rectangle 33"/>
              <p:cNvSpPr>
                <a:spLocks noChangeArrowheads="1"/>
              </p:cNvSpPr>
              <p:nvPr/>
            </p:nvSpPr>
            <p:spPr bwMode="auto">
              <a:xfrm>
                <a:off x="1303" y="1866"/>
                <a:ext cx="273" cy="21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131096" name="Group 34"/>
              <p:cNvGrpSpPr>
                <a:grpSpLocks/>
              </p:cNvGrpSpPr>
              <p:nvPr/>
            </p:nvGrpSpPr>
            <p:grpSpPr bwMode="auto">
              <a:xfrm>
                <a:off x="1122" y="3094"/>
                <a:ext cx="397" cy="994"/>
                <a:chOff x="640" y="3065"/>
                <a:chExt cx="397" cy="994"/>
              </a:xfrm>
            </p:grpSpPr>
            <p:sp>
              <p:nvSpPr>
                <p:cNvPr id="131103" name="Text Box 31"/>
                <p:cNvSpPr txBox="1">
                  <a:spLocks noChangeArrowheads="1"/>
                </p:cNvSpPr>
                <p:nvPr/>
              </p:nvSpPr>
              <p:spPr bwMode="auto">
                <a:xfrm rot="-5400000">
                  <a:off x="259" y="3446"/>
                  <a:ext cx="9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protons/pulse</a:t>
                  </a:r>
                </a:p>
              </p:txBody>
            </p:sp>
            <p:sp>
              <p:nvSpPr>
                <p:cNvPr id="131104" name="Text Box 32"/>
                <p:cNvSpPr txBox="1">
                  <a:spLocks noChangeArrowheads="1"/>
                </p:cNvSpPr>
                <p:nvPr/>
              </p:nvSpPr>
              <p:spPr bwMode="auto">
                <a:xfrm rot="-5400000">
                  <a:off x="610" y="3433"/>
                  <a:ext cx="6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(x10</a:t>
                  </a:r>
                  <a:r>
                    <a:rPr kumimoji="1" lang="en-US" altLang="ja-JP" sz="18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12</a:t>
                  </a: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grpSp>
          <p:sp>
            <p:nvSpPr>
              <p:cNvPr id="131097" name="Text Box 35"/>
              <p:cNvSpPr txBox="1">
                <a:spLocks noChangeArrowheads="1"/>
              </p:cNvSpPr>
              <p:nvPr/>
            </p:nvSpPr>
            <p:spPr bwMode="auto">
              <a:xfrm>
                <a:off x="1427" y="3719"/>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1098" name="Text Box 36"/>
              <p:cNvSpPr txBox="1">
                <a:spLocks noChangeArrowheads="1"/>
              </p:cNvSpPr>
              <p:nvPr/>
            </p:nvSpPr>
            <p:spPr bwMode="auto">
              <a:xfrm>
                <a:off x="1437" y="331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sp>
            <p:nvSpPr>
              <p:cNvPr id="131099" name="Text Box 37"/>
              <p:cNvSpPr txBox="1">
                <a:spLocks noChangeArrowheads="1"/>
              </p:cNvSpPr>
              <p:nvPr/>
            </p:nvSpPr>
            <p:spPr bwMode="auto">
              <a:xfrm rot="-5400000">
                <a:off x="870" y="2441"/>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POT</a:t>
                </a:r>
              </a:p>
            </p:txBody>
          </p:sp>
          <p:sp>
            <p:nvSpPr>
              <p:cNvPr id="131100" name="Text Box 38"/>
              <p:cNvSpPr txBox="1">
                <a:spLocks noChangeArrowheads="1"/>
              </p:cNvSpPr>
              <p:nvPr/>
            </p:nvSpPr>
            <p:spPr bwMode="auto">
              <a:xfrm rot="-5400000">
                <a:off x="1106" y="2399"/>
                <a:ext cx="5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(x10</a:t>
                </a:r>
                <a:r>
                  <a:rPr kumimoji="1" lang="en-US" altLang="ja-JP" sz="18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1101" name="Text Box 39"/>
              <p:cNvSpPr txBox="1">
                <a:spLocks noChangeArrowheads="1"/>
              </p:cNvSpPr>
              <p:nvPr/>
            </p:nvSpPr>
            <p:spPr bwMode="auto">
              <a:xfrm>
                <a:off x="1437" y="295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1102" name="Text Box 40"/>
              <p:cNvSpPr txBox="1">
                <a:spLocks noChangeArrowheads="1"/>
              </p:cNvSpPr>
              <p:nvPr/>
            </p:nvSpPr>
            <p:spPr bwMode="auto">
              <a:xfrm>
                <a:off x="1288" y="210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100</a:t>
                </a:r>
              </a:p>
            </p:txBody>
          </p:sp>
        </p:grpSp>
        <p:sp>
          <p:nvSpPr>
            <p:cNvPr id="131091" name="Text Box 42"/>
            <p:cNvSpPr txBox="1">
              <a:spLocks noChangeArrowheads="1"/>
            </p:cNvSpPr>
            <p:nvPr/>
          </p:nvSpPr>
          <p:spPr bwMode="auto">
            <a:xfrm>
              <a:off x="1548" y="1990"/>
              <a:ext cx="253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Delivered Protons on Target (POT)</a:t>
              </a:r>
            </a:p>
          </p:txBody>
        </p:sp>
      </p:grpSp>
      <p:sp>
        <p:nvSpPr>
          <p:cNvPr id="131075" name="Text Box 7"/>
          <p:cNvSpPr txBox="1">
            <a:spLocks noChangeArrowheads="1"/>
          </p:cNvSpPr>
          <p:nvPr/>
        </p:nvSpPr>
        <p:spPr bwMode="auto">
          <a:xfrm>
            <a:off x="1474788" y="-26988"/>
            <a:ext cx="568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Summary of data-taking in K2K</a:t>
            </a:r>
          </a:p>
        </p:txBody>
      </p:sp>
      <p:sp>
        <p:nvSpPr>
          <p:cNvPr id="131076" name="Text Box 8"/>
          <p:cNvSpPr txBox="1">
            <a:spLocks noChangeArrowheads="1"/>
          </p:cNvSpPr>
          <p:nvPr/>
        </p:nvSpPr>
        <p:spPr bwMode="auto">
          <a:xfrm>
            <a:off x="549275" y="5746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77" name="Text Box 9"/>
          <p:cNvSpPr txBox="1">
            <a:spLocks noChangeArrowheads="1"/>
          </p:cNvSpPr>
          <p:nvPr/>
        </p:nvSpPr>
        <p:spPr bwMode="auto">
          <a:xfrm>
            <a:off x="739775" y="503238"/>
            <a:ext cx="6732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First neutrino beam:          January 27, 1999</a:t>
            </a:r>
          </a:p>
        </p:txBody>
      </p:sp>
      <p:sp>
        <p:nvSpPr>
          <p:cNvPr id="131078" name="Text Box 10"/>
          <p:cNvSpPr txBox="1">
            <a:spLocks noChangeArrowheads="1"/>
          </p:cNvSpPr>
          <p:nvPr/>
        </p:nvSpPr>
        <p:spPr bwMode="auto">
          <a:xfrm>
            <a:off x="549275" y="935038"/>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79" name="Text Box 11"/>
          <p:cNvSpPr txBox="1">
            <a:spLocks noChangeArrowheads="1"/>
          </p:cNvSpPr>
          <p:nvPr/>
        </p:nvSpPr>
        <p:spPr bwMode="auto">
          <a:xfrm>
            <a:off x="776288" y="863600"/>
            <a:ext cx="876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Physics run:                       Jun   4, 1999 – Jul 12, 2001 (K2K-I)</a:t>
            </a:r>
          </a:p>
        </p:txBody>
      </p:sp>
      <p:sp>
        <p:nvSpPr>
          <p:cNvPr id="131080" name="Text Box 14"/>
          <p:cNvSpPr txBox="1">
            <a:spLocks noChangeArrowheads="1"/>
          </p:cNvSpPr>
          <p:nvPr/>
        </p:nvSpPr>
        <p:spPr bwMode="auto">
          <a:xfrm>
            <a:off x="549275" y="2085975"/>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81" name="Text Box 15"/>
          <p:cNvSpPr txBox="1">
            <a:spLocks noChangeArrowheads="1"/>
          </p:cNvSpPr>
          <p:nvPr/>
        </p:nvSpPr>
        <p:spPr bwMode="auto">
          <a:xfrm>
            <a:off x="763588" y="2041525"/>
            <a:ext cx="678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physics run: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442.8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days</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(233.7+209.1)</a:t>
            </a:r>
          </a:p>
        </p:txBody>
      </p:sp>
      <p:sp>
        <p:nvSpPr>
          <p:cNvPr id="131082" name="Text Box 16"/>
          <p:cNvSpPr txBox="1">
            <a:spLocks noChangeArrowheads="1"/>
          </p:cNvSpPr>
          <p:nvPr/>
        </p:nvSpPr>
        <p:spPr bwMode="auto">
          <a:xfrm>
            <a:off x="549275" y="2805113"/>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83" name="Text Box 17"/>
          <p:cNvSpPr txBox="1">
            <a:spLocks noChangeArrowheads="1"/>
          </p:cNvSpPr>
          <p:nvPr/>
        </p:nvSpPr>
        <p:spPr bwMode="auto">
          <a:xfrm>
            <a:off x="763588" y="2762250"/>
            <a:ext cx="8380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POT for analysis: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92.2x10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18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 (47.9x10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+ 44.3x10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1084" name="Text Box 18"/>
          <p:cNvSpPr txBox="1">
            <a:spLocks noChangeArrowheads="1"/>
          </p:cNvSpPr>
          <p:nvPr/>
        </p:nvSpPr>
        <p:spPr bwMode="auto">
          <a:xfrm>
            <a:off x="549275" y="2444750"/>
            <a:ext cx="442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131085" name="Text Box 19"/>
          <p:cNvSpPr txBox="1">
            <a:spLocks noChangeArrowheads="1"/>
          </p:cNvSpPr>
          <p:nvPr/>
        </p:nvSpPr>
        <p:spPr bwMode="auto">
          <a:xfrm>
            <a:off x="763588" y="2401888"/>
            <a:ext cx="6354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Total spill numbers: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17.4x10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6</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spill</a:t>
            </a:r>
          </a:p>
        </p:txBody>
      </p:sp>
      <p:sp>
        <p:nvSpPr>
          <p:cNvPr id="131086" name="Text Box 23"/>
          <p:cNvSpPr txBox="1">
            <a:spLocks noChangeArrowheads="1"/>
          </p:cNvSpPr>
          <p:nvPr/>
        </p:nvSpPr>
        <p:spPr bwMode="auto">
          <a:xfrm>
            <a:off x="3924300" y="1644650"/>
            <a:ext cx="458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Jan 17, 2003 – Nov  6, 2004 (K2K-II)</a:t>
            </a:r>
          </a:p>
        </p:txBody>
      </p:sp>
      <p:sp>
        <p:nvSpPr>
          <p:cNvPr id="131087" name="AutoShape 44"/>
          <p:cNvSpPr>
            <a:spLocks noChangeArrowheads="1"/>
          </p:cNvSpPr>
          <p:nvPr/>
        </p:nvSpPr>
        <p:spPr bwMode="auto">
          <a:xfrm>
            <a:off x="4545013" y="122396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1088" name="Text Box 46"/>
          <p:cNvSpPr txBox="1">
            <a:spLocks noChangeArrowheads="1"/>
          </p:cNvSpPr>
          <p:nvPr/>
        </p:nvSpPr>
        <p:spPr bwMode="auto">
          <a:xfrm>
            <a:off x="4932363" y="1268413"/>
            <a:ext cx="3870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Super-Kamiokande accident        </a:t>
            </a:r>
          </a:p>
        </p:txBody>
      </p:sp>
      <p:sp>
        <p:nvSpPr>
          <p:cNvPr id="131089" name="AutoShape 44"/>
          <p:cNvSpPr>
            <a:spLocks noChangeArrowheads="1"/>
          </p:cNvSpPr>
          <p:nvPr/>
        </p:nvSpPr>
        <p:spPr bwMode="auto">
          <a:xfrm>
            <a:off x="4706938" y="3960813"/>
            <a:ext cx="431800" cy="431800"/>
          </a:xfrm>
          <a:prstGeom prst="irregularSeal1">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 name="スライド番号プレースホルダー 1">
            <a:extLst>
              <a:ext uri="{FF2B5EF4-FFF2-40B4-BE49-F238E27FC236}">
                <a16:creationId xmlns:a16="http://schemas.microsoft.com/office/drawing/2014/main" id="{89661E26-F23E-4057-ACCC-4B97152FFDBF}"/>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99324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87375"/>
            <a:ext cx="59848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テキスト ボックス 4"/>
          <p:cNvSpPr txBox="1">
            <a:spLocks noChangeArrowheads="1"/>
          </p:cNvSpPr>
          <p:nvPr/>
        </p:nvSpPr>
        <p:spPr bwMode="auto">
          <a:xfrm>
            <a:off x="250825" y="5886450"/>
            <a:ext cx="738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It was a great achievement in the history of physics…,</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33124" name="Text Box 20"/>
          <p:cNvSpPr txBox="1">
            <a:spLocks noChangeArrowheads="1"/>
          </p:cNvSpPr>
          <p:nvPr/>
        </p:nvSpPr>
        <p:spPr bwMode="auto">
          <a:xfrm>
            <a:off x="44450" y="30163"/>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The first K2K neutrino event in Super-Kamiokande</a:t>
            </a:r>
          </a:p>
        </p:txBody>
      </p:sp>
      <p:sp>
        <p:nvSpPr>
          <p:cNvPr id="133125" name="テキスト ボックス 3"/>
          <p:cNvSpPr txBox="1">
            <a:spLocks noChangeArrowheads="1"/>
          </p:cNvSpPr>
          <p:nvPr/>
        </p:nvSpPr>
        <p:spPr bwMode="auto">
          <a:xfrm>
            <a:off x="1557338" y="725488"/>
            <a:ext cx="20653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June 19, 1999</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 name="テキスト ボックス 4"/>
          <p:cNvSpPr txBox="1">
            <a:spLocks noChangeArrowheads="1"/>
          </p:cNvSpPr>
          <p:nvPr/>
        </p:nvSpPr>
        <p:spPr bwMode="auto">
          <a:xfrm>
            <a:off x="2366963" y="6286500"/>
            <a:ext cx="454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but the event was poor looking.</a:t>
            </a:r>
            <a:endParaRPr kumimoji="1" lang="ja-JP"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9DBD2F98-5635-4CD8-BE41-5EB0D46942D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00346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2517"/>
                                        </p:tgtEl>
                                        <p:attrNameLst>
                                          <p:attrName>style.visibility</p:attrName>
                                        </p:attrNameLst>
                                      </p:cBhvr>
                                      <p:to>
                                        <p:strVal val="visible"/>
                                      </p:to>
                                    </p:set>
                                    <p:anim calcmode="lin" valueType="num">
                                      <p:cBhvr additive="base">
                                        <p:cTn id="7" dur="500" fill="hold"/>
                                        <p:tgtEl>
                                          <p:spTgt spid="192517"/>
                                        </p:tgtEl>
                                        <p:attrNameLst>
                                          <p:attrName>ppt_x</p:attrName>
                                        </p:attrNameLst>
                                      </p:cBhvr>
                                      <p:tavLst>
                                        <p:tav tm="0">
                                          <p:val>
                                            <p:strVal val="1+#ppt_w/2"/>
                                          </p:val>
                                        </p:tav>
                                        <p:tav tm="100000">
                                          <p:val>
                                            <p:strVal val="#ppt_x"/>
                                          </p:val>
                                        </p:tav>
                                      </p:tavLst>
                                    </p:anim>
                                    <p:anim calcmode="lin" valueType="num">
                                      <p:cBhvr additive="base">
                                        <p:cTn id="8"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5" descr="dist_tdiff_al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988" y="-127000"/>
            <a:ext cx="5607051" cy="5607050"/>
          </a:xfrm>
          <a:noFill/>
          <a:extLst>
            <a:ext uri="{909E8E84-426E-40DD-AFC4-6F175D3DCCD1}">
              <a14:hiddenFill xmlns:a14="http://schemas.microsoft.com/office/drawing/2010/main">
                <a:solidFill>
                  <a:srgbClr val="FFFFFF"/>
                </a:solidFill>
              </a14:hiddenFill>
            </a:ext>
          </a:extLst>
        </p:spPr>
      </p:pic>
      <p:sp>
        <p:nvSpPr>
          <p:cNvPr id="134147" name="Rectangle 46"/>
          <p:cNvSpPr>
            <a:spLocks noChangeArrowheads="1"/>
          </p:cNvSpPr>
          <p:nvPr/>
        </p:nvSpPr>
        <p:spPr bwMode="auto">
          <a:xfrm>
            <a:off x="-403225" y="-106363"/>
            <a:ext cx="5767388" cy="300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48" name="Line 12"/>
          <p:cNvSpPr>
            <a:spLocks noChangeShapeType="1"/>
          </p:cNvSpPr>
          <p:nvPr/>
        </p:nvSpPr>
        <p:spPr bwMode="auto">
          <a:xfrm flipV="1">
            <a:off x="2546350" y="4006850"/>
            <a:ext cx="688975" cy="635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49" name="Text Box 13"/>
          <p:cNvSpPr txBox="1">
            <a:spLocks noChangeArrowheads="1"/>
          </p:cNvSpPr>
          <p:nvPr/>
        </p:nvSpPr>
        <p:spPr bwMode="auto">
          <a:xfrm>
            <a:off x="3351213" y="3765550"/>
            <a:ext cx="690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1.5</a:t>
            </a:r>
            <a:r>
              <a:rPr kumimoji="1" lang="en-US" altLang="ja-JP" sz="18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s</a:t>
            </a:r>
          </a:p>
        </p:txBody>
      </p:sp>
      <p:grpSp>
        <p:nvGrpSpPr>
          <p:cNvPr id="134150" name="Group 52"/>
          <p:cNvGrpSpPr>
            <a:grpSpLocks/>
          </p:cNvGrpSpPr>
          <p:nvPr/>
        </p:nvGrpSpPr>
        <p:grpSpPr bwMode="auto">
          <a:xfrm>
            <a:off x="588963" y="3467100"/>
            <a:ext cx="2066925" cy="958850"/>
            <a:chOff x="387" y="1012"/>
            <a:chExt cx="1302" cy="604"/>
          </a:xfrm>
        </p:grpSpPr>
        <p:sp>
          <p:nvSpPr>
            <p:cNvPr id="134165" name="Oval 5"/>
            <p:cNvSpPr>
              <a:spLocks noChangeArrowheads="1"/>
            </p:cNvSpPr>
            <p:nvPr/>
          </p:nvSpPr>
          <p:spPr bwMode="auto">
            <a:xfrm>
              <a:off x="408" y="1298"/>
              <a:ext cx="237" cy="56"/>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134166" name="Picture 6" descr="BS0092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 y="1015"/>
              <a:ext cx="373"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7" name="Line 7"/>
            <p:cNvSpPr>
              <a:spLocks noChangeShapeType="1"/>
            </p:cNvSpPr>
            <p:nvPr/>
          </p:nvSpPr>
          <p:spPr bwMode="auto">
            <a:xfrm>
              <a:off x="679" y="1320"/>
              <a:ext cx="51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68" name="AutoShape 8"/>
            <p:cNvSpPr>
              <a:spLocks noChangeArrowheads="1"/>
            </p:cNvSpPr>
            <p:nvPr/>
          </p:nvSpPr>
          <p:spPr bwMode="auto">
            <a:xfrm>
              <a:off x="1238" y="1236"/>
              <a:ext cx="187" cy="186"/>
            </a:xfrm>
            <a:prstGeom prst="can">
              <a:avLst>
                <a:gd name="adj" fmla="val 25000"/>
              </a:avLst>
            </a:prstGeom>
            <a:gradFill rotWithShape="0">
              <a:gsLst>
                <a:gs pos="0">
                  <a:srgbClr val="765E47"/>
                </a:gs>
                <a:gs pos="50000">
                  <a:srgbClr val="FFCC99"/>
                </a:gs>
                <a:gs pos="100000">
                  <a:srgbClr val="765E47"/>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69" name="Freeform 11"/>
            <p:cNvSpPr>
              <a:spLocks/>
            </p:cNvSpPr>
            <p:nvPr/>
          </p:nvSpPr>
          <p:spPr bwMode="auto">
            <a:xfrm>
              <a:off x="442" y="1183"/>
              <a:ext cx="203" cy="70"/>
            </a:xfrm>
            <a:custGeom>
              <a:avLst/>
              <a:gdLst>
                <a:gd name="T0" fmla="*/ 0 w 1231"/>
                <a:gd name="T1" fmla="*/ 0 h 398"/>
                <a:gd name="T2" fmla="*/ 0 w 1231"/>
                <a:gd name="T3" fmla="*/ 0 h 398"/>
                <a:gd name="T4" fmla="*/ 0 w 1231"/>
                <a:gd name="T5" fmla="*/ 0 h 398"/>
                <a:gd name="T6" fmla="*/ 0 w 1231"/>
                <a:gd name="T7" fmla="*/ 0 h 398"/>
                <a:gd name="T8" fmla="*/ 0 w 1231"/>
                <a:gd name="T9" fmla="*/ 0 h 398"/>
                <a:gd name="T10" fmla="*/ 0 w 1231"/>
                <a:gd name="T11" fmla="*/ 0 h 398"/>
                <a:gd name="T12" fmla="*/ 0 w 1231"/>
                <a:gd name="T13" fmla="*/ 0 h 398"/>
                <a:gd name="T14" fmla="*/ 0 w 1231"/>
                <a:gd name="T15" fmla="*/ 0 h 398"/>
                <a:gd name="T16" fmla="*/ 0 w 1231"/>
                <a:gd name="T17" fmla="*/ 0 h 398"/>
                <a:gd name="T18" fmla="*/ 0 w 1231"/>
                <a:gd name="T19" fmla="*/ 0 h 398"/>
                <a:gd name="T20" fmla="*/ 0 w 1231"/>
                <a:gd name="T21" fmla="*/ 0 h 398"/>
                <a:gd name="T22" fmla="*/ 0 w 1231"/>
                <a:gd name="T23" fmla="*/ 0 h 398"/>
                <a:gd name="T24" fmla="*/ 0 w 1231"/>
                <a:gd name="T25" fmla="*/ 0 h 398"/>
                <a:gd name="T26" fmla="*/ 0 w 1231"/>
                <a:gd name="T27" fmla="*/ 0 h 398"/>
                <a:gd name="T28" fmla="*/ 0 w 1231"/>
                <a:gd name="T29" fmla="*/ 0 h 398"/>
                <a:gd name="T30" fmla="*/ 0 w 1231"/>
                <a:gd name="T31" fmla="*/ 0 h 398"/>
                <a:gd name="T32" fmla="*/ 0 w 1231"/>
                <a:gd name="T33" fmla="*/ 0 h 398"/>
                <a:gd name="T34" fmla="*/ 0 w 1231"/>
                <a:gd name="T35" fmla="*/ 0 h 398"/>
                <a:gd name="T36" fmla="*/ 0 w 1231"/>
                <a:gd name="T37" fmla="*/ 0 h 398"/>
                <a:gd name="T38" fmla="*/ 0 w 1231"/>
                <a:gd name="T39" fmla="*/ 0 h 3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31" h="398">
                  <a:moveTo>
                    <a:pt x="1231" y="16"/>
                  </a:moveTo>
                  <a:cubicBezTo>
                    <a:pt x="1182" y="0"/>
                    <a:pt x="1137" y="2"/>
                    <a:pt x="1087" y="9"/>
                  </a:cubicBezTo>
                  <a:cubicBezTo>
                    <a:pt x="1075" y="59"/>
                    <a:pt x="1067" y="100"/>
                    <a:pt x="1015" y="117"/>
                  </a:cubicBezTo>
                  <a:cubicBezTo>
                    <a:pt x="984" y="115"/>
                    <a:pt x="952" y="114"/>
                    <a:pt x="921" y="110"/>
                  </a:cubicBezTo>
                  <a:cubicBezTo>
                    <a:pt x="914" y="109"/>
                    <a:pt x="907" y="105"/>
                    <a:pt x="900" y="103"/>
                  </a:cubicBezTo>
                  <a:cubicBezTo>
                    <a:pt x="878" y="97"/>
                    <a:pt x="835" y="88"/>
                    <a:pt x="835" y="88"/>
                  </a:cubicBezTo>
                  <a:cubicBezTo>
                    <a:pt x="772" y="105"/>
                    <a:pt x="805" y="126"/>
                    <a:pt x="777" y="168"/>
                  </a:cubicBezTo>
                  <a:cubicBezTo>
                    <a:pt x="759" y="196"/>
                    <a:pt x="724" y="201"/>
                    <a:pt x="698" y="218"/>
                  </a:cubicBezTo>
                  <a:cubicBezTo>
                    <a:pt x="662" y="216"/>
                    <a:pt x="625" y="219"/>
                    <a:pt x="590" y="211"/>
                  </a:cubicBezTo>
                  <a:cubicBezTo>
                    <a:pt x="566" y="205"/>
                    <a:pt x="549" y="183"/>
                    <a:pt x="525" y="175"/>
                  </a:cubicBezTo>
                  <a:cubicBezTo>
                    <a:pt x="464" y="190"/>
                    <a:pt x="469" y="232"/>
                    <a:pt x="424" y="261"/>
                  </a:cubicBezTo>
                  <a:cubicBezTo>
                    <a:pt x="385" y="285"/>
                    <a:pt x="378" y="286"/>
                    <a:pt x="345" y="297"/>
                  </a:cubicBezTo>
                  <a:cubicBezTo>
                    <a:pt x="333" y="295"/>
                    <a:pt x="321" y="293"/>
                    <a:pt x="309" y="290"/>
                  </a:cubicBezTo>
                  <a:cubicBezTo>
                    <a:pt x="294" y="286"/>
                    <a:pt x="266" y="276"/>
                    <a:pt x="266" y="276"/>
                  </a:cubicBezTo>
                  <a:cubicBezTo>
                    <a:pt x="259" y="278"/>
                    <a:pt x="250" y="278"/>
                    <a:pt x="244" y="283"/>
                  </a:cubicBezTo>
                  <a:cubicBezTo>
                    <a:pt x="230" y="293"/>
                    <a:pt x="208" y="319"/>
                    <a:pt x="208" y="319"/>
                  </a:cubicBezTo>
                  <a:cubicBezTo>
                    <a:pt x="206" y="326"/>
                    <a:pt x="206" y="335"/>
                    <a:pt x="201" y="340"/>
                  </a:cubicBezTo>
                  <a:cubicBezTo>
                    <a:pt x="194" y="347"/>
                    <a:pt x="147" y="365"/>
                    <a:pt x="136" y="369"/>
                  </a:cubicBezTo>
                  <a:cubicBezTo>
                    <a:pt x="84" y="362"/>
                    <a:pt x="58" y="348"/>
                    <a:pt x="14" y="376"/>
                  </a:cubicBezTo>
                  <a:cubicBezTo>
                    <a:pt x="9" y="383"/>
                    <a:pt x="0" y="398"/>
                    <a:pt x="0" y="398"/>
                  </a:cubicBezTo>
                </a:path>
              </a:pathLst>
            </a:custGeom>
            <a:noFill/>
            <a:ln w="28575"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70" name="Freeform 16"/>
            <p:cNvSpPr>
              <a:spLocks/>
            </p:cNvSpPr>
            <p:nvPr/>
          </p:nvSpPr>
          <p:spPr bwMode="auto">
            <a:xfrm>
              <a:off x="984" y="1140"/>
              <a:ext cx="237" cy="78"/>
            </a:xfrm>
            <a:custGeom>
              <a:avLst/>
              <a:gdLst>
                <a:gd name="T0" fmla="*/ 0 w 245"/>
                <a:gd name="T1" fmla="*/ 0 h 310"/>
                <a:gd name="T2" fmla="*/ 15 w 245"/>
                <a:gd name="T3" fmla="*/ 0 h 310"/>
                <a:gd name="T4" fmla="*/ 15 w 245"/>
                <a:gd name="T5" fmla="*/ 0 h 310"/>
                <a:gd name="T6" fmla="*/ 15 w 245"/>
                <a:gd name="T7" fmla="*/ 0 h 310"/>
                <a:gd name="T8" fmla="*/ 15 w 245"/>
                <a:gd name="T9" fmla="*/ 0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 h="310">
                  <a:moveTo>
                    <a:pt x="0" y="0"/>
                  </a:moveTo>
                  <a:cubicBezTo>
                    <a:pt x="130" y="14"/>
                    <a:pt x="38" y="7"/>
                    <a:pt x="79" y="123"/>
                  </a:cubicBezTo>
                  <a:cubicBezTo>
                    <a:pt x="80" y="126"/>
                    <a:pt x="143" y="137"/>
                    <a:pt x="166" y="144"/>
                  </a:cubicBezTo>
                  <a:cubicBezTo>
                    <a:pt x="201" y="169"/>
                    <a:pt x="194" y="179"/>
                    <a:pt x="187" y="223"/>
                  </a:cubicBezTo>
                  <a:cubicBezTo>
                    <a:pt x="201" y="266"/>
                    <a:pt x="212" y="277"/>
                    <a:pt x="245" y="310"/>
                  </a:cubicBezTo>
                </a:path>
              </a:pathLst>
            </a:custGeom>
            <a:noFill/>
            <a:ln w="19050" cap="rnd" cmpd="sng">
              <a:solidFill>
                <a:srgbClr val="FF6600"/>
              </a:solidFill>
              <a:prstDash val="sysDot"/>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71" name="Text Box 17"/>
            <p:cNvSpPr txBox="1">
              <a:spLocks noChangeArrowheads="1"/>
            </p:cNvSpPr>
            <p:nvPr/>
          </p:nvSpPr>
          <p:spPr bwMode="auto">
            <a:xfrm>
              <a:off x="950" y="1012"/>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GPS</a:t>
              </a:r>
            </a:p>
          </p:txBody>
        </p:sp>
        <p:sp>
          <p:nvSpPr>
            <p:cNvPr id="134172" name="Text Box 18"/>
            <p:cNvSpPr txBox="1">
              <a:spLocks noChangeArrowheads="1"/>
            </p:cNvSpPr>
            <p:nvPr/>
          </p:nvSpPr>
          <p:spPr bwMode="auto">
            <a:xfrm>
              <a:off x="1005" y="1385"/>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Kamioka</a:t>
              </a:r>
            </a:p>
          </p:txBody>
        </p:sp>
        <p:sp>
          <p:nvSpPr>
            <p:cNvPr id="134173" name="Text Box 19"/>
            <p:cNvSpPr txBox="1">
              <a:spLocks noChangeArrowheads="1"/>
            </p:cNvSpPr>
            <p:nvPr/>
          </p:nvSpPr>
          <p:spPr bwMode="auto">
            <a:xfrm>
              <a:off x="387" y="1385"/>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KEK</a:t>
              </a:r>
            </a:p>
          </p:txBody>
        </p:sp>
      </p:grpSp>
      <p:sp>
        <p:nvSpPr>
          <p:cNvPr id="134151" name="Text Box 20"/>
          <p:cNvSpPr txBox="1">
            <a:spLocks noChangeArrowheads="1"/>
          </p:cNvSpPr>
          <p:nvPr/>
        </p:nvSpPr>
        <p:spPr bwMode="auto">
          <a:xfrm>
            <a:off x="1331913" y="-80963"/>
            <a:ext cx="698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events in Super-Kamiokande</a:t>
            </a:r>
          </a:p>
        </p:txBody>
      </p:sp>
      <p:sp>
        <p:nvSpPr>
          <p:cNvPr id="134152" name="Text Box 29"/>
          <p:cNvSpPr txBox="1">
            <a:spLocks noChangeArrowheads="1"/>
          </p:cNvSpPr>
          <p:nvPr/>
        </p:nvSpPr>
        <p:spPr bwMode="auto">
          <a:xfrm>
            <a:off x="71438" y="5637213"/>
            <a:ext cx="8596312"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events in the fiducial volume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112</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Expected atmospheric neutrino background is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2.5x10</a:t>
            </a:r>
            <a:r>
              <a:rPr kumimoji="1" lang="en-US" altLang="ja-JP" sz="19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19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events.</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rate of the neutrino events is uniform.</a:t>
            </a:r>
          </a:p>
        </p:txBody>
      </p:sp>
      <p:sp>
        <p:nvSpPr>
          <p:cNvPr id="134153" name="Text Box 32"/>
          <p:cNvSpPr txBox="1">
            <a:spLocks noChangeArrowheads="1"/>
          </p:cNvSpPr>
          <p:nvPr/>
        </p:nvSpPr>
        <p:spPr bwMode="auto">
          <a:xfrm>
            <a:off x="77788" y="863600"/>
            <a:ext cx="6249987"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9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vis</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&gt; 30 MeV and no signal in the outer detector</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Events within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1.5</a:t>
            </a:r>
            <a:r>
              <a:rPr kumimoji="1" lang="en-US" altLang="ja-JP" sz="19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sec</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time window are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selected because neutrino beam width</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is 1.1</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sec and accuracy of the absolute</a:t>
            </a:r>
            <a:b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time determination by GPS is 0.2</a:t>
            </a:r>
            <a:r>
              <a:rPr kumimoji="1" lang="en-US" altLang="ja-JP" sz="19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sec.</a:t>
            </a:r>
          </a:p>
        </p:txBody>
      </p:sp>
      <p:sp>
        <p:nvSpPr>
          <p:cNvPr id="134154" name="Text Box 39"/>
          <p:cNvSpPr txBox="1">
            <a:spLocks noChangeArrowheads="1"/>
          </p:cNvSpPr>
          <p:nvPr/>
        </p:nvSpPr>
        <p:spPr bwMode="auto">
          <a:xfrm>
            <a:off x="647700" y="476250"/>
            <a:ext cx="1331913"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Selection</a:t>
            </a:r>
          </a:p>
        </p:txBody>
      </p:sp>
      <p:sp>
        <p:nvSpPr>
          <p:cNvPr id="134155" name="Text Box 40"/>
          <p:cNvSpPr txBox="1">
            <a:spLocks noChangeArrowheads="1"/>
          </p:cNvSpPr>
          <p:nvPr/>
        </p:nvSpPr>
        <p:spPr bwMode="auto">
          <a:xfrm>
            <a:off x="611188" y="5264150"/>
            <a:ext cx="1260475"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sng"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Results</a:t>
            </a:r>
          </a:p>
        </p:txBody>
      </p:sp>
      <p:pic>
        <p:nvPicPr>
          <p:cNvPr id="134156" name="Picture 48"/>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97475" y="1412875"/>
            <a:ext cx="4003675" cy="4143375"/>
          </a:xfrm>
        </p:spPr>
      </p:pic>
      <p:sp>
        <p:nvSpPr>
          <p:cNvPr id="134157" name="Rectangle 49"/>
          <p:cNvSpPr>
            <a:spLocks noChangeArrowheads="1"/>
          </p:cNvSpPr>
          <p:nvPr/>
        </p:nvSpPr>
        <p:spPr bwMode="auto">
          <a:xfrm>
            <a:off x="6642100" y="1403350"/>
            <a:ext cx="1674813"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58" name="Rectangle 50"/>
          <p:cNvSpPr>
            <a:spLocks noChangeArrowheads="1"/>
          </p:cNvSpPr>
          <p:nvPr/>
        </p:nvSpPr>
        <p:spPr bwMode="auto">
          <a:xfrm>
            <a:off x="5157788" y="1449388"/>
            <a:ext cx="179387" cy="646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59" name="Rectangle 51"/>
          <p:cNvSpPr>
            <a:spLocks noChangeArrowheads="1"/>
          </p:cNvSpPr>
          <p:nvPr/>
        </p:nvSpPr>
        <p:spPr bwMode="auto">
          <a:xfrm>
            <a:off x="6867525" y="5364163"/>
            <a:ext cx="2160588" cy="325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160" name="Text Box 41"/>
          <p:cNvSpPr txBox="1">
            <a:spLocks noChangeArrowheads="1"/>
          </p:cNvSpPr>
          <p:nvPr/>
        </p:nvSpPr>
        <p:spPr bwMode="auto">
          <a:xfrm rot="-5400000">
            <a:off x="3961607" y="3350419"/>
            <a:ext cx="2484437"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events</a:t>
            </a:r>
          </a:p>
        </p:txBody>
      </p:sp>
      <p:sp>
        <p:nvSpPr>
          <p:cNvPr id="134161" name="Text Box 43"/>
          <p:cNvSpPr txBox="1">
            <a:spLocks noChangeArrowheads="1"/>
          </p:cNvSpPr>
          <p:nvPr/>
        </p:nvSpPr>
        <p:spPr bwMode="auto">
          <a:xfrm>
            <a:off x="5364163" y="1322388"/>
            <a:ext cx="38163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History of event accumulation</a:t>
            </a:r>
          </a:p>
        </p:txBody>
      </p:sp>
      <p:sp>
        <p:nvSpPr>
          <p:cNvPr id="134162" name="Text Box 42"/>
          <p:cNvSpPr txBox="1">
            <a:spLocks noChangeArrowheads="1"/>
          </p:cNvSpPr>
          <p:nvPr/>
        </p:nvSpPr>
        <p:spPr bwMode="auto">
          <a:xfrm>
            <a:off x="6911975" y="5454650"/>
            <a:ext cx="21240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P.O.T. (x10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18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sp>
        <p:nvSpPr>
          <p:cNvPr id="134163" name="Text Box 28"/>
          <p:cNvSpPr txBox="1">
            <a:spLocks noChangeArrowheads="1"/>
          </p:cNvSpPr>
          <p:nvPr/>
        </p:nvSpPr>
        <p:spPr bwMode="auto">
          <a:xfrm>
            <a:off x="-153988" y="2632075"/>
            <a:ext cx="148590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of events</a:t>
            </a:r>
          </a:p>
        </p:txBody>
      </p:sp>
      <p:sp>
        <p:nvSpPr>
          <p:cNvPr id="134164" name="Text Box 53"/>
          <p:cNvSpPr txBox="1">
            <a:spLocks noChangeArrowheads="1"/>
          </p:cNvSpPr>
          <p:nvPr/>
        </p:nvSpPr>
        <p:spPr bwMode="auto">
          <a:xfrm>
            <a:off x="184150" y="2909888"/>
            <a:ext cx="5018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time correlation with the neutrino beam</a:t>
            </a:r>
          </a:p>
        </p:txBody>
      </p:sp>
      <p:sp>
        <p:nvSpPr>
          <p:cNvPr id="30" name="スライド番号プレースホルダー 1">
            <a:extLst>
              <a:ext uri="{FF2B5EF4-FFF2-40B4-BE49-F238E27FC236}">
                <a16:creationId xmlns:a16="http://schemas.microsoft.com/office/drawing/2014/main" id="{102384D4-AF66-404F-A12C-4B5D2CCE051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21376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98425"/>
            <a:ext cx="8229600" cy="1143000"/>
          </a:xfrm>
        </p:spPr>
        <p:txBody>
          <a:bodyPr/>
          <a:lstStyle/>
          <a:p>
            <a:pPr eaLnBrk="1" hangingPunct="1"/>
            <a:r>
              <a:rPr lang="ja-JP" altLang="en-US"/>
              <a:t>　</a:t>
            </a:r>
          </a:p>
        </p:txBody>
      </p:sp>
      <p:sp>
        <p:nvSpPr>
          <p:cNvPr id="136195" name="Text Box 20"/>
          <p:cNvSpPr txBox="1">
            <a:spLocks noChangeArrowheads="1"/>
          </p:cNvSpPr>
          <p:nvPr/>
        </p:nvSpPr>
        <p:spPr bwMode="auto">
          <a:xfrm>
            <a:off x="107950" y="7938"/>
            <a:ext cx="90725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 typical K2K neutrino event in Super-Kamiokande</a:t>
            </a:r>
          </a:p>
        </p:txBody>
      </p:sp>
      <p:grpSp>
        <p:nvGrpSpPr>
          <p:cNvPr id="136196" name="Group 23"/>
          <p:cNvGrpSpPr>
            <a:grpSpLocks/>
          </p:cNvGrpSpPr>
          <p:nvPr/>
        </p:nvGrpSpPr>
        <p:grpSpPr bwMode="auto">
          <a:xfrm>
            <a:off x="-63500" y="508000"/>
            <a:ext cx="7504113" cy="5792788"/>
            <a:chOff x="13" y="552"/>
            <a:chExt cx="4727" cy="3649"/>
          </a:xfrm>
        </p:grpSpPr>
        <p:pic>
          <p:nvPicPr>
            <p:cNvPr id="136208" name="Picture 3" descr="sk-c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552"/>
              <a:ext cx="4727" cy="3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209" name="Rectangle 22"/>
            <p:cNvSpPr>
              <a:spLocks noChangeArrowheads="1"/>
            </p:cNvSpPr>
            <p:nvPr/>
          </p:nvSpPr>
          <p:spPr bwMode="auto">
            <a:xfrm>
              <a:off x="3107" y="572"/>
              <a:ext cx="1270" cy="11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6197" name="Text Box 24"/>
          <p:cNvSpPr txBox="1">
            <a:spLocks noChangeArrowheads="1"/>
          </p:cNvSpPr>
          <p:nvPr/>
        </p:nvSpPr>
        <p:spPr bwMode="auto">
          <a:xfrm>
            <a:off x="5256213" y="16256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n</a:t>
            </a:r>
            <a:r>
              <a:rPr kumimoji="1" lang="en-US" altLang="ja-JP" sz="2400" b="1" i="0" u="none" strike="noStrike" kern="1200" cap="none" spc="0" normalizeH="0" baseline="-25000" noProof="0">
                <a:ln>
                  <a:noFill/>
                </a:ln>
                <a:solidFill>
                  <a:srgbClr val="333399"/>
                </a:solidFill>
                <a:effectLst/>
                <a:uLnTx/>
                <a:uFillTx/>
                <a:latin typeface="Symbol" panose="05050102010706020507" pitchFamily="18" charset="2"/>
                <a:ea typeface="ＭＳ Ｐゴシック" panose="020B0600070205080204" pitchFamily="50" charset="-128"/>
                <a:cs typeface="+mn-cs"/>
              </a:rPr>
              <a:t>m </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n</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 m</a:t>
            </a:r>
            <a:r>
              <a:rPr kumimoji="1" lang="en-US" altLang="ja-JP" sz="2400" b="1" i="0" u="none" strike="noStrike" kern="1200" cap="none" spc="0" normalizeH="0" baseline="30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a:t>
            </a:r>
            <a:r>
              <a:rPr kumimoji="1" lang="en-US" altLang="ja-JP" sz="2400" b="1" i="0" u="none" strike="noStrike" kern="1200" cap="none" spc="0" normalizeH="0" baseline="3000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Symbol" panose="05050102010706020507" pitchFamily="18" charset="2"/>
                <a:ea typeface="ＭＳ Ｐゴシック" panose="020B0600070205080204" pitchFamily="50" charset="-128"/>
                <a:cs typeface="+mn-cs"/>
              </a:rPr>
              <a:t>+ </a:t>
            </a:r>
            <a:r>
              <a:rPr kumimoji="1" lang="en-US" altLang="ja-JP" sz="2400" b="1"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a:t>
            </a:r>
            <a:r>
              <a:rPr kumimoji="1" lang="en-US" altLang="ja-JP" sz="2400" b="1" i="0" u="none" strike="noStrike" kern="1200" cap="none" spc="0" normalizeH="0" baseline="0" noProof="0">
                <a:ln>
                  <a:noFill/>
                </a:ln>
                <a:solidFill>
                  <a:srgbClr val="FF0066"/>
                </a:solidFill>
                <a:effectLst/>
                <a:uLnTx/>
                <a:uFillTx/>
                <a:latin typeface="Symbol" panose="05050102010706020507" pitchFamily="18" charset="2"/>
                <a:ea typeface="ＭＳ Ｐゴシック" panose="020B0600070205080204" pitchFamily="50" charset="-128"/>
                <a:cs typeface="+mn-cs"/>
              </a:rPr>
              <a:t> </a:t>
            </a:r>
          </a:p>
        </p:txBody>
      </p:sp>
      <p:sp>
        <p:nvSpPr>
          <p:cNvPr id="136198" name="Line 25"/>
          <p:cNvSpPr>
            <a:spLocks noChangeShapeType="1"/>
          </p:cNvSpPr>
          <p:nvPr/>
        </p:nvSpPr>
        <p:spPr bwMode="auto">
          <a:xfrm>
            <a:off x="6191250" y="1866900"/>
            <a:ext cx="287338"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199" name="Text Box 32"/>
          <p:cNvSpPr txBox="1">
            <a:spLocks noChangeArrowheads="1"/>
          </p:cNvSpPr>
          <p:nvPr/>
        </p:nvSpPr>
        <p:spPr bwMode="auto">
          <a:xfrm>
            <a:off x="4762500" y="868363"/>
            <a:ext cx="43100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event seems to be quasi-elastic scattering interaction;</a:t>
            </a:r>
          </a:p>
        </p:txBody>
      </p:sp>
      <p:sp>
        <p:nvSpPr>
          <p:cNvPr id="136200" name="Rectangle 34"/>
          <p:cNvSpPr>
            <a:spLocks noChangeArrowheads="1"/>
          </p:cNvSpPr>
          <p:nvPr/>
        </p:nvSpPr>
        <p:spPr bwMode="auto">
          <a:xfrm>
            <a:off x="4848225" y="4422775"/>
            <a:ext cx="4295775" cy="20335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6201" name="Text Box 35"/>
          <p:cNvSpPr txBox="1">
            <a:spLocks noChangeArrowheads="1"/>
          </p:cNvSpPr>
          <p:nvPr/>
        </p:nvSpPr>
        <p:spPr bwMode="auto">
          <a:xfrm>
            <a:off x="4797425" y="4422775"/>
            <a:ext cx="401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can be calculated from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muon energy</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opening angle from the neutrino direction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grpSp>
        <p:nvGrpSpPr>
          <p:cNvPr id="136202" name="Group 43"/>
          <p:cNvGrpSpPr>
            <a:grpSpLocks/>
          </p:cNvGrpSpPr>
          <p:nvPr/>
        </p:nvGrpSpPr>
        <p:grpSpPr bwMode="auto">
          <a:xfrm>
            <a:off x="5310188" y="5732463"/>
            <a:ext cx="4013200" cy="801687"/>
            <a:chOff x="3345" y="3611"/>
            <a:chExt cx="2528" cy="505"/>
          </a:xfrm>
        </p:grpSpPr>
        <p:sp>
          <p:nvSpPr>
            <p:cNvPr id="136203" name="Text Box 40"/>
            <p:cNvSpPr txBox="1">
              <a:spLocks noChangeArrowheads="1"/>
            </p:cNvSpPr>
            <p:nvPr/>
          </p:nvSpPr>
          <p:spPr bwMode="auto">
            <a:xfrm>
              <a:off x="4122" y="3611"/>
              <a:ext cx="12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m</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grpSp>
          <p:nvGrpSpPr>
            <p:cNvPr id="136204" name="Group 42"/>
            <p:cNvGrpSpPr>
              <a:grpSpLocks/>
            </p:cNvGrpSpPr>
            <p:nvPr/>
          </p:nvGrpSpPr>
          <p:grpSpPr bwMode="auto">
            <a:xfrm>
              <a:off x="3345" y="3737"/>
              <a:ext cx="2528" cy="379"/>
              <a:chOff x="3345" y="3737"/>
              <a:chExt cx="2528" cy="379"/>
            </a:xfrm>
          </p:grpSpPr>
          <p:sp>
            <p:nvSpPr>
              <p:cNvPr id="136205" name="Text Box 38"/>
              <p:cNvSpPr txBox="1">
                <a:spLocks noChangeArrowheads="1"/>
              </p:cNvSpPr>
              <p:nvPr/>
            </p:nvSpPr>
            <p:spPr bwMode="auto">
              <a:xfrm>
                <a:off x="3345" y="3737"/>
                <a:ext cx="25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a:t>
                </a:r>
              </a:p>
            </p:txBody>
          </p:sp>
          <p:sp>
            <p:nvSpPr>
              <p:cNvPr id="136206" name="Line 39"/>
              <p:cNvSpPr>
                <a:spLocks noChangeShapeType="1"/>
              </p:cNvSpPr>
              <p:nvPr/>
            </p:nvSpPr>
            <p:spPr bwMode="auto">
              <a:xfrm>
                <a:off x="3844" y="3861"/>
                <a:ext cx="16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207" name="Text Box 41"/>
              <p:cNvSpPr txBox="1">
                <a:spLocks noChangeArrowheads="1"/>
              </p:cNvSpPr>
              <p:nvPr/>
            </p:nvSpPr>
            <p:spPr bwMode="auto">
              <a:xfrm>
                <a:off x="3901" y="3866"/>
                <a:ext cx="19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E</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P</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cos</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grpSp>
      <p:sp>
        <p:nvSpPr>
          <p:cNvPr id="18" name="スライド番号プレースホルダー 1">
            <a:extLst>
              <a:ext uri="{FF2B5EF4-FFF2-40B4-BE49-F238E27FC236}">
                <a16:creationId xmlns:a16="http://schemas.microsoft.com/office/drawing/2014/main" id="{872ED8B6-2335-4AF1-AA61-40E25818A8F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71246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2" name="Group 45"/>
          <p:cNvGrpSpPr>
            <a:grpSpLocks/>
          </p:cNvGrpSpPr>
          <p:nvPr/>
        </p:nvGrpSpPr>
        <p:grpSpPr bwMode="auto">
          <a:xfrm>
            <a:off x="4330700" y="514350"/>
            <a:ext cx="4838700" cy="1663700"/>
            <a:chOff x="835" y="704"/>
            <a:chExt cx="3048" cy="1048"/>
          </a:xfrm>
        </p:grpSpPr>
        <p:pic>
          <p:nvPicPr>
            <p:cNvPr id="138269" name="Picture 46" descr="図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 y="845"/>
              <a:ext cx="2544"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0" name="Text Box 47"/>
            <p:cNvSpPr txBox="1">
              <a:spLocks noChangeArrowheads="1"/>
            </p:cNvSpPr>
            <p:nvPr/>
          </p:nvSpPr>
          <p:spPr bwMode="auto">
            <a:xfrm>
              <a:off x="1111"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8271" name="Text Box 48"/>
            <p:cNvSpPr txBox="1">
              <a:spLocks noChangeArrowheads="1"/>
            </p:cNvSpPr>
            <p:nvPr/>
          </p:nvSpPr>
          <p:spPr bwMode="auto">
            <a:xfrm>
              <a:off x="1610"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38272" name="Text Box 49"/>
            <p:cNvSpPr txBox="1">
              <a:spLocks noChangeArrowheads="1"/>
            </p:cNvSpPr>
            <p:nvPr/>
          </p:nvSpPr>
          <p:spPr bwMode="auto">
            <a:xfrm>
              <a:off x="2109"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p>
          </p:txBody>
        </p:sp>
        <p:sp>
          <p:nvSpPr>
            <p:cNvPr id="138273" name="Text Box 50"/>
            <p:cNvSpPr txBox="1">
              <a:spLocks noChangeArrowheads="1"/>
            </p:cNvSpPr>
            <p:nvPr/>
          </p:nvSpPr>
          <p:spPr bwMode="auto">
            <a:xfrm>
              <a:off x="2608"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p>
          </p:txBody>
        </p:sp>
        <p:sp>
          <p:nvSpPr>
            <p:cNvPr id="138274" name="Text Box 51"/>
            <p:cNvSpPr txBox="1">
              <a:spLocks noChangeArrowheads="1"/>
            </p:cNvSpPr>
            <p:nvPr/>
          </p:nvSpPr>
          <p:spPr bwMode="auto">
            <a:xfrm>
              <a:off x="3147"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a:t>
              </a:r>
            </a:p>
          </p:txBody>
        </p:sp>
        <p:sp>
          <p:nvSpPr>
            <p:cNvPr id="138275" name="Text Box 52"/>
            <p:cNvSpPr txBox="1">
              <a:spLocks noChangeArrowheads="1"/>
            </p:cNvSpPr>
            <p:nvPr/>
          </p:nvSpPr>
          <p:spPr bwMode="auto">
            <a:xfrm>
              <a:off x="3646" y="1480"/>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p>
          </p:txBody>
        </p:sp>
        <p:sp>
          <p:nvSpPr>
            <p:cNvPr id="138276" name="Text Box 53"/>
            <p:cNvSpPr txBox="1">
              <a:spLocks noChangeArrowheads="1"/>
            </p:cNvSpPr>
            <p:nvPr/>
          </p:nvSpPr>
          <p:spPr bwMode="auto">
            <a:xfrm>
              <a:off x="1020" y="1389"/>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p>
          </p:txBody>
        </p:sp>
        <p:sp>
          <p:nvSpPr>
            <p:cNvPr id="138277" name="Text Box 54"/>
            <p:cNvSpPr txBox="1">
              <a:spLocks noChangeArrowheads="1"/>
            </p:cNvSpPr>
            <p:nvPr/>
          </p:nvSpPr>
          <p:spPr bwMode="auto">
            <a:xfrm>
              <a:off x="1020" y="845"/>
              <a:ext cx="1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p>
          </p:txBody>
        </p:sp>
        <p:sp>
          <p:nvSpPr>
            <p:cNvPr id="138278" name="Text Box 55"/>
            <p:cNvSpPr txBox="1">
              <a:spLocks noChangeArrowheads="1"/>
            </p:cNvSpPr>
            <p:nvPr/>
          </p:nvSpPr>
          <p:spPr bwMode="auto">
            <a:xfrm>
              <a:off x="3515" y="1521"/>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grpSp>
          <p:nvGrpSpPr>
            <p:cNvPr id="138279" name="Group 56"/>
            <p:cNvGrpSpPr>
              <a:grpSpLocks/>
            </p:cNvGrpSpPr>
            <p:nvPr/>
          </p:nvGrpSpPr>
          <p:grpSpPr bwMode="auto">
            <a:xfrm rot="-5400000">
              <a:off x="518" y="1021"/>
              <a:ext cx="866" cy="231"/>
              <a:chOff x="4056" y="1297"/>
              <a:chExt cx="1049" cy="231"/>
            </a:xfrm>
          </p:grpSpPr>
          <p:sp>
            <p:nvSpPr>
              <p:cNvPr id="138280" name="Text Box 57"/>
              <p:cNvSpPr txBox="1">
                <a:spLocks noChangeArrowheads="1"/>
              </p:cNvSpPr>
              <p:nvPr/>
            </p:nvSpPr>
            <p:spPr bwMode="auto">
              <a:xfrm>
                <a:off x="4056" y="1297"/>
                <a:ext cx="10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   n</a:t>
                </a:r>
                <a:r>
                  <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en-US" altLang="ja-JP" sz="18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138281" name="Line 58"/>
              <p:cNvSpPr>
                <a:spLocks noChangeShapeType="1"/>
              </p:cNvSpPr>
              <p:nvPr/>
            </p:nvSpPr>
            <p:spPr bwMode="auto">
              <a:xfrm>
                <a:off x="4423" y="1434"/>
                <a:ext cx="13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pSp>
      </p:grpSp>
      <p:sp>
        <p:nvSpPr>
          <p:cNvPr id="217094" name="Text Box 5"/>
          <p:cNvSpPr txBox="1">
            <a:spLocks noChangeArrowheads="1"/>
          </p:cNvSpPr>
          <p:nvPr/>
        </p:nvSpPr>
        <p:spPr bwMode="auto">
          <a:xfrm>
            <a:off x="34925" y="728663"/>
            <a:ext cx="41973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We observed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112</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neutrino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events where the expectation is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158.1</a:t>
            </a:r>
            <a:r>
              <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Number of neutrino events is considerably smaller than expectation.</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distribution is calculated from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58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single ring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-like events. The result shows a clear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distortion</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in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0.5-1.0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GeV range. It reflects energy dependence of neutrino survival probability.</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If null oscillation is assumed, such poor agreements happen with a probability of</a:t>
            </a:r>
            <a:r>
              <a:rPr kumimoji="1" lang="en-US" altLang="ja-JP" sz="2000" b="1" i="0" u="none" strike="noStrike" kern="1200" cap="none" spc="0" normalizeH="0" baseline="0" noProof="0" dirty="0">
                <a:ln>
                  <a:noFill/>
                </a:ln>
                <a:solidFill>
                  <a:srgbClr val="333399"/>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0.0015%(4.3</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s</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44" name="Text Box 7"/>
          <p:cNvSpPr txBox="1">
            <a:spLocks noChangeArrowheads="1"/>
          </p:cNvSpPr>
          <p:nvPr/>
        </p:nvSpPr>
        <p:spPr bwMode="auto">
          <a:xfrm>
            <a:off x="1116013" y="7938"/>
            <a:ext cx="6767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 </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oscillation analysis for K2K data</a:t>
            </a:r>
          </a:p>
        </p:txBody>
      </p:sp>
      <p:grpSp>
        <p:nvGrpSpPr>
          <p:cNvPr id="138245" name="Group 30"/>
          <p:cNvGrpSpPr>
            <a:grpSpLocks/>
          </p:cNvGrpSpPr>
          <p:nvPr/>
        </p:nvGrpSpPr>
        <p:grpSpPr bwMode="auto">
          <a:xfrm>
            <a:off x="4240213" y="2168525"/>
            <a:ext cx="4979987" cy="4640263"/>
            <a:chOff x="2623" y="1366"/>
            <a:chExt cx="3137" cy="2923"/>
          </a:xfrm>
        </p:grpSpPr>
        <p:pic>
          <p:nvPicPr>
            <p:cNvPr id="138265" name="Picture 25" descr="K2Kresult_requested_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1" y="1366"/>
              <a:ext cx="3112" cy="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66" name="Rectangle 27"/>
            <p:cNvSpPr>
              <a:spLocks noChangeArrowheads="1"/>
            </p:cNvSpPr>
            <p:nvPr/>
          </p:nvSpPr>
          <p:spPr bwMode="auto">
            <a:xfrm>
              <a:off x="3928" y="1401"/>
              <a:ext cx="1639" cy="10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267" name="Rectangle 28"/>
            <p:cNvSpPr>
              <a:spLocks noChangeArrowheads="1"/>
            </p:cNvSpPr>
            <p:nvPr/>
          </p:nvSpPr>
          <p:spPr bwMode="auto">
            <a:xfrm>
              <a:off x="2623" y="1401"/>
              <a:ext cx="209" cy="7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268" name="Rectangle 29"/>
            <p:cNvSpPr>
              <a:spLocks noChangeArrowheads="1"/>
            </p:cNvSpPr>
            <p:nvPr/>
          </p:nvSpPr>
          <p:spPr bwMode="auto">
            <a:xfrm>
              <a:off x="2936" y="4088"/>
              <a:ext cx="2824" cy="20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38246" name="Text Box 31"/>
          <p:cNvSpPr txBox="1">
            <a:spLocks noChangeArrowheads="1"/>
          </p:cNvSpPr>
          <p:nvPr/>
        </p:nvSpPr>
        <p:spPr bwMode="auto">
          <a:xfrm>
            <a:off x="5410200" y="64389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energy (GeV)</a:t>
            </a:r>
          </a:p>
        </p:txBody>
      </p:sp>
      <p:sp>
        <p:nvSpPr>
          <p:cNvPr id="138247" name="Text Box 32"/>
          <p:cNvSpPr txBox="1">
            <a:spLocks noChangeArrowheads="1"/>
          </p:cNvSpPr>
          <p:nvPr/>
        </p:nvSpPr>
        <p:spPr bwMode="auto">
          <a:xfrm rot="-5400000">
            <a:off x="2622551" y="3700462"/>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Number of neutrino events</a:t>
            </a:r>
          </a:p>
        </p:txBody>
      </p:sp>
      <p:sp>
        <p:nvSpPr>
          <p:cNvPr id="138248" name="Oval 33"/>
          <p:cNvSpPr>
            <a:spLocks noChangeArrowheads="1"/>
          </p:cNvSpPr>
          <p:nvPr/>
        </p:nvSpPr>
        <p:spPr bwMode="auto">
          <a:xfrm>
            <a:off x="6804025" y="3054350"/>
            <a:ext cx="130175" cy="1333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249" name="Line 34"/>
          <p:cNvSpPr>
            <a:spLocks noChangeShapeType="1"/>
          </p:cNvSpPr>
          <p:nvPr/>
        </p:nvSpPr>
        <p:spPr bwMode="auto">
          <a:xfrm>
            <a:off x="6753225" y="3124200"/>
            <a:ext cx="2190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0" name="Line 35"/>
          <p:cNvSpPr>
            <a:spLocks noChangeShapeType="1"/>
          </p:cNvSpPr>
          <p:nvPr/>
        </p:nvSpPr>
        <p:spPr bwMode="auto">
          <a:xfrm>
            <a:off x="6870700" y="2886075"/>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1" name="Text Box 36"/>
          <p:cNvSpPr txBox="1">
            <a:spLocks noChangeArrowheads="1"/>
          </p:cNvSpPr>
          <p:nvPr/>
        </p:nvSpPr>
        <p:spPr bwMode="auto">
          <a:xfrm>
            <a:off x="7199313" y="2925763"/>
            <a:ext cx="811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data</a:t>
            </a:r>
          </a:p>
        </p:txBody>
      </p:sp>
      <p:sp>
        <p:nvSpPr>
          <p:cNvPr id="138252" name="Line 37"/>
          <p:cNvSpPr>
            <a:spLocks noChangeShapeType="1"/>
          </p:cNvSpPr>
          <p:nvPr/>
        </p:nvSpPr>
        <p:spPr bwMode="auto">
          <a:xfrm>
            <a:off x="6651625" y="3556000"/>
            <a:ext cx="44608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3" name="Text Box 38"/>
          <p:cNvSpPr txBox="1">
            <a:spLocks noChangeArrowheads="1"/>
          </p:cNvSpPr>
          <p:nvPr/>
        </p:nvSpPr>
        <p:spPr bwMode="auto">
          <a:xfrm>
            <a:off x="7175500" y="334645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 oscillation</a:t>
            </a:r>
          </a:p>
        </p:txBody>
      </p:sp>
      <p:sp>
        <p:nvSpPr>
          <p:cNvPr id="138254" name="Line 39"/>
          <p:cNvSpPr>
            <a:spLocks noChangeShapeType="1"/>
          </p:cNvSpPr>
          <p:nvPr/>
        </p:nvSpPr>
        <p:spPr bwMode="auto">
          <a:xfrm>
            <a:off x="6665913" y="3925888"/>
            <a:ext cx="44608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5" name="Text Box 40"/>
          <p:cNvSpPr txBox="1">
            <a:spLocks noChangeArrowheads="1"/>
          </p:cNvSpPr>
          <p:nvPr/>
        </p:nvSpPr>
        <p:spPr bwMode="auto">
          <a:xfrm>
            <a:off x="7189788" y="3767138"/>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Best fit</a:t>
            </a:r>
          </a:p>
        </p:txBody>
      </p:sp>
      <p:sp>
        <p:nvSpPr>
          <p:cNvPr id="138256" name="Text Box 41"/>
          <p:cNvSpPr txBox="1">
            <a:spLocks noChangeArrowheads="1"/>
          </p:cNvSpPr>
          <p:nvPr/>
        </p:nvSpPr>
        <p:spPr bwMode="auto">
          <a:xfrm>
            <a:off x="7153275" y="4137025"/>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 oscillation</a:t>
            </a:r>
          </a:p>
        </p:txBody>
      </p:sp>
      <p:sp>
        <p:nvSpPr>
          <p:cNvPr id="138257" name="Text Box 42"/>
          <p:cNvSpPr txBox="1">
            <a:spLocks noChangeArrowheads="1"/>
          </p:cNvSpPr>
          <p:nvPr/>
        </p:nvSpPr>
        <p:spPr bwMode="auto">
          <a:xfrm>
            <a:off x="7218363" y="4392613"/>
            <a:ext cx="1697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(normalized to data)</a:t>
            </a:r>
          </a:p>
        </p:txBody>
      </p:sp>
      <p:sp>
        <p:nvSpPr>
          <p:cNvPr id="138258" name="Line 43"/>
          <p:cNvSpPr>
            <a:spLocks noChangeShapeType="1"/>
          </p:cNvSpPr>
          <p:nvPr/>
        </p:nvSpPr>
        <p:spPr bwMode="auto">
          <a:xfrm>
            <a:off x="6665913" y="4319588"/>
            <a:ext cx="446087" cy="0"/>
          </a:xfrm>
          <a:prstGeom prst="line">
            <a:avLst/>
          </a:prstGeom>
          <a:noFill/>
          <a:ln w="28575">
            <a:solidFill>
              <a:srgbClr val="0000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59" name="Text Box 59"/>
          <p:cNvSpPr txBox="1">
            <a:spLocks noChangeArrowheads="1"/>
          </p:cNvSpPr>
          <p:nvPr/>
        </p:nvSpPr>
        <p:spPr bwMode="auto">
          <a:xfrm>
            <a:off x="6856413" y="1169988"/>
            <a:ext cx="2089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=3.0x10</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-3</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14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 L=250km</a:t>
            </a:r>
          </a:p>
        </p:txBody>
      </p:sp>
      <p:sp>
        <p:nvSpPr>
          <p:cNvPr id="138260" name="Text Box 60"/>
          <p:cNvSpPr txBox="1">
            <a:spLocks noChangeArrowheads="1"/>
          </p:cNvSpPr>
          <p:nvPr/>
        </p:nvSpPr>
        <p:spPr bwMode="auto">
          <a:xfrm>
            <a:off x="5238750" y="717550"/>
            <a:ext cx="334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Neutrino Survival probability</a:t>
            </a:r>
          </a:p>
        </p:txBody>
      </p:sp>
      <p:sp>
        <p:nvSpPr>
          <p:cNvPr id="46" name="テキスト ボックス 45"/>
          <p:cNvSpPr txBox="1"/>
          <p:nvPr/>
        </p:nvSpPr>
        <p:spPr>
          <a:xfrm>
            <a:off x="1347788" y="1223963"/>
            <a:ext cx="884237"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9.2</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47" name="テキスト ボックス 46"/>
          <p:cNvSpPr txBox="1"/>
          <p:nvPr/>
        </p:nvSpPr>
        <p:spPr>
          <a:xfrm>
            <a:off x="1347788" y="1454150"/>
            <a:ext cx="884237"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8.6</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38263" name="テキスト ボックス 1"/>
          <p:cNvSpPr txBox="1">
            <a:spLocks noChangeArrowheads="1"/>
          </p:cNvSpPr>
          <p:nvPr/>
        </p:nvSpPr>
        <p:spPr bwMode="auto">
          <a:xfrm>
            <a:off x="327025" y="6438900"/>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M.H.Ahn et al., Phys. Rev. D74, 072003 (2006)</a:t>
            </a:r>
            <a:endParaRPr kumimoji="1" lang="ja-JP" altLang="en-US"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138264" name="テキスト ボックス 2"/>
          <p:cNvSpPr txBox="1">
            <a:spLocks noChangeArrowheads="1"/>
          </p:cNvSpPr>
          <p:nvPr/>
        </p:nvSpPr>
        <p:spPr bwMode="auto">
          <a:xfrm>
            <a:off x="6256338" y="2305050"/>
            <a:ext cx="265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K2K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0.922x10</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20</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POT</a:t>
            </a: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2" name="スライド番号プレースホルダー 1">
            <a:extLst>
              <a:ext uri="{FF2B5EF4-FFF2-40B4-BE49-F238E27FC236}">
                <a16:creationId xmlns:a16="http://schemas.microsoft.com/office/drawing/2014/main" id="{1E339375-7F3F-4B17-9B17-B01AF9088067}"/>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068171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692275" y="7938"/>
            <a:ext cx="540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Constraints on</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 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 </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oscillation</a:t>
            </a:r>
          </a:p>
        </p:txBody>
      </p:sp>
      <p:pic>
        <p:nvPicPr>
          <p:cNvPr id="140291"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8" y="728663"/>
            <a:ext cx="6157912"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3"/>
          <p:cNvSpPr txBox="1">
            <a:spLocks noChangeArrowheads="1"/>
          </p:cNvSpPr>
          <p:nvPr/>
        </p:nvSpPr>
        <p:spPr bwMode="auto">
          <a:xfrm>
            <a:off x="-19050" y="950913"/>
            <a:ext cx="36004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best fit parameters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2.8x10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sin</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For sin</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(1.9~3.5)x10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-3</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eV</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b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90% C.L.</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constraints agree with atmospheric neutrino results from Super-Kamiokande.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This is the first confirmation of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by an</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artificial neutrino beam.</a:t>
            </a:r>
          </a:p>
        </p:txBody>
      </p:sp>
      <p:sp>
        <p:nvSpPr>
          <p:cNvPr id="140293" name="テキスト ボックス 1"/>
          <p:cNvSpPr txBox="1">
            <a:spLocks noChangeArrowheads="1"/>
          </p:cNvSpPr>
          <p:nvPr/>
        </p:nvSpPr>
        <p:spPr bwMode="auto">
          <a:xfrm>
            <a:off x="4235450" y="5489575"/>
            <a:ext cx="420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M.H.Ahn et al., Phys. Rev. D74, 072003 (2006)</a:t>
            </a:r>
            <a:endParaRPr kumimoji="1" lang="ja-JP" altLang="en-US" sz="18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73AB2458-0CE4-4C38-8F6C-F7DF6A204F3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39719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630363" y="1588"/>
            <a:ext cx="5905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MINOS</a:t>
            </a:r>
            <a:r>
              <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experiment (2005 - 2016</a:t>
            </a:r>
            <a:r>
              <a:rPr kumimoji="1" lang="ja-JP" altLang="en-US"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 </a:t>
            </a:r>
            <a:r>
              <a:rPr kumimoji="1" lang="en-US" altLang="ja-JP" sz="2800" b="1" i="0"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a:t>
            </a:r>
          </a:p>
        </p:txBody>
      </p:sp>
      <p:sp>
        <p:nvSpPr>
          <p:cNvPr id="144387" name="Text Box 4"/>
          <p:cNvSpPr txBox="1">
            <a:spLocks noChangeArrowheads="1"/>
          </p:cNvSpPr>
          <p:nvPr/>
        </p:nvSpPr>
        <p:spPr bwMode="auto">
          <a:xfrm>
            <a:off x="36513" y="593725"/>
            <a:ext cx="5127625"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Long-baseline neutrino-oscillation experiment using FNAL 120 GeV Main Injector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NuMI</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far detector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Soudan Mine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735</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km away.</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far detector is a "sandwich" of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iron plate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of 2.54 cm thickness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scintillator</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of 1.00 cm thickness.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total volume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5.4</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kton. They</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are in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1.3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Tesla of magnetic field.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0.98</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kton near detector of similar</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design is also constructed in FNAL.</a:t>
            </a:r>
          </a:p>
        </p:txBody>
      </p:sp>
      <p:grpSp>
        <p:nvGrpSpPr>
          <p:cNvPr id="144388" name="Group 13"/>
          <p:cNvGrpSpPr>
            <a:grpSpLocks/>
          </p:cNvGrpSpPr>
          <p:nvPr/>
        </p:nvGrpSpPr>
        <p:grpSpPr bwMode="auto">
          <a:xfrm>
            <a:off x="4837113" y="1628775"/>
            <a:ext cx="3725862" cy="4537075"/>
            <a:chOff x="4581" y="1952"/>
            <a:chExt cx="2133" cy="2597"/>
          </a:xfrm>
        </p:grpSpPr>
        <p:grpSp>
          <p:nvGrpSpPr>
            <p:cNvPr id="144392" name="Group 14"/>
            <p:cNvGrpSpPr>
              <a:grpSpLocks/>
            </p:cNvGrpSpPr>
            <p:nvPr/>
          </p:nvGrpSpPr>
          <p:grpSpPr bwMode="auto">
            <a:xfrm>
              <a:off x="4581" y="1952"/>
              <a:ext cx="2133" cy="2597"/>
              <a:chOff x="945" y="833"/>
              <a:chExt cx="2133" cy="2597"/>
            </a:xfrm>
          </p:grpSpPr>
          <p:pic>
            <p:nvPicPr>
              <p:cNvPr id="14439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87" y="1192"/>
                <a:ext cx="2496"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8" name="Rectangle 16"/>
              <p:cNvSpPr>
                <a:spLocks noChangeArrowheads="1"/>
              </p:cNvSpPr>
              <p:nvPr/>
            </p:nvSpPr>
            <p:spPr bwMode="auto">
              <a:xfrm>
                <a:off x="2426" y="833"/>
                <a:ext cx="652"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44393" name="Line 17"/>
            <p:cNvSpPr>
              <a:spLocks noChangeShapeType="1"/>
            </p:cNvSpPr>
            <p:nvPr/>
          </p:nvSpPr>
          <p:spPr bwMode="auto">
            <a:xfrm flipH="1" flipV="1">
              <a:off x="5248" y="2504"/>
              <a:ext cx="536" cy="9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4394" name="Text Box 18"/>
            <p:cNvSpPr txBox="1">
              <a:spLocks noChangeArrowheads="1"/>
            </p:cNvSpPr>
            <p:nvPr/>
          </p:nvSpPr>
          <p:spPr bwMode="auto">
            <a:xfrm>
              <a:off x="5464" y="3560"/>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Fermilab</a:t>
              </a:r>
            </a:p>
          </p:txBody>
        </p:sp>
        <p:sp>
          <p:nvSpPr>
            <p:cNvPr id="144395" name="Text Box 19"/>
            <p:cNvSpPr txBox="1">
              <a:spLocks noChangeArrowheads="1"/>
            </p:cNvSpPr>
            <p:nvPr/>
          </p:nvSpPr>
          <p:spPr bwMode="auto">
            <a:xfrm>
              <a:off x="4697" y="2321"/>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Soudan</a:t>
              </a:r>
            </a:p>
          </p:txBody>
        </p:sp>
        <p:sp>
          <p:nvSpPr>
            <p:cNvPr id="144396" name="Text Box 20"/>
            <p:cNvSpPr txBox="1">
              <a:spLocks noChangeArrowheads="1"/>
            </p:cNvSpPr>
            <p:nvPr/>
          </p:nvSpPr>
          <p:spPr bwMode="auto">
            <a:xfrm>
              <a:off x="4921" y="2833"/>
              <a:ext cx="5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735km</a:t>
              </a:r>
            </a:p>
          </p:txBody>
        </p:sp>
      </p:grpSp>
      <p:pic>
        <p:nvPicPr>
          <p:cNvPr id="14438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923925"/>
            <a:ext cx="2662238"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0"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549775"/>
            <a:ext cx="28590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図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4602163"/>
            <a:ext cx="458628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スライド番号プレースホルダー 1">
            <a:extLst>
              <a:ext uri="{FF2B5EF4-FFF2-40B4-BE49-F238E27FC236}">
                <a16:creationId xmlns:a16="http://schemas.microsoft.com/office/drawing/2014/main" id="{8E1608C1-067D-4D96-A853-21C2EA7338E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FFFF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ja-JP" altLang="en-US" sz="3200" b="1" i="0" u="none" strike="noStrike" kern="1200" cap="none" spc="0" normalizeH="0" baseline="0" noProof="0" dirty="0">
              <a:ln>
                <a:noFill/>
              </a:ln>
              <a:solidFill>
                <a:srgbClr val="FFFF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25008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3"/>
          <p:cNvSpPr txBox="1">
            <a:spLocks noChangeArrowheads="1"/>
          </p:cNvSpPr>
          <p:nvPr/>
        </p:nvSpPr>
        <p:spPr bwMode="auto">
          <a:xfrm>
            <a:off x="0" y="-26988"/>
            <a:ext cx="914400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Grand Unified Theories</a:t>
            </a:r>
            <a:endParaRPr lang="en-US" altLang="ja-JP" sz="2800" b="1" u="sng" dirty="0">
              <a:solidFill>
                <a:srgbClr val="0A0AD4"/>
              </a:solidFill>
              <a:latin typeface="Symbol" panose="05050102010706020507" pitchFamily="18" charset="2"/>
            </a:endParaRPr>
          </a:p>
        </p:txBody>
      </p:sp>
      <p:sp>
        <p:nvSpPr>
          <p:cNvPr id="7" name="テキスト ボックス 6"/>
          <p:cNvSpPr txBox="1"/>
          <p:nvPr/>
        </p:nvSpPr>
        <p:spPr>
          <a:xfrm>
            <a:off x="73025" y="414338"/>
            <a:ext cx="8909050" cy="643255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mn-lt"/>
              </a:rPr>
              <a:t>At the beginning of </a:t>
            </a:r>
            <a:r>
              <a:rPr lang="en-US" altLang="ja-JP" b="1" dirty="0" err="1">
                <a:solidFill>
                  <a:srgbClr val="FF0000"/>
                </a:solidFill>
                <a:latin typeface="+mn-lt"/>
              </a:rPr>
              <a:t>Kamiokande</a:t>
            </a:r>
            <a:r>
              <a:rPr lang="ja-JP" altLang="en-US" b="1" dirty="0">
                <a:solidFill>
                  <a:srgbClr val="FF0000"/>
                </a:solidFill>
                <a:latin typeface="+mn-lt"/>
              </a:rPr>
              <a:t> </a:t>
            </a:r>
            <a:r>
              <a:rPr lang="en-US" altLang="ja-JP" b="1" dirty="0">
                <a:latin typeface="+mn-lt"/>
              </a:rPr>
              <a:t>experiment,  the main purpose was examination of </a:t>
            </a:r>
            <a:r>
              <a:rPr lang="en-US" altLang="ja-JP" b="1" dirty="0">
                <a:solidFill>
                  <a:srgbClr val="FF0000"/>
                </a:solidFill>
                <a:latin typeface="+mn-lt"/>
              </a:rPr>
              <a:t>Grand Unified Theories (GUTs)</a:t>
            </a:r>
            <a:r>
              <a:rPr lang="en-US" altLang="ja-JP" b="1" dirty="0">
                <a:latin typeface="+mn-lt"/>
              </a:rPr>
              <a:t>.</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Around the end of 1970s, GUTs were proposed by many theorists.</a:t>
            </a:r>
            <a:br>
              <a:rPr lang="en-US" altLang="ja-JP" b="1" dirty="0">
                <a:latin typeface="+mn-lt"/>
              </a:rPr>
            </a:br>
            <a:r>
              <a:rPr lang="en-US" altLang="ja-JP" b="1" dirty="0">
                <a:latin typeface="+mn-lt"/>
              </a:rPr>
              <a:t>What is GUTs…….. </a:t>
            </a:r>
          </a:p>
          <a:p>
            <a:pPr>
              <a:defRPr/>
            </a:pPr>
            <a:endParaRPr lang="en-US" altLang="ja-JP" sz="1600" b="1" dirty="0">
              <a:latin typeface="+mn-lt"/>
            </a:endParaRPr>
          </a:p>
          <a:p>
            <a:pPr>
              <a:defRPr/>
            </a:pPr>
            <a:endParaRPr lang="en-US" altLang="ja-JP" sz="1600" b="1" i="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r>
              <a:rPr lang="en-US" altLang="ja-JP" sz="1600" b="1" dirty="0">
                <a:latin typeface="+mn-lt"/>
              </a:rPr>
              <a:t>  </a:t>
            </a: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a:defRPr/>
            </a:pPr>
            <a:endParaRPr lang="en-US" altLang="ja-JP" sz="1600" b="1" dirty="0">
              <a:latin typeface="+mn-lt"/>
            </a:endParaRPr>
          </a:p>
          <a:p>
            <a:pPr marL="285750" indent="-28575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r>
              <a:rPr lang="en-US" altLang="ja-JP" b="1" dirty="0">
                <a:latin typeface="+mn-lt"/>
              </a:rPr>
              <a:t>Accordingly, “</a:t>
            </a:r>
            <a:r>
              <a:rPr lang="en-US" altLang="ja-JP" b="1" dirty="0">
                <a:solidFill>
                  <a:srgbClr val="FF0000"/>
                </a:solidFill>
                <a:latin typeface="+mn-lt"/>
              </a:rPr>
              <a:t>nucleon decay</a:t>
            </a:r>
            <a:r>
              <a:rPr lang="en-US" altLang="ja-JP" b="1" dirty="0">
                <a:latin typeface="+mn-lt"/>
              </a:rPr>
              <a:t>” is predicted by the GUTs.  </a:t>
            </a:r>
          </a:p>
        </p:txBody>
      </p:sp>
      <p:sp>
        <p:nvSpPr>
          <p:cNvPr id="8" name="テキスト ボックス 7"/>
          <p:cNvSpPr txBox="1"/>
          <p:nvPr/>
        </p:nvSpPr>
        <p:spPr>
          <a:xfrm>
            <a:off x="296863" y="2571750"/>
            <a:ext cx="8640762" cy="3600986"/>
          </a:xfrm>
          <a:prstGeom prst="rect">
            <a:avLst/>
          </a:prstGeom>
          <a:solidFill>
            <a:srgbClr val="FFC5FF"/>
          </a:solidFill>
        </p:spPr>
        <p:txBody>
          <a:bodyPr>
            <a:spAutoFit/>
          </a:bodyPr>
          <a:lstStyle/>
          <a:p>
            <a:pPr>
              <a:spcAft>
                <a:spcPts val="1200"/>
              </a:spcAft>
              <a:defRPr/>
            </a:pPr>
            <a:r>
              <a:rPr lang="en-US" altLang="ja-JP" sz="1800" b="1" dirty="0">
                <a:latin typeface="+mn-lt"/>
              </a:rPr>
              <a:t>There might exist extremely rare interaction</a:t>
            </a:r>
            <a:r>
              <a:rPr lang="ja-JP" altLang="en-US" sz="1800" b="1" dirty="0">
                <a:latin typeface="+mn-lt"/>
              </a:rPr>
              <a:t> </a:t>
            </a:r>
            <a:r>
              <a:rPr lang="en-US" altLang="ja-JP" sz="1800" b="1" dirty="0">
                <a:latin typeface="+mn-lt"/>
              </a:rPr>
              <a:t>by which a quark convert to a lepton. Corresponding gauge boson is very heavy, M~10</a:t>
            </a:r>
            <a:r>
              <a:rPr lang="en-US" altLang="ja-JP" sz="1800" b="1" baseline="30000" dirty="0">
                <a:latin typeface="+mn-lt"/>
              </a:rPr>
              <a:t>15</a:t>
            </a:r>
            <a:r>
              <a:rPr lang="en-US" altLang="ja-JP" sz="1800" b="1" dirty="0">
                <a:latin typeface="+mn-lt"/>
              </a:rPr>
              <a:t>GeV.</a:t>
            </a:r>
            <a:br>
              <a:rPr lang="en-US" altLang="ja-JP" sz="1800" b="1" dirty="0">
                <a:latin typeface="+mn-lt"/>
              </a:rPr>
            </a:br>
            <a:r>
              <a:rPr lang="en-US" altLang="ja-JP" sz="1800" b="1" dirty="0">
                <a:latin typeface="+mn-lt"/>
              </a:rPr>
              <a:t>Accordingly, the interaction might be suppressed.</a:t>
            </a:r>
          </a:p>
          <a:p>
            <a:pPr>
              <a:spcAft>
                <a:spcPts val="1200"/>
              </a:spcAft>
              <a:defRPr/>
            </a:pPr>
            <a:r>
              <a:rPr lang="en-US" altLang="ja-JP" sz="1800" b="1" dirty="0">
                <a:latin typeface="+mn-lt"/>
              </a:rPr>
              <a:t>In the hot universe just after the big bang, such interaction was frequent. After the universe became cold, the gauge boson became massive due to coupling with Higgs particle. The interaction became suppressed and leptons and quarks were isolated.</a:t>
            </a:r>
          </a:p>
          <a:p>
            <a:pPr>
              <a:spcAft>
                <a:spcPts val="1200"/>
              </a:spcAft>
              <a:defRPr/>
            </a:pPr>
            <a:r>
              <a:rPr lang="en-US" altLang="ja-JP" sz="1800" b="1" dirty="0">
                <a:latin typeface="+mn-lt"/>
              </a:rPr>
              <a:t>It is an analogy or an extension of the GWS model in which neutrino interactions are weak (rare) because W and Z bosons are heavy (M~10</a:t>
            </a:r>
            <a:r>
              <a:rPr lang="en-US" altLang="ja-JP" sz="1800" b="1" baseline="30000" dirty="0">
                <a:latin typeface="+mn-lt"/>
              </a:rPr>
              <a:t>2</a:t>
            </a:r>
            <a:r>
              <a:rPr lang="en-US" altLang="ja-JP" sz="1800" b="1" dirty="0">
                <a:latin typeface="+mn-lt"/>
              </a:rPr>
              <a:t>GeV).</a:t>
            </a:r>
          </a:p>
          <a:p>
            <a:pPr>
              <a:spcAft>
                <a:spcPts val="1200"/>
              </a:spcAft>
              <a:defRPr/>
            </a:pPr>
            <a:r>
              <a:rPr lang="en-US" altLang="ja-JP" sz="1800" b="1" dirty="0">
                <a:latin typeface="+mn-lt"/>
              </a:rPr>
              <a:t>If such extremely rare interactions occur between quarks in a nucleon, the nucleon decay into a lepton and a meson.</a:t>
            </a:r>
          </a:p>
        </p:txBody>
      </p:sp>
      <p:sp>
        <p:nvSpPr>
          <p:cNvPr id="35845" name="テキスト ボックス 1"/>
          <p:cNvSpPr txBox="1">
            <a:spLocks noChangeArrowheads="1"/>
          </p:cNvSpPr>
          <p:nvPr/>
        </p:nvSpPr>
        <p:spPr bwMode="auto">
          <a:xfrm>
            <a:off x="657225" y="2128838"/>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FF0000"/>
                </a:solidFill>
                <a:cs typeface="Arial" panose="020B0604020202020204" pitchFamily="34" charset="0"/>
              </a:rPr>
              <a:t>GUTs within 100 words. (Do not ask any question about this.)</a:t>
            </a:r>
            <a:endParaRPr lang="ja-JP" altLang="en-US" sz="2000" b="1">
              <a:solidFill>
                <a:srgbClr val="FF0000"/>
              </a:solidFill>
              <a:cs typeface="Arial" panose="020B0604020202020204" pitchFamily="34" charset="0"/>
            </a:endParaRPr>
          </a:p>
        </p:txBody>
      </p:sp>
      <p:sp>
        <p:nvSpPr>
          <p:cNvPr id="6" name="スライド番号プレースホルダー 1">
            <a:extLst>
              <a:ext uri="{FF2B5EF4-FFF2-40B4-BE49-F238E27FC236}">
                <a16:creationId xmlns:a16="http://schemas.microsoft.com/office/drawing/2014/main" id="{3B8E1B8A-C630-437A-B2AB-5AA8A64A03C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1388" y="2560638"/>
            <a:ext cx="64214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4"/>
          <p:cNvSpPr txBox="1">
            <a:spLocks noChangeArrowheads="1"/>
          </p:cNvSpPr>
          <p:nvPr/>
        </p:nvSpPr>
        <p:spPr bwMode="auto">
          <a:xfrm>
            <a:off x="684213" y="25400"/>
            <a:ext cx="77755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Muon neutrino disappearance by MINOS</a:t>
            </a:r>
          </a:p>
        </p:txBody>
      </p:sp>
      <p:sp>
        <p:nvSpPr>
          <p:cNvPr id="145412" name="Text Box 4"/>
          <p:cNvSpPr txBox="1">
            <a:spLocks noChangeArrowheads="1"/>
          </p:cNvSpPr>
          <p:nvPr/>
        </p:nvSpPr>
        <p:spPr bwMode="auto">
          <a:xfrm>
            <a:off x="36513" y="549275"/>
            <a:ext cx="885666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MINOS experiment published the first result of muon neutrino disappearance in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2006</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From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1.27 x 10</a:t>
            </a:r>
            <a:r>
              <a:rPr kumimoji="1" lang="en-US" altLang="ja-JP" sz="2000" b="1" i="0" u="none" strike="noStrike" kern="1200" cap="none" spc="0" normalizeH="0" baseline="3000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20</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POT data,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215</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muon neutrino events are found, where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336</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14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events are expected if no-oscillation is assumed.</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 distortion of the energy spectrum which is a strong indication of neutrino oscillation is also found.</a:t>
            </a:r>
          </a:p>
        </p:txBody>
      </p:sp>
      <p:sp>
        <p:nvSpPr>
          <p:cNvPr id="145413" name="テキスト ボックス 2"/>
          <p:cNvSpPr txBox="1">
            <a:spLocks noChangeArrowheads="1"/>
          </p:cNvSpPr>
          <p:nvPr/>
        </p:nvSpPr>
        <p:spPr bwMode="auto">
          <a:xfrm>
            <a:off x="2516188" y="2989263"/>
            <a:ext cx="447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D. G. Michael et al., Phys. Rev. Lett. 97, 191801(2006)</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145414" name="テキスト ボックス 1"/>
          <p:cNvSpPr txBox="1">
            <a:spLocks noChangeArrowheads="1"/>
          </p:cNvSpPr>
          <p:nvPr/>
        </p:nvSpPr>
        <p:spPr bwMode="auto">
          <a:xfrm>
            <a:off x="4932363" y="4821238"/>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rPr>
              <a:t>MINOS</a:t>
            </a:r>
            <a:endParaRPr kumimoji="1" lang="ja-JP" altLang="en-US"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E6720B8A-C030-4A8A-A2A1-B5ED775AF260}"/>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61344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250825" y="25400"/>
            <a:ext cx="85963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Constraints on </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a:ln>
                  <a:noFill/>
                </a:ln>
                <a:solidFill>
                  <a:srgbClr val="0000FF"/>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000FF"/>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 oscillation from MINOS</a:t>
            </a:r>
          </a:p>
        </p:txBody>
      </p:sp>
      <p:sp>
        <p:nvSpPr>
          <p:cNvPr id="146435" name="Text Box 4"/>
          <p:cNvSpPr txBox="1">
            <a:spLocks noChangeArrowheads="1"/>
          </p:cNvSpPr>
          <p:nvPr/>
        </p:nvSpPr>
        <p:spPr bwMode="auto">
          <a:xfrm>
            <a:off x="26988" y="703263"/>
            <a:ext cx="8856662" cy="486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data are consistent with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disappearance via oscillations with</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result is consistent with SK</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and K2K.</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This is the first perfectly-</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independent and convincing</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confirmation of the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t</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neutrino oscillation discovered</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by Super-Kamiokande. </a:t>
            </a:r>
          </a:p>
        </p:txBody>
      </p:sp>
      <p:grpSp>
        <p:nvGrpSpPr>
          <p:cNvPr id="146436" name="グループ化 5"/>
          <p:cNvGrpSpPr>
            <a:grpSpLocks/>
          </p:cNvGrpSpPr>
          <p:nvPr/>
        </p:nvGrpSpPr>
        <p:grpSpPr bwMode="auto">
          <a:xfrm>
            <a:off x="457200" y="1279525"/>
            <a:ext cx="3997325" cy="1479550"/>
            <a:chOff x="171450" y="4198938"/>
            <a:chExt cx="3997410" cy="1480312"/>
          </a:xfrm>
        </p:grpSpPr>
        <p:sp>
          <p:nvSpPr>
            <p:cNvPr id="10" name="正方形/長方形 9"/>
            <p:cNvSpPr/>
            <p:nvPr/>
          </p:nvSpPr>
          <p:spPr>
            <a:xfrm>
              <a:off x="171450" y="4198938"/>
              <a:ext cx="3997410" cy="1480312"/>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テキスト ボックス 11"/>
            <p:cNvSpPr txBox="1"/>
            <p:nvPr/>
          </p:nvSpPr>
          <p:spPr bwMode="auto">
            <a:xfrm>
              <a:off x="244477" y="5099515"/>
              <a:ext cx="3605290" cy="40025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sin</a:t>
              </a:r>
              <a:r>
                <a:rPr kumimoji="1" lang="en-US" altLang="ja-JP" sz="2000" b="1" i="0" u="none" strike="noStrike" kern="1200" cap="none" spc="0" normalizeH="0" baseline="30000" noProof="0" dirty="0">
                  <a:ln>
                    <a:noFill/>
                  </a:ln>
                  <a:solidFill>
                    <a:srgbClr val="000000"/>
                  </a:solidFill>
                  <a:effectLst/>
                  <a:uLnTx/>
                  <a:uFillTx/>
                  <a:latin typeface="Arial"/>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23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&gt;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0.87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(68%C.L.). </a:t>
              </a:r>
              <a: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 name="テキスト ボックス 15"/>
            <p:cNvSpPr txBox="1"/>
            <p:nvPr/>
          </p:nvSpPr>
          <p:spPr bwMode="auto">
            <a:xfrm>
              <a:off x="247652" y="4275177"/>
              <a:ext cx="3784680" cy="40025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|D</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a:t>
              </a:r>
              <a:r>
                <a:rPr kumimoji="1" lang="en-US" altLang="ja-JP" sz="2000" b="1" i="0" u="none" strike="noStrike" kern="1200" cap="none" spc="0" normalizeH="0" baseline="30000" noProof="0" dirty="0">
                  <a:ln>
                    <a:noFill/>
                  </a:ln>
                  <a:solidFill>
                    <a:srgbClr val="000000"/>
                  </a:solidFill>
                  <a:effectLst/>
                  <a:uLnTx/>
                  <a:uFillTx/>
                  <a:latin typeface="Arial"/>
                  <a:ea typeface="ＭＳ Ｐゴシック" panose="020B0600070205080204" pitchFamily="50" charset="-128"/>
                  <a:cs typeface="+mn-cs"/>
                </a:rPr>
                <a:t>2</a:t>
              </a:r>
              <a:r>
                <a:rPr kumimoji="1" lang="en-US" altLang="ja-JP" sz="20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32</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(2.74         )x10</a:t>
              </a:r>
              <a:r>
                <a:rPr kumimoji="1" lang="en-US" altLang="ja-JP" sz="2000" b="1" i="0" u="none" strike="noStrike" kern="1200" cap="none" spc="0" normalizeH="0" baseline="30000" noProof="0" dirty="0">
                  <a:ln>
                    <a:noFill/>
                  </a:ln>
                  <a:solidFill>
                    <a:srgbClr val="FF0000"/>
                  </a:solidFill>
                  <a:effectLst/>
                  <a:uLnTx/>
                  <a:uFillTx/>
                  <a:latin typeface="Arial"/>
                  <a:ea typeface="ＭＳ Ｐゴシック" panose="020B0600070205080204" pitchFamily="50" charset="-128"/>
                  <a:cs typeface="+mn-cs"/>
                </a:rPr>
                <a:t>-3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a:t>
              </a:r>
              <a:r>
                <a:rPr kumimoji="1" lang="en-US" altLang="ja-JP" sz="2000" b="1" i="0" u="none" strike="noStrike" kern="1200" cap="none" spc="0" normalizeH="0" baseline="30000" noProof="0" dirty="0">
                  <a:ln>
                    <a:noFill/>
                  </a:ln>
                  <a:solidFill>
                    <a:srgbClr val="000000"/>
                  </a:solidFill>
                  <a:effectLst/>
                  <a:uLnTx/>
                  <a:uFillTx/>
                  <a:latin typeface="Arial"/>
                  <a:ea typeface="ＭＳ Ｐゴシック" panose="020B0600070205080204" pitchFamily="50" charset="-128"/>
                  <a:cs typeface="+mn-cs"/>
                </a:rPr>
                <a:t>2</a:t>
              </a:r>
              <a:endPar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7" name="テキスト ボックス 16"/>
            <p:cNvSpPr txBox="1"/>
            <p:nvPr/>
          </p:nvSpPr>
          <p:spPr bwMode="auto">
            <a:xfrm>
              <a:off x="2081254" y="4232293"/>
              <a:ext cx="884256" cy="33831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0.44</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8" name="テキスト ボックス 17"/>
            <p:cNvSpPr txBox="1"/>
            <p:nvPr/>
          </p:nvSpPr>
          <p:spPr bwMode="auto">
            <a:xfrm>
              <a:off x="2081254" y="4403831"/>
              <a:ext cx="927120" cy="3399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0.27</a:t>
              </a:r>
              <a:endParaRPr kumimoji="1" lang="ja-JP" altLang="en-US" sz="16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endParaRPr>
            </a:p>
          </p:txBody>
        </p:sp>
        <p:sp>
          <p:nvSpPr>
            <p:cNvPr id="146446" name="テキスト ボックス 4"/>
            <p:cNvSpPr txBox="1">
              <a:spLocks noChangeArrowheads="1"/>
            </p:cNvSpPr>
            <p:nvPr/>
          </p:nvSpPr>
          <p:spPr bwMode="auto">
            <a:xfrm>
              <a:off x="737154" y="4694075"/>
              <a:ext cx="774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and</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146437" name="グループ化 6"/>
          <p:cNvGrpSpPr>
            <a:grpSpLocks/>
          </p:cNvGrpSpPr>
          <p:nvPr/>
        </p:nvGrpSpPr>
        <p:grpSpPr bwMode="auto">
          <a:xfrm>
            <a:off x="4619625" y="1808163"/>
            <a:ext cx="5308600" cy="4422775"/>
            <a:chOff x="4619921" y="1808820"/>
            <a:chExt cx="5307674" cy="4422738"/>
          </a:xfrm>
        </p:grpSpPr>
        <p:pic>
          <p:nvPicPr>
            <p:cNvPr id="14643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921" y="1808820"/>
              <a:ext cx="4452579" cy="44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テキスト ボックス 2"/>
            <p:cNvSpPr txBox="1">
              <a:spLocks noChangeArrowheads="1"/>
            </p:cNvSpPr>
            <p:nvPr/>
          </p:nvSpPr>
          <p:spPr bwMode="auto">
            <a:xfrm>
              <a:off x="5457459" y="4959170"/>
              <a:ext cx="4470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D. G. Michael et al.,</a:t>
              </a:r>
              <a:b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 Rev. Lett. 97, 191801(2006)</a:t>
              </a:r>
              <a:endParaRPr kumimoji="1" lang="ja-JP" altLang="en-US" sz="16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sp>
          <p:nvSpPr>
            <p:cNvPr id="146440" name="テキスト ボックス 21"/>
            <p:cNvSpPr txBox="1">
              <a:spLocks noChangeArrowheads="1"/>
            </p:cNvSpPr>
            <p:nvPr/>
          </p:nvSpPr>
          <p:spPr bwMode="auto">
            <a:xfrm>
              <a:off x="5697125" y="3293985"/>
              <a:ext cx="1575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rPr>
                <a:t>MINOS</a:t>
              </a:r>
              <a:endParaRPr kumimoji="1" lang="ja-JP" altLang="en-US" sz="3200" b="1" i="0" u="none" strike="noStrike" kern="1200" cap="none" spc="0" normalizeH="0" baseline="0" noProof="0">
                <a:ln>
                  <a:noFill/>
                </a:ln>
                <a:solidFill>
                  <a:srgbClr val="FF0066"/>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5" name="スライド番号プレースホルダー 1">
            <a:extLst>
              <a:ext uri="{FF2B5EF4-FFF2-40B4-BE49-F238E27FC236}">
                <a16:creationId xmlns:a16="http://schemas.microsoft.com/office/drawing/2014/main" id="{35925CCD-B9B5-4E73-89C0-5BF39BB2A56E}"/>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844166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3"/>
          <p:cNvSpPr txBox="1">
            <a:spLocks noChangeArrowheads="1"/>
          </p:cNvSpPr>
          <p:nvPr/>
        </p:nvSpPr>
        <p:spPr bwMode="auto">
          <a:xfrm>
            <a:off x="250825" y="-13066"/>
            <a:ext cx="86423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C</a:t>
            </a:r>
            <a:r>
              <a:rPr kumimoji="1" lang="en-US" altLang="ja-JP" sz="2800" b="1" i="0" u="sng" strike="noStrike" kern="1200" cap="none" spc="0" normalizeH="0" baseline="0" noProof="0" dirty="0" err="1">
                <a:ln>
                  <a:noFill/>
                </a:ln>
                <a:solidFill>
                  <a:srgbClr val="0A0AD4"/>
                </a:solidFill>
                <a:effectLst/>
                <a:uLnTx/>
                <a:uFillTx/>
                <a:latin typeface="Arial" panose="020B0604020202020204" pitchFamily="34" charset="0"/>
                <a:ea typeface="ＭＳ Ｐゴシック" panose="020B0600070205080204" pitchFamily="50" charset="-128"/>
                <a:cs typeface="+mn-cs"/>
              </a:rPr>
              <a:t>onfirmation</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of </a:t>
            </a:r>
            <a:r>
              <a:rPr kumimoji="1" lang="en-US" altLang="ja-JP" sz="2800" b="1" i="0" u="sng" strike="noStrike" kern="1200" cap="none" spc="0" normalizeH="0" baseline="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a:ln>
                  <a:noFill/>
                </a:ln>
                <a:solidFill>
                  <a:srgbClr val="0A0AD4"/>
                </a:solidFill>
                <a:effectLst/>
                <a:uLnTx/>
                <a:uFillTx/>
                <a:latin typeface="Symbol" panose="05050102010706020507" pitchFamily="18" charset="2"/>
                <a:ea typeface="ＭＳ Ｐゴシック" panose="020B0600070205080204"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a:t>
            </a:r>
            <a:r>
              <a:rPr kumimoji="1" lang="en-US" altLang="ja-JP" sz="2800" b="1" i="0" u="sng" strike="noStrike" kern="1200" cap="none" spc="0" normalizeH="0" baseline="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dirty="0" err="1">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 oscillation </a:t>
            </a:r>
          </a:p>
        </p:txBody>
      </p:sp>
      <p:sp>
        <p:nvSpPr>
          <p:cNvPr id="145411" name="テキスト ボックス 26"/>
          <p:cNvSpPr txBox="1">
            <a:spLocks noChangeArrowheads="1"/>
          </p:cNvSpPr>
          <p:nvPr/>
        </p:nvSpPr>
        <p:spPr bwMode="auto">
          <a:xfrm>
            <a:off x="23813" y="638175"/>
            <a:ext cx="91201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To verify the evidence of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found in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Kamiokande</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there were many problems to be solved.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was perfectly verified!</a:t>
            </a:r>
          </a:p>
        </p:txBody>
      </p:sp>
      <p:sp>
        <p:nvSpPr>
          <p:cNvPr id="145413" name="テキスト ボックス 26"/>
          <p:cNvSpPr txBox="1">
            <a:spLocks noChangeArrowheads="1"/>
          </p:cNvSpPr>
          <p:nvPr/>
        </p:nvSpPr>
        <p:spPr bwMode="auto">
          <a:xfrm>
            <a:off x="183213" y="1360797"/>
            <a:ext cx="8416925" cy="4093428"/>
          </a:xfrm>
          <a:prstGeom prst="rect">
            <a:avLst/>
          </a:prstGeom>
          <a:solidFill>
            <a:srgbClr val="AFFF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The capability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particle identification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suspicious.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Statistics is definitely poor.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Much more data </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is needed.</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Large uncertainty of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Negative results by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other experiments</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スライド番号プレースホルダー 1">
            <a:extLst>
              <a:ext uri="{FF2B5EF4-FFF2-40B4-BE49-F238E27FC236}">
                <a16:creationId xmlns:a16="http://schemas.microsoft.com/office/drawing/2014/main" id="{2CC555B5-A663-4471-B4F6-211D7F7D4E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cxnSp>
        <p:nvCxnSpPr>
          <p:cNvPr id="3" name="直線矢印コネクタ 2">
            <a:extLst>
              <a:ext uri="{FF2B5EF4-FFF2-40B4-BE49-F238E27FC236}">
                <a16:creationId xmlns:a16="http://schemas.microsoft.com/office/drawing/2014/main" id="{D462FD29-5F2B-4C2D-BF87-1AC510B06B34}"/>
              </a:ext>
            </a:extLst>
          </p:cNvPr>
          <p:cNvCxnSpPr/>
          <p:nvPr/>
        </p:nvCxnSpPr>
        <p:spPr>
          <a:xfrm>
            <a:off x="2051720" y="2204864"/>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E152CDBD-F106-4149-95CC-2CA47961ABD8}"/>
              </a:ext>
            </a:extLst>
          </p:cNvPr>
          <p:cNvSpPr txBox="1"/>
          <p:nvPr/>
        </p:nvSpPr>
        <p:spPr>
          <a:xfrm>
            <a:off x="3059831" y="2051556"/>
            <a:ext cx="398744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E261A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9" name="直線矢印コネクタ 8">
            <a:extLst>
              <a:ext uri="{FF2B5EF4-FFF2-40B4-BE49-F238E27FC236}">
                <a16:creationId xmlns:a16="http://schemas.microsoft.com/office/drawing/2014/main" id="{66C28636-6980-4C77-AEE0-AE519EBADFE2}"/>
              </a:ext>
            </a:extLst>
          </p:cNvPr>
          <p:cNvCxnSpPr/>
          <p:nvPr/>
        </p:nvCxnSpPr>
        <p:spPr>
          <a:xfrm>
            <a:off x="2051720" y="3140968"/>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717F32-00EB-4473-BE79-827CB5208C6E}"/>
              </a:ext>
            </a:extLst>
          </p:cNvPr>
          <p:cNvSpPr txBox="1"/>
          <p:nvPr/>
        </p:nvSpPr>
        <p:spPr>
          <a:xfrm>
            <a:off x="3059832" y="2987660"/>
            <a:ext cx="404279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Super-</a:t>
            </a:r>
            <a:r>
              <a:rPr kumimoji="1" lang="en-US" altLang="ja-JP" sz="18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1" name="直線矢印コネクタ 10">
            <a:extLst>
              <a:ext uri="{FF2B5EF4-FFF2-40B4-BE49-F238E27FC236}">
                <a16:creationId xmlns:a16="http://schemas.microsoft.com/office/drawing/2014/main" id="{7C8F8348-CDB5-4591-93E3-11E7AE8C8EC7}"/>
              </a:ext>
            </a:extLst>
          </p:cNvPr>
          <p:cNvCxnSpPr/>
          <p:nvPr/>
        </p:nvCxnSpPr>
        <p:spPr>
          <a:xfrm>
            <a:off x="2051720" y="4077072"/>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3CFF253-E1A8-4235-8D61-EA4E34757438}"/>
              </a:ext>
            </a:extLst>
          </p:cNvPr>
          <p:cNvSpPr txBox="1"/>
          <p:nvPr/>
        </p:nvSpPr>
        <p:spPr>
          <a:xfrm>
            <a:off x="3059832" y="3923764"/>
            <a:ext cx="565395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K2K experiment, MINOS 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AE4E6F8E-A88D-47B1-8AC9-ECC2EC01E995}"/>
              </a:ext>
            </a:extLst>
          </p:cNvPr>
          <p:cNvCxnSpPr/>
          <p:nvPr/>
        </p:nvCxnSpPr>
        <p:spPr>
          <a:xfrm>
            <a:off x="2051720" y="4977463"/>
            <a:ext cx="93610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72CF9CA1-47A4-4A45-BB49-82C9820F65A9}"/>
              </a:ext>
            </a:extLst>
          </p:cNvPr>
          <p:cNvSpPr txBox="1"/>
          <p:nvPr/>
        </p:nvSpPr>
        <p:spPr>
          <a:xfrm>
            <a:off x="3059832" y="4824155"/>
            <a:ext cx="554461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MINOS</a:t>
            </a:r>
            <a:r>
              <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experiment</a:t>
            </a:r>
            <a:endParaRPr kumimoji="1" lang="ja-JP" altLang="en-US"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1636842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3"/>
          <p:cNvSpPr txBox="1">
            <a:spLocks noChangeArrowheads="1"/>
          </p:cNvSpPr>
          <p:nvPr/>
        </p:nvSpPr>
        <p:spPr bwMode="auto">
          <a:xfrm>
            <a:off x="3281363" y="25400"/>
            <a:ext cx="2581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Nobel Prize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47459" name="テキスト ボックス 5"/>
          <p:cNvSpPr txBox="1">
            <a:spLocks noChangeArrowheads="1"/>
          </p:cNvSpPr>
          <p:nvPr/>
        </p:nvSpPr>
        <p:spPr bwMode="auto">
          <a:xfrm>
            <a:off x="0" y="823913"/>
            <a:ext cx="8982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Takaaki Kajita (Super-Kamiokande collaboration) shared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Nobel Prize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Physics for 2015 with Arthur B. McDonald (SNO collaboration).  The reason of the award is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for the discovery of neutrino oscillations, which shows that neutrinos have mass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p>
        </p:txBody>
      </p:sp>
      <p:pic>
        <p:nvPicPr>
          <p:cNvPr id="147460"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3698875"/>
            <a:ext cx="20859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2593975"/>
            <a:ext cx="2925762"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 y="2552700"/>
            <a:ext cx="300831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a:extLst>
              <a:ext uri="{FF2B5EF4-FFF2-40B4-BE49-F238E27FC236}">
                <a16:creationId xmlns:a16="http://schemas.microsoft.com/office/drawing/2014/main" id="{A3E5C077-50E7-4D3F-A711-6A196E151923}"/>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33591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テキスト ボックス 1"/>
          <p:cNvSpPr txBox="1">
            <a:spLocks noChangeArrowheads="1"/>
          </p:cNvSpPr>
          <p:nvPr/>
        </p:nvSpPr>
        <p:spPr bwMode="auto">
          <a:xfrm>
            <a:off x="107950" y="593725"/>
            <a:ext cx="8785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2008, Prof. Y.Totsuka (spokesperson at 1998) passed away</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1998, neutrino oscillation was discovered by Super-Kamiokande</a:t>
            </a:r>
            <a:endPar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Only one experiment claimed the discovery.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Confirmation by other experiments were needed.</a:t>
            </a: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2004, </a:t>
            </a:r>
            <a:r>
              <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confirmation by K2K experiment</a:t>
            </a:r>
            <a:endPar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Far detector of K2K is Super-Kamiokande.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Member of the experiments are overlapped.</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Two experiments are not independent.</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In 2006, MINOS</a:t>
            </a:r>
            <a:r>
              <a:rPr kumimoji="1" lang="ja-JP" altLang="en-US"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confirmed neutrino oscillation</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Detector, beam, member are independent from</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Super-Kamiokande/K2K. Ready for Nobel Prize?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Only 2 years after the confirmation were too</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short?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discoverer must be alive and wait for</a:t>
            </a:r>
            <a:b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the confirmation by an independent group to win the prize.</a:t>
            </a:r>
            <a:endParaRPr kumimoji="1" lang="ja-JP" altLang="en-US" sz="2000" b="1" i="0" u="none" strike="noStrike" kern="1200" cap="none" spc="0" normalizeH="0" baseline="3000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49507" name="Text Box 4"/>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Why Prof. Y. Totsuka could not win Nobel Prize ?</a:t>
            </a:r>
          </a:p>
        </p:txBody>
      </p:sp>
      <p:pic>
        <p:nvPicPr>
          <p:cNvPr id="14950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771650"/>
            <a:ext cx="253047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テキスト ボックス 2"/>
          <p:cNvSpPr txBox="1">
            <a:spLocks noChangeArrowheads="1"/>
          </p:cNvSpPr>
          <p:nvPr/>
        </p:nvSpPr>
        <p:spPr bwMode="auto">
          <a:xfrm>
            <a:off x="5967413" y="5416550"/>
            <a:ext cx="2817812" cy="584200"/>
          </a:xfrm>
          <a:prstGeom prst="rect">
            <a:avLst/>
          </a:prstGeom>
          <a:solidFill>
            <a:srgbClr val="FEE2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This page is based on personal</a:t>
            </a:r>
            <a:b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opinion of Y.O.</a:t>
            </a:r>
            <a:endParaRPr kumimoji="1" lang="ja-JP" altLang="en-US" sz="16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149510" name="テキスト ボックス 1"/>
          <p:cNvSpPr txBox="1">
            <a:spLocks noChangeArrowheads="1"/>
          </p:cNvSpPr>
          <p:nvPr/>
        </p:nvSpPr>
        <p:spPr bwMode="auto">
          <a:xfrm>
            <a:off x="6462713" y="4554538"/>
            <a:ext cx="19351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Prof. Yoji Totsuka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(1942-2008)</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7" name="スライド番号プレースホルダー 1">
            <a:extLst>
              <a:ext uri="{FF2B5EF4-FFF2-40B4-BE49-F238E27FC236}">
                <a16:creationId xmlns:a16="http://schemas.microsoft.com/office/drawing/2014/main" id="{F166AF7A-BC27-487C-A904-819B7FB6A75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72610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3"/>
          <p:cNvSpPr txBox="1">
            <a:spLocks noChangeArrowheads="1"/>
          </p:cNvSpPr>
          <p:nvPr/>
        </p:nvSpPr>
        <p:spPr bwMode="auto">
          <a:xfrm>
            <a:off x="258763" y="25400"/>
            <a:ext cx="86169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SK atmospheric neutrino analysis after 1998</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50531" name="テキスト ボックス 26"/>
          <p:cNvSpPr txBox="1">
            <a:spLocks noChangeArrowheads="1"/>
          </p:cNvSpPr>
          <p:nvPr/>
        </p:nvSpPr>
        <p:spPr bwMode="auto">
          <a:xfrm>
            <a:off x="215900" y="549275"/>
            <a:ext cx="89281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Although atmospheric neutrino “beam” have disadvantage,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huge statistics is definitely advantage of Super-Kamiokande.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Progress after the discovery of neutrino oscillation after 1998</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are as follows.</a:t>
            </a:r>
          </a:p>
        </p:txBody>
      </p:sp>
      <p:sp>
        <p:nvSpPr>
          <p:cNvPr id="150532" name="テキスト ボックス 26"/>
          <p:cNvSpPr txBox="1">
            <a:spLocks noChangeArrowheads="1"/>
          </p:cNvSpPr>
          <p:nvPr/>
        </p:nvSpPr>
        <p:spPr bwMode="auto">
          <a:xfrm>
            <a:off x="296863" y="2298700"/>
            <a:ext cx="8505825" cy="3786188"/>
          </a:xfrm>
          <a:prstGeom prst="rect">
            <a:avLst/>
          </a:prstGeom>
          <a:solidFill>
            <a:srgbClr val="FF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Improvement of the statistics by about 10 times.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PDG2016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http://pdg.lbl.gov/</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E/L analysis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Evidence for an oscillatory signature in atmospheric neutrino oscillation”</a:t>
            </a:r>
            <a:b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Y.Ashie et al., Phys.Rev.Lett. 93,101801(2004)</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of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appearance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Measurement of Atmospheric Neutrino Flux consistent with Tau Neutrino Appearance”</a:t>
            </a:r>
            <a:b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Arial" panose="020B0604020202020204" pitchFamily="34" charset="0"/>
              </a:rPr>
              <a:t>K.Abe et al., Phys.Rev.Lett. 97,171801(2006) </a:t>
            </a:r>
          </a:p>
        </p:txBody>
      </p:sp>
      <p:sp>
        <p:nvSpPr>
          <p:cNvPr id="5" name="スライド番号プレースホルダー 1">
            <a:extLst>
              <a:ext uri="{FF2B5EF4-FFF2-40B4-BE49-F238E27FC236}">
                <a16:creationId xmlns:a16="http://schemas.microsoft.com/office/drawing/2014/main" id="{FE09A3B9-0060-4E31-8298-85ED2B62141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971522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3"/>
          <p:cNvSpPr txBox="1">
            <a:spLocks noChangeArrowheads="1"/>
          </p:cNvSpPr>
          <p:nvPr/>
        </p:nvSpPr>
        <p:spPr bwMode="auto">
          <a:xfrm>
            <a:off x="258763" y="-26988"/>
            <a:ext cx="8616950"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SK zenith angle distribution with 20 years data</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grpSp>
        <p:nvGrpSpPr>
          <p:cNvPr id="152579" name="グループ化 4"/>
          <p:cNvGrpSpPr>
            <a:grpSpLocks/>
          </p:cNvGrpSpPr>
          <p:nvPr/>
        </p:nvGrpSpPr>
        <p:grpSpPr bwMode="auto">
          <a:xfrm>
            <a:off x="71438" y="1268413"/>
            <a:ext cx="7470775" cy="4687887"/>
            <a:chOff x="159027" y="824948"/>
            <a:chExt cx="9144000" cy="5739001"/>
          </a:xfrm>
        </p:grpSpPr>
        <p:pic>
          <p:nvPicPr>
            <p:cNvPr id="152618"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7" y="989790"/>
              <a:ext cx="9144000" cy="55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4851496" y="824948"/>
              <a:ext cx="516852" cy="26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229380" name="テキスト ボックス 5"/>
          <p:cNvSpPr txBox="1">
            <a:spLocks noChangeArrowheads="1"/>
          </p:cNvSpPr>
          <p:nvPr/>
        </p:nvSpPr>
        <p:spPr bwMode="auto">
          <a:xfrm>
            <a:off x="296863" y="503238"/>
            <a:ext cx="8329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4654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events</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33</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kt</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yr</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1998)</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35326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events (</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306</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kt</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yr</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2016)</a:t>
            </a:r>
            <a:b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endPar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UpStop</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and “</a:t>
            </a:r>
            <a:r>
              <a:rPr kumimoji="1" lang="en-US" altLang="ja-JP" sz="2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UpThrough</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t>” are included in the analysis.</a:t>
            </a:r>
            <a:b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br>
            <a:endParaRPr kumimoji="1"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52581" name="グループ化 146"/>
          <p:cNvGrpSpPr>
            <a:grpSpLocks/>
          </p:cNvGrpSpPr>
          <p:nvPr/>
        </p:nvGrpSpPr>
        <p:grpSpPr bwMode="auto">
          <a:xfrm>
            <a:off x="7686675" y="2162175"/>
            <a:ext cx="803275" cy="1093788"/>
            <a:chOff x="3187700" y="1770063"/>
            <a:chExt cx="2282825" cy="3113087"/>
          </a:xfrm>
        </p:grpSpPr>
        <p:sp>
          <p:nvSpPr>
            <p:cNvPr id="17" name="object 48"/>
            <p:cNvSpPr/>
            <p:nvPr/>
          </p:nvSpPr>
          <p:spPr>
            <a:xfrm>
              <a:off x="3363650" y="1950794"/>
              <a:ext cx="1930927" cy="2706443"/>
            </a:xfrm>
            <a:prstGeom prst="rect">
              <a:avLst/>
            </a:prstGeom>
            <a:blipFill>
              <a:blip r:embed="rId4"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8" name="object 49"/>
            <p:cNvSpPr/>
            <p:nvPr/>
          </p:nvSpPr>
          <p:spPr>
            <a:xfrm>
              <a:off x="3413276" y="1977903"/>
              <a:ext cx="1836187" cy="2607041"/>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19" name="object 50"/>
            <p:cNvSpPr/>
            <p:nvPr/>
          </p:nvSpPr>
          <p:spPr>
            <a:xfrm>
              <a:off x="3413276" y="2416177"/>
              <a:ext cx="1836187" cy="429234"/>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0" name="object 51"/>
            <p:cNvSpPr/>
            <p:nvPr/>
          </p:nvSpPr>
          <p:spPr>
            <a:xfrm>
              <a:off x="3413276" y="1977903"/>
              <a:ext cx="1836187" cy="2607041"/>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1" name="object 52"/>
            <p:cNvSpPr/>
            <p:nvPr/>
          </p:nvSpPr>
          <p:spPr>
            <a:xfrm>
              <a:off x="3187700" y="1770063"/>
              <a:ext cx="2282825" cy="3113087"/>
            </a:xfrm>
            <a:prstGeom prst="rect">
              <a:avLst/>
            </a:prstGeom>
            <a:blipFill>
              <a:blip r:embed="rId5"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2" name="object 53"/>
            <p:cNvSpPr/>
            <p:nvPr/>
          </p:nvSpPr>
          <p:spPr>
            <a:xfrm>
              <a:off x="3237328" y="1797173"/>
              <a:ext cx="2183572" cy="3013685"/>
            </a:xfrm>
            <a:prstGeom prst="rect">
              <a:avLst/>
            </a:prstGeom>
            <a:blipFill>
              <a:blip r:embed="rId6"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3" name="object 54"/>
            <p:cNvSpPr/>
            <p:nvPr/>
          </p:nvSpPr>
          <p:spPr>
            <a:xfrm>
              <a:off x="3237328" y="2298702"/>
              <a:ext cx="2183572" cy="506046"/>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4" name="object 55"/>
            <p:cNvSpPr/>
            <p:nvPr/>
          </p:nvSpPr>
          <p:spPr>
            <a:xfrm>
              <a:off x="3237328" y="1797173"/>
              <a:ext cx="2183572" cy="3013685"/>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cxnSp>
        <p:nvCxnSpPr>
          <p:cNvPr id="9" name="直線矢印コネクタ 8"/>
          <p:cNvCxnSpPr/>
          <p:nvPr/>
        </p:nvCxnSpPr>
        <p:spPr bwMode="auto">
          <a:xfrm flipH="1" flipV="1">
            <a:off x="8686800" y="2986088"/>
            <a:ext cx="341313" cy="225425"/>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楕円 9"/>
          <p:cNvSpPr/>
          <p:nvPr/>
        </p:nvSpPr>
        <p:spPr bwMode="auto">
          <a:xfrm rot="17621310">
            <a:off x="7735888" y="2582862"/>
            <a:ext cx="490538" cy="138113"/>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2584" name="テキスト ボックス 3"/>
          <p:cNvSpPr txBox="1">
            <a:spLocks noChangeArrowheads="1"/>
          </p:cNvSpPr>
          <p:nvPr/>
        </p:nvSpPr>
        <p:spPr bwMode="auto">
          <a:xfrm>
            <a:off x="8751888" y="3076575"/>
            <a:ext cx="3206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endParaRPr kumimoji="1" lang="ja-JP" altLang="en-US"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cxnSp>
        <p:nvCxnSpPr>
          <p:cNvPr id="12" name="直線矢印コネクタ 11"/>
          <p:cNvCxnSpPr>
            <a:endCxn id="10" idx="4"/>
          </p:cNvCxnSpPr>
          <p:nvPr/>
        </p:nvCxnSpPr>
        <p:spPr bwMode="auto">
          <a:xfrm flipH="1" flipV="1">
            <a:off x="8043863" y="2679700"/>
            <a:ext cx="642937" cy="320675"/>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bwMode="auto">
          <a:xfrm rot="19421310">
            <a:off x="8232775" y="2365375"/>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rot="15821310" flipH="1">
            <a:off x="8135144" y="2594769"/>
            <a:ext cx="0" cy="52863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H="1">
            <a:off x="8040688" y="2644775"/>
            <a:ext cx="22225" cy="47625"/>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26" name="爆発 2 25"/>
          <p:cNvSpPr/>
          <p:nvPr/>
        </p:nvSpPr>
        <p:spPr bwMode="auto">
          <a:xfrm rot="17247088">
            <a:off x="8353426" y="2803525"/>
            <a:ext cx="188912" cy="141287"/>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152590" name="グループ化 5"/>
          <p:cNvGrpSpPr>
            <a:grpSpLocks/>
          </p:cNvGrpSpPr>
          <p:nvPr/>
        </p:nvGrpSpPr>
        <p:grpSpPr bwMode="auto">
          <a:xfrm>
            <a:off x="7451725" y="4241800"/>
            <a:ext cx="1576388" cy="1265238"/>
            <a:chOff x="7452321" y="4729909"/>
            <a:chExt cx="1575174" cy="1264376"/>
          </a:xfrm>
        </p:grpSpPr>
        <p:grpSp>
          <p:nvGrpSpPr>
            <p:cNvPr id="152592" name="グループ化 146"/>
            <p:cNvGrpSpPr>
              <a:grpSpLocks/>
            </p:cNvGrpSpPr>
            <p:nvPr/>
          </p:nvGrpSpPr>
          <p:grpSpPr bwMode="auto">
            <a:xfrm>
              <a:off x="7641627" y="4729909"/>
              <a:ext cx="802555" cy="1094414"/>
              <a:chOff x="3187700" y="1770063"/>
              <a:chExt cx="2282825" cy="3113087"/>
            </a:xfrm>
          </p:grpSpPr>
          <p:sp>
            <p:nvSpPr>
              <p:cNvPr id="28" name="object 48"/>
              <p:cNvSpPr/>
              <p:nvPr/>
            </p:nvSpPr>
            <p:spPr>
              <a:xfrm>
                <a:off x="3362138" y="1950567"/>
                <a:ext cx="1931170" cy="2707564"/>
              </a:xfrm>
              <a:prstGeom prst="rect">
                <a:avLst/>
              </a:prstGeom>
              <a:blipFill>
                <a:blip r:embed="rId4"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29" name="object 49"/>
              <p:cNvSpPr/>
              <p:nvPr/>
            </p:nvSpPr>
            <p:spPr>
              <a:xfrm>
                <a:off x="3411772" y="1977643"/>
                <a:ext cx="1836415" cy="2608286"/>
              </a:xfrm>
              <a:custGeom>
                <a:avLst/>
                <a:gdLst/>
                <a:ahLst/>
                <a:cxnLst/>
                <a:rect l="l" t="t" r="r" b="b"/>
                <a:pathLst>
                  <a:path w="1831975" h="2607310">
                    <a:moveTo>
                      <a:pt x="915736" y="0"/>
                    </a:moveTo>
                    <a:lnTo>
                      <a:pt x="853039" y="1002"/>
                    </a:lnTo>
                    <a:lnTo>
                      <a:pt x="791476" y="3966"/>
                    </a:lnTo>
                    <a:lnTo>
                      <a:pt x="731183" y="8826"/>
                    </a:lnTo>
                    <a:lnTo>
                      <a:pt x="672297" y="15519"/>
                    </a:lnTo>
                    <a:lnTo>
                      <a:pt x="614953" y="23980"/>
                    </a:lnTo>
                    <a:lnTo>
                      <a:pt x="559290" y="34143"/>
                    </a:lnTo>
                    <a:lnTo>
                      <a:pt x="505442" y="45944"/>
                    </a:lnTo>
                    <a:lnTo>
                      <a:pt x="453546" y="59318"/>
                    </a:lnTo>
                    <a:lnTo>
                      <a:pt x="403739" y="74201"/>
                    </a:lnTo>
                    <a:lnTo>
                      <a:pt x="356157" y="90528"/>
                    </a:lnTo>
                    <a:lnTo>
                      <a:pt x="310936" y="108234"/>
                    </a:lnTo>
                    <a:lnTo>
                      <a:pt x="268212" y="127254"/>
                    </a:lnTo>
                    <a:lnTo>
                      <a:pt x="228123" y="147524"/>
                    </a:lnTo>
                    <a:lnTo>
                      <a:pt x="190805" y="168979"/>
                    </a:lnTo>
                    <a:lnTo>
                      <a:pt x="156393" y="191555"/>
                    </a:lnTo>
                    <a:lnTo>
                      <a:pt x="125024" y="215186"/>
                    </a:lnTo>
                    <a:lnTo>
                      <a:pt x="71963" y="265356"/>
                    </a:lnTo>
                    <a:lnTo>
                      <a:pt x="32710" y="318973"/>
                    </a:lnTo>
                    <a:lnTo>
                      <a:pt x="8359" y="375517"/>
                    </a:lnTo>
                    <a:lnTo>
                      <a:pt x="0" y="434473"/>
                    </a:lnTo>
                    <a:lnTo>
                      <a:pt x="0" y="2172368"/>
                    </a:lnTo>
                    <a:lnTo>
                      <a:pt x="8359" y="2231323"/>
                    </a:lnTo>
                    <a:lnTo>
                      <a:pt x="32710" y="2287868"/>
                    </a:lnTo>
                    <a:lnTo>
                      <a:pt x="71963" y="2341484"/>
                    </a:lnTo>
                    <a:lnTo>
                      <a:pt x="125024" y="2391655"/>
                    </a:lnTo>
                    <a:lnTo>
                      <a:pt x="156393" y="2415286"/>
                    </a:lnTo>
                    <a:lnTo>
                      <a:pt x="190805" y="2437862"/>
                    </a:lnTo>
                    <a:lnTo>
                      <a:pt x="228123" y="2459317"/>
                    </a:lnTo>
                    <a:lnTo>
                      <a:pt x="268212" y="2479587"/>
                    </a:lnTo>
                    <a:lnTo>
                      <a:pt x="310936" y="2498607"/>
                    </a:lnTo>
                    <a:lnTo>
                      <a:pt x="356157" y="2516313"/>
                    </a:lnTo>
                    <a:lnTo>
                      <a:pt x="403739" y="2532640"/>
                    </a:lnTo>
                    <a:lnTo>
                      <a:pt x="453546" y="2547523"/>
                    </a:lnTo>
                    <a:lnTo>
                      <a:pt x="505442" y="2560897"/>
                    </a:lnTo>
                    <a:lnTo>
                      <a:pt x="559290" y="2572698"/>
                    </a:lnTo>
                    <a:lnTo>
                      <a:pt x="614953" y="2582861"/>
                    </a:lnTo>
                    <a:lnTo>
                      <a:pt x="672297" y="2591321"/>
                    </a:lnTo>
                    <a:lnTo>
                      <a:pt x="731183" y="2598014"/>
                    </a:lnTo>
                    <a:lnTo>
                      <a:pt x="791476" y="2602875"/>
                    </a:lnTo>
                    <a:lnTo>
                      <a:pt x="853039" y="2605839"/>
                    </a:lnTo>
                    <a:lnTo>
                      <a:pt x="915736" y="2606841"/>
                    </a:lnTo>
                    <a:lnTo>
                      <a:pt x="978432" y="2605839"/>
                    </a:lnTo>
                    <a:lnTo>
                      <a:pt x="1039996" y="2602875"/>
                    </a:lnTo>
                    <a:lnTo>
                      <a:pt x="1100288" y="2598014"/>
                    </a:lnTo>
                    <a:lnTo>
                      <a:pt x="1159175" y="2591321"/>
                    </a:lnTo>
                    <a:lnTo>
                      <a:pt x="1216518" y="2582861"/>
                    </a:lnTo>
                    <a:lnTo>
                      <a:pt x="1272182" y="2572698"/>
                    </a:lnTo>
                    <a:lnTo>
                      <a:pt x="1326030" y="2560897"/>
                    </a:lnTo>
                    <a:lnTo>
                      <a:pt x="1377925" y="2547523"/>
                    </a:lnTo>
                    <a:lnTo>
                      <a:pt x="1427733" y="2532640"/>
                    </a:lnTo>
                    <a:lnTo>
                      <a:pt x="1475315" y="2516313"/>
                    </a:lnTo>
                    <a:lnTo>
                      <a:pt x="1520536" y="2498607"/>
                    </a:lnTo>
                    <a:lnTo>
                      <a:pt x="1563259" y="2479587"/>
                    </a:lnTo>
                    <a:lnTo>
                      <a:pt x="1603349" y="2459317"/>
                    </a:lnTo>
                    <a:lnTo>
                      <a:pt x="1640667" y="2437862"/>
                    </a:lnTo>
                    <a:lnTo>
                      <a:pt x="1675079" y="2415286"/>
                    </a:lnTo>
                    <a:lnTo>
                      <a:pt x="1706448" y="2391655"/>
                    </a:lnTo>
                    <a:lnTo>
                      <a:pt x="1759510" y="2341484"/>
                    </a:lnTo>
                    <a:lnTo>
                      <a:pt x="1798762" y="2287868"/>
                    </a:lnTo>
                    <a:lnTo>
                      <a:pt x="1823113" y="2231323"/>
                    </a:lnTo>
                    <a:lnTo>
                      <a:pt x="1831473" y="2172368"/>
                    </a:lnTo>
                    <a:lnTo>
                      <a:pt x="1831473" y="434473"/>
                    </a:lnTo>
                    <a:lnTo>
                      <a:pt x="1823113" y="375517"/>
                    </a:lnTo>
                    <a:lnTo>
                      <a:pt x="1798762" y="318973"/>
                    </a:lnTo>
                    <a:lnTo>
                      <a:pt x="1759510" y="265356"/>
                    </a:lnTo>
                    <a:lnTo>
                      <a:pt x="1706448" y="215186"/>
                    </a:lnTo>
                    <a:lnTo>
                      <a:pt x="1675079" y="191555"/>
                    </a:lnTo>
                    <a:lnTo>
                      <a:pt x="1640667" y="168979"/>
                    </a:lnTo>
                    <a:lnTo>
                      <a:pt x="1603349" y="147524"/>
                    </a:lnTo>
                    <a:lnTo>
                      <a:pt x="1563259" y="127254"/>
                    </a:lnTo>
                    <a:lnTo>
                      <a:pt x="1520536" y="108234"/>
                    </a:lnTo>
                    <a:lnTo>
                      <a:pt x="1475315" y="90528"/>
                    </a:lnTo>
                    <a:lnTo>
                      <a:pt x="1427733" y="74201"/>
                    </a:lnTo>
                    <a:lnTo>
                      <a:pt x="1377925" y="59318"/>
                    </a:lnTo>
                    <a:lnTo>
                      <a:pt x="1326030" y="45944"/>
                    </a:lnTo>
                    <a:lnTo>
                      <a:pt x="1272182" y="34143"/>
                    </a:lnTo>
                    <a:lnTo>
                      <a:pt x="1216518" y="23980"/>
                    </a:lnTo>
                    <a:lnTo>
                      <a:pt x="1159175" y="15519"/>
                    </a:lnTo>
                    <a:lnTo>
                      <a:pt x="1100288" y="8826"/>
                    </a:lnTo>
                    <a:lnTo>
                      <a:pt x="1039996" y="3966"/>
                    </a:lnTo>
                    <a:lnTo>
                      <a:pt x="978432" y="1002"/>
                    </a:lnTo>
                    <a:lnTo>
                      <a:pt x="915736" y="0"/>
                    </a:lnTo>
                    <a:close/>
                  </a:path>
                </a:pathLst>
              </a:custGeom>
              <a:solidFill>
                <a:srgbClr val="A5C1DF"/>
              </a:solid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0" name="object 50"/>
              <p:cNvSpPr/>
              <p:nvPr/>
            </p:nvSpPr>
            <p:spPr>
              <a:xfrm>
                <a:off x="3411772" y="2415367"/>
                <a:ext cx="1836415" cy="433210"/>
              </a:xfrm>
              <a:custGeom>
                <a:avLst/>
                <a:gdLst/>
                <a:ahLst/>
                <a:cxnLst/>
                <a:rect l="l" t="t" r="r" b="b"/>
                <a:pathLst>
                  <a:path w="1831975" h="434975">
                    <a:moveTo>
                      <a:pt x="1831473" y="0"/>
                    </a:moveTo>
                    <a:lnTo>
                      <a:pt x="1823113" y="58955"/>
                    </a:lnTo>
                    <a:lnTo>
                      <a:pt x="1798762" y="115500"/>
                    </a:lnTo>
                    <a:lnTo>
                      <a:pt x="1759510" y="169116"/>
                    </a:lnTo>
                    <a:lnTo>
                      <a:pt x="1706448" y="219287"/>
                    </a:lnTo>
                    <a:lnTo>
                      <a:pt x="1675079" y="242918"/>
                    </a:lnTo>
                    <a:lnTo>
                      <a:pt x="1640668" y="265493"/>
                    </a:lnTo>
                    <a:lnTo>
                      <a:pt x="1603349" y="286949"/>
                    </a:lnTo>
                    <a:lnTo>
                      <a:pt x="1563260" y="307219"/>
                    </a:lnTo>
                    <a:lnTo>
                      <a:pt x="1520536" y="326239"/>
                    </a:lnTo>
                    <a:lnTo>
                      <a:pt x="1475315" y="343945"/>
                    </a:lnTo>
                    <a:lnTo>
                      <a:pt x="1427733" y="360272"/>
                    </a:lnTo>
                    <a:lnTo>
                      <a:pt x="1377926" y="375155"/>
                    </a:lnTo>
                    <a:lnTo>
                      <a:pt x="1326030" y="388529"/>
                    </a:lnTo>
                    <a:lnTo>
                      <a:pt x="1272182" y="400330"/>
                    </a:lnTo>
                    <a:lnTo>
                      <a:pt x="1216518" y="410493"/>
                    </a:lnTo>
                    <a:lnTo>
                      <a:pt x="1159175" y="418953"/>
                    </a:lnTo>
                    <a:lnTo>
                      <a:pt x="1100289" y="425646"/>
                    </a:lnTo>
                    <a:lnTo>
                      <a:pt x="1039996" y="430507"/>
                    </a:lnTo>
                    <a:lnTo>
                      <a:pt x="978433" y="433471"/>
                    </a:lnTo>
                    <a:lnTo>
                      <a:pt x="915736" y="434473"/>
                    </a:lnTo>
                    <a:lnTo>
                      <a:pt x="853039" y="433471"/>
                    </a:lnTo>
                    <a:lnTo>
                      <a:pt x="791476" y="430507"/>
                    </a:lnTo>
                    <a:lnTo>
                      <a:pt x="731183" y="425646"/>
                    </a:lnTo>
                    <a:lnTo>
                      <a:pt x="672297" y="418953"/>
                    </a:lnTo>
                    <a:lnTo>
                      <a:pt x="614954" y="410493"/>
                    </a:lnTo>
                    <a:lnTo>
                      <a:pt x="559290" y="400330"/>
                    </a:lnTo>
                    <a:lnTo>
                      <a:pt x="505442" y="388529"/>
                    </a:lnTo>
                    <a:lnTo>
                      <a:pt x="453546" y="375155"/>
                    </a:lnTo>
                    <a:lnTo>
                      <a:pt x="403739" y="360272"/>
                    </a:lnTo>
                    <a:lnTo>
                      <a:pt x="356157" y="343945"/>
                    </a:lnTo>
                    <a:lnTo>
                      <a:pt x="310936" y="326239"/>
                    </a:lnTo>
                    <a:lnTo>
                      <a:pt x="268213" y="307219"/>
                    </a:lnTo>
                    <a:lnTo>
                      <a:pt x="228123" y="286949"/>
                    </a:lnTo>
                    <a:lnTo>
                      <a:pt x="190805" y="265493"/>
                    </a:lnTo>
                    <a:lnTo>
                      <a:pt x="156393" y="242918"/>
                    </a:lnTo>
                    <a:lnTo>
                      <a:pt x="125024" y="219287"/>
                    </a:lnTo>
                    <a:lnTo>
                      <a:pt x="71963" y="169116"/>
                    </a:lnTo>
                    <a:lnTo>
                      <a:pt x="32710" y="115500"/>
                    </a:lnTo>
                    <a:lnTo>
                      <a:pt x="8359" y="58955"/>
                    </a:lnTo>
                    <a:lnTo>
                      <a:pt x="2112" y="2974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1" name="object 51"/>
              <p:cNvSpPr/>
              <p:nvPr/>
            </p:nvSpPr>
            <p:spPr>
              <a:xfrm>
                <a:off x="3411772" y="1977643"/>
                <a:ext cx="1836415" cy="2608286"/>
              </a:xfrm>
              <a:custGeom>
                <a:avLst/>
                <a:gdLst/>
                <a:ahLst/>
                <a:cxnLst/>
                <a:rect l="l" t="t" r="r" b="b"/>
                <a:pathLst>
                  <a:path w="1831975" h="2607310">
                    <a:moveTo>
                      <a:pt x="0" y="434473"/>
                    </a:moveTo>
                    <a:lnTo>
                      <a:pt x="8359" y="375517"/>
                    </a:lnTo>
                    <a:lnTo>
                      <a:pt x="32710" y="318973"/>
                    </a:lnTo>
                    <a:lnTo>
                      <a:pt x="71963" y="265356"/>
                    </a:lnTo>
                    <a:lnTo>
                      <a:pt x="125024" y="215186"/>
                    </a:lnTo>
                    <a:lnTo>
                      <a:pt x="156393" y="191555"/>
                    </a:lnTo>
                    <a:lnTo>
                      <a:pt x="190805" y="168979"/>
                    </a:lnTo>
                    <a:lnTo>
                      <a:pt x="228123" y="147524"/>
                    </a:lnTo>
                    <a:lnTo>
                      <a:pt x="268213" y="127254"/>
                    </a:lnTo>
                    <a:lnTo>
                      <a:pt x="310936" y="108233"/>
                    </a:lnTo>
                    <a:lnTo>
                      <a:pt x="356157" y="90527"/>
                    </a:lnTo>
                    <a:lnTo>
                      <a:pt x="403739" y="74201"/>
                    </a:lnTo>
                    <a:lnTo>
                      <a:pt x="453546" y="59318"/>
                    </a:lnTo>
                    <a:lnTo>
                      <a:pt x="505442" y="45944"/>
                    </a:lnTo>
                    <a:lnTo>
                      <a:pt x="559290" y="34143"/>
                    </a:lnTo>
                    <a:lnTo>
                      <a:pt x="614954" y="23980"/>
                    </a:lnTo>
                    <a:lnTo>
                      <a:pt x="672297" y="15519"/>
                    </a:lnTo>
                    <a:lnTo>
                      <a:pt x="731183" y="8826"/>
                    </a:lnTo>
                    <a:lnTo>
                      <a:pt x="791476" y="3966"/>
                    </a:lnTo>
                    <a:lnTo>
                      <a:pt x="853039" y="1002"/>
                    </a:lnTo>
                    <a:lnTo>
                      <a:pt x="915736" y="0"/>
                    </a:lnTo>
                    <a:lnTo>
                      <a:pt x="978433" y="1002"/>
                    </a:lnTo>
                    <a:lnTo>
                      <a:pt x="1039996" y="3966"/>
                    </a:lnTo>
                    <a:lnTo>
                      <a:pt x="1100289" y="8826"/>
                    </a:lnTo>
                    <a:lnTo>
                      <a:pt x="1159175" y="15519"/>
                    </a:lnTo>
                    <a:lnTo>
                      <a:pt x="1216518" y="23980"/>
                    </a:lnTo>
                    <a:lnTo>
                      <a:pt x="1272182" y="34143"/>
                    </a:lnTo>
                    <a:lnTo>
                      <a:pt x="1326030" y="45944"/>
                    </a:lnTo>
                    <a:lnTo>
                      <a:pt x="1377926" y="59318"/>
                    </a:lnTo>
                    <a:lnTo>
                      <a:pt x="1427733" y="74201"/>
                    </a:lnTo>
                    <a:lnTo>
                      <a:pt x="1475315" y="90527"/>
                    </a:lnTo>
                    <a:lnTo>
                      <a:pt x="1520536" y="108233"/>
                    </a:lnTo>
                    <a:lnTo>
                      <a:pt x="1563260" y="127254"/>
                    </a:lnTo>
                    <a:lnTo>
                      <a:pt x="1603349" y="147524"/>
                    </a:lnTo>
                    <a:lnTo>
                      <a:pt x="1640668" y="168979"/>
                    </a:lnTo>
                    <a:lnTo>
                      <a:pt x="1675079" y="191555"/>
                    </a:lnTo>
                    <a:lnTo>
                      <a:pt x="1706448" y="215186"/>
                    </a:lnTo>
                    <a:lnTo>
                      <a:pt x="1759510" y="265356"/>
                    </a:lnTo>
                    <a:lnTo>
                      <a:pt x="1798762" y="318973"/>
                    </a:lnTo>
                    <a:lnTo>
                      <a:pt x="1823113" y="375517"/>
                    </a:lnTo>
                    <a:lnTo>
                      <a:pt x="1831473" y="434473"/>
                    </a:lnTo>
                    <a:lnTo>
                      <a:pt x="1831473" y="2172367"/>
                    </a:lnTo>
                    <a:lnTo>
                      <a:pt x="1823113" y="2231322"/>
                    </a:lnTo>
                    <a:lnTo>
                      <a:pt x="1798762" y="2287867"/>
                    </a:lnTo>
                    <a:lnTo>
                      <a:pt x="1759510" y="2341484"/>
                    </a:lnTo>
                    <a:lnTo>
                      <a:pt x="1706448" y="2391654"/>
                    </a:lnTo>
                    <a:lnTo>
                      <a:pt x="1675079" y="2415286"/>
                    </a:lnTo>
                    <a:lnTo>
                      <a:pt x="1640668" y="2437861"/>
                    </a:lnTo>
                    <a:lnTo>
                      <a:pt x="1603349" y="2459316"/>
                    </a:lnTo>
                    <a:lnTo>
                      <a:pt x="1563260" y="2479586"/>
                    </a:lnTo>
                    <a:lnTo>
                      <a:pt x="1520536" y="2498607"/>
                    </a:lnTo>
                    <a:lnTo>
                      <a:pt x="1475315" y="2516313"/>
                    </a:lnTo>
                    <a:lnTo>
                      <a:pt x="1427733" y="2532640"/>
                    </a:lnTo>
                    <a:lnTo>
                      <a:pt x="1377926" y="2547522"/>
                    </a:lnTo>
                    <a:lnTo>
                      <a:pt x="1326030" y="2560897"/>
                    </a:lnTo>
                    <a:lnTo>
                      <a:pt x="1272182" y="2572698"/>
                    </a:lnTo>
                    <a:lnTo>
                      <a:pt x="1216518" y="2582861"/>
                    </a:lnTo>
                    <a:lnTo>
                      <a:pt x="1159175" y="2591321"/>
                    </a:lnTo>
                    <a:lnTo>
                      <a:pt x="1100289" y="2598014"/>
                    </a:lnTo>
                    <a:lnTo>
                      <a:pt x="1039996" y="2602874"/>
                    </a:lnTo>
                    <a:lnTo>
                      <a:pt x="978433" y="2605838"/>
                    </a:lnTo>
                    <a:lnTo>
                      <a:pt x="915736" y="2606841"/>
                    </a:lnTo>
                    <a:lnTo>
                      <a:pt x="853039" y="2605838"/>
                    </a:lnTo>
                    <a:lnTo>
                      <a:pt x="791476" y="2602874"/>
                    </a:lnTo>
                    <a:lnTo>
                      <a:pt x="731183" y="2598014"/>
                    </a:lnTo>
                    <a:lnTo>
                      <a:pt x="672297" y="2591321"/>
                    </a:lnTo>
                    <a:lnTo>
                      <a:pt x="614954" y="2582861"/>
                    </a:lnTo>
                    <a:lnTo>
                      <a:pt x="559290" y="2572698"/>
                    </a:lnTo>
                    <a:lnTo>
                      <a:pt x="505442" y="2560897"/>
                    </a:lnTo>
                    <a:lnTo>
                      <a:pt x="453546" y="2547522"/>
                    </a:lnTo>
                    <a:lnTo>
                      <a:pt x="403739" y="2532640"/>
                    </a:lnTo>
                    <a:lnTo>
                      <a:pt x="356157" y="2516313"/>
                    </a:lnTo>
                    <a:lnTo>
                      <a:pt x="310936" y="2498607"/>
                    </a:lnTo>
                    <a:lnTo>
                      <a:pt x="268213" y="2479586"/>
                    </a:lnTo>
                    <a:lnTo>
                      <a:pt x="228123" y="2459316"/>
                    </a:lnTo>
                    <a:lnTo>
                      <a:pt x="190805" y="2437861"/>
                    </a:lnTo>
                    <a:lnTo>
                      <a:pt x="156393" y="2415286"/>
                    </a:lnTo>
                    <a:lnTo>
                      <a:pt x="125024" y="2391654"/>
                    </a:lnTo>
                    <a:lnTo>
                      <a:pt x="71963" y="2341484"/>
                    </a:lnTo>
                    <a:lnTo>
                      <a:pt x="32710" y="2287867"/>
                    </a:lnTo>
                    <a:lnTo>
                      <a:pt x="8359" y="2231322"/>
                    </a:lnTo>
                    <a:lnTo>
                      <a:pt x="0" y="2172367"/>
                    </a:lnTo>
                    <a:lnTo>
                      <a:pt x="0" y="434473"/>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2" name="object 52"/>
              <p:cNvSpPr/>
              <p:nvPr/>
            </p:nvSpPr>
            <p:spPr>
              <a:xfrm>
                <a:off x="3186168" y="1770063"/>
                <a:ext cx="2283112" cy="3113698"/>
              </a:xfrm>
              <a:prstGeom prst="rect">
                <a:avLst/>
              </a:prstGeom>
              <a:blipFill>
                <a:blip r:embed="rId5"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3" name="object 53"/>
              <p:cNvSpPr/>
              <p:nvPr/>
            </p:nvSpPr>
            <p:spPr>
              <a:xfrm>
                <a:off x="3235799" y="1797139"/>
                <a:ext cx="2183846" cy="3014421"/>
              </a:xfrm>
              <a:prstGeom prst="rect">
                <a:avLst/>
              </a:prstGeom>
              <a:blipFill>
                <a:blip r:embed="rId6"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4" name="object 54"/>
              <p:cNvSpPr/>
              <p:nvPr/>
            </p:nvSpPr>
            <p:spPr>
              <a:xfrm>
                <a:off x="3235799" y="2298039"/>
                <a:ext cx="2183846" cy="505412"/>
              </a:xfrm>
              <a:custGeom>
                <a:avLst/>
                <a:gdLst/>
                <a:ahLst/>
                <a:cxnLst/>
                <a:rect l="l" t="t" r="r" b="b"/>
                <a:pathLst>
                  <a:path w="2179320" h="502919">
                    <a:moveTo>
                      <a:pt x="2179050" y="0"/>
                    </a:moveTo>
                    <a:lnTo>
                      <a:pt x="2171720" y="58584"/>
                    </a:lnTo>
                    <a:lnTo>
                      <a:pt x="2150275" y="115184"/>
                    </a:lnTo>
                    <a:lnTo>
                      <a:pt x="2115532" y="169421"/>
                    </a:lnTo>
                    <a:lnTo>
                      <a:pt x="2068310" y="220920"/>
                    </a:lnTo>
                    <a:lnTo>
                      <a:pt x="2009424" y="269303"/>
                    </a:lnTo>
                    <a:lnTo>
                      <a:pt x="1975863" y="292208"/>
                    </a:lnTo>
                    <a:lnTo>
                      <a:pt x="1939694" y="314193"/>
                    </a:lnTo>
                    <a:lnTo>
                      <a:pt x="1901017" y="335211"/>
                    </a:lnTo>
                    <a:lnTo>
                      <a:pt x="1859936" y="355214"/>
                    </a:lnTo>
                    <a:lnTo>
                      <a:pt x="1816552" y="374156"/>
                    </a:lnTo>
                    <a:lnTo>
                      <a:pt x="1770967" y="391988"/>
                    </a:lnTo>
                    <a:lnTo>
                      <a:pt x="1723285" y="408665"/>
                    </a:lnTo>
                    <a:lnTo>
                      <a:pt x="1673606" y="424139"/>
                    </a:lnTo>
                    <a:lnTo>
                      <a:pt x="1622034" y="438363"/>
                    </a:lnTo>
                    <a:lnTo>
                      <a:pt x="1568670" y="451290"/>
                    </a:lnTo>
                    <a:lnTo>
                      <a:pt x="1513617" y="462872"/>
                    </a:lnTo>
                    <a:lnTo>
                      <a:pt x="1456977" y="473063"/>
                    </a:lnTo>
                    <a:lnTo>
                      <a:pt x="1398851" y="481815"/>
                    </a:lnTo>
                    <a:lnTo>
                      <a:pt x="1339343" y="489081"/>
                    </a:lnTo>
                    <a:lnTo>
                      <a:pt x="1278554" y="494815"/>
                    </a:lnTo>
                    <a:lnTo>
                      <a:pt x="1216586" y="498969"/>
                    </a:lnTo>
                    <a:lnTo>
                      <a:pt x="1153542" y="501496"/>
                    </a:lnTo>
                    <a:lnTo>
                      <a:pt x="1089524" y="502349"/>
                    </a:lnTo>
                    <a:lnTo>
                      <a:pt x="1025507" y="501496"/>
                    </a:lnTo>
                    <a:lnTo>
                      <a:pt x="962463" y="498969"/>
                    </a:lnTo>
                    <a:lnTo>
                      <a:pt x="900495" y="494815"/>
                    </a:lnTo>
                    <a:lnTo>
                      <a:pt x="839706" y="489081"/>
                    </a:lnTo>
                    <a:lnTo>
                      <a:pt x="780198" y="481815"/>
                    </a:lnTo>
                    <a:lnTo>
                      <a:pt x="722073" y="473063"/>
                    </a:lnTo>
                    <a:lnTo>
                      <a:pt x="665432" y="462872"/>
                    </a:lnTo>
                    <a:lnTo>
                      <a:pt x="610379" y="451290"/>
                    </a:lnTo>
                    <a:lnTo>
                      <a:pt x="557015" y="438363"/>
                    </a:lnTo>
                    <a:lnTo>
                      <a:pt x="505443" y="424139"/>
                    </a:lnTo>
                    <a:lnTo>
                      <a:pt x="455765" y="408665"/>
                    </a:lnTo>
                    <a:lnTo>
                      <a:pt x="408082" y="391988"/>
                    </a:lnTo>
                    <a:lnTo>
                      <a:pt x="362498" y="374156"/>
                    </a:lnTo>
                    <a:lnTo>
                      <a:pt x="319114" y="355214"/>
                    </a:lnTo>
                    <a:lnTo>
                      <a:pt x="278033" y="335211"/>
                    </a:lnTo>
                    <a:lnTo>
                      <a:pt x="239356" y="314193"/>
                    </a:lnTo>
                    <a:lnTo>
                      <a:pt x="203186" y="292208"/>
                    </a:lnTo>
                    <a:lnTo>
                      <a:pt x="169625" y="269303"/>
                    </a:lnTo>
                    <a:lnTo>
                      <a:pt x="138776" y="245525"/>
                    </a:lnTo>
                    <a:lnTo>
                      <a:pt x="85620" y="195537"/>
                    </a:lnTo>
                    <a:lnTo>
                      <a:pt x="44535" y="142621"/>
                    </a:lnTo>
                    <a:lnTo>
                      <a:pt x="16339" y="87156"/>
                    </a:lnTo>
                    <a:lnTo>
                      <a:pt x="1849" y="29516"/>
                    </a:lnTo>
                    <a:lnTo>
                      <a:pt x="0" y="0"/>
                    </a:lnTo>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sp>
            <p:nvSpPr>
              <p:cNvPr id="35" name="object 55"/>
              <p:cNvSpPr/>
              <p:nvPr/>
            </p:nvSpPr>
            <p:spPr>
              <a:xfrm>
                <a:off x="3235799" y="1797139"/>
                <a:ext cx="2183846" cy="3014421"/>
              </a:xfrm>
              <a:custGeom>
                <a:avLst/>
                <a:gdLst/>
                <a:ahLst/>
                <a:cxnLst/>
                <a:rect l="l" t="t" r="r" b="b"/>
                <a:pathLst>
                  <a:path w="2179320" h="3014345">
                    <a:moveTo>
                      <a:pt x="0" y="502349"/>
                    </a:moveTo>
                    <a:lnTo>
                      <a:pt x="7330" y="443764"/>
                    </a:lnTo>
                    <a:lnTo>
                      <a:pt x="28775" y="387165"/>
                    </a:lnTo>
                    <a:lnTo>
                      <a:pt x="63517" y="332927"/>
                    </a:lnTo>
                    <a:lnTo>
                      <a:pt x="110740" y="281428"/>
                    </a:lnTo>
                    <a:lnTo>
                      <a:pt x="169625" y="233045"/>
                    </a:lnTo>
                    <a:lnTo>
                      <a:pt x="203186" y="210140"/>
                    </a:lnTo>
                    <a:lnTo>
                      <a:pt x="239356" y="188155"/>
                    </a:lnTo>
                    <a:lnTo>
                      <a:pt x="278033" y="167137"/>
                    </a:lnTo>
                    <a:lnTo>
                      <a:pt x="319114" y="147134"/>
                    </a:lnTo>
                    <a:lnTo>
                      <a:pt x="362498" y="128193"/>
                    </a:lnTo>
                    <a:lnTo>
                      <a:pt x="408082" y="110360"/>
                    </a:lnTo>
                    <a:lnTo>
                      <a:pt x="455765" y="93683"/>
                    </a:lnTo>
                    <a:lnTo>
                      <a:pt x="505443" y="78209"/>
                    </a:lnTo>
                    <a:lnTo>
                      <a:pt x="557015" y="63985"/>
                    </a:lnTo>
                    <a:lnTo>
                      <a:pt x="610379" y="51059"/>
                    </a:lnTo>
                    <a:lnTo>
                      <a:pt x="665432" y="39477"/>
                    </a:lnTo>
                    <a:lnTo>
                      <a:pt x="722073" y="29286"/>
                    </a:lnTo>
                    <a:lnTo>
                      <a:pt x="780198" y="20534"/>
                    </a:lnTo>
                    <a:lnTo>
                      <a:pt x="839706" y="13267"/>
                    </a:lnTo>
                    <a:lnTo>
                      <a:pt x="900495" y="7533"/>
                    </a:lnTo>
                    <a:lnTo>
                      <a:pt x="962463" y="3379"/>
                    </a:lnTo>
                    <a:lnTo>
                      <a:pt x="1025507" y="852"/>
                    </a:lnTo>
                    <a:lnTo>
                      <a:pt x="1089524" y="0"/>
                    </a:lnTo>
                    <a:lnTo>
                      <a:pt x="1153542" y="852"/>
                    </a:lnTo>
                    <a:lnTo>
                      <a:pt x="1216586" y="3379"/>
                    </a:lnTo>
                    <a:lnTo>
                      <a:pt x="1278554" y="7533"/>
                    </a:lnTo>
                    <a:lnTo>
                      <a:pt x="1339343" y="13267"/>
                    </a:lnTo>
                    <a:lnTo>
                      <a:pt x="1398851" y="20534"/>
                    </a:lnTo>
                    <a:lnTo>
                      <a:pt x="1456977" y="29286"/>
                    </a:lnTo>
                    <a:lnTo>
                      <a:pt x="1513617" y="39477"/>
                    </a:lnTo>
                    <a:lnTo>
                      <a:pt x="1568670" y="51059"/>
                    </a:lnTo>
                    <a:lnTo>
                      <a:pt x="1622034" y="63985"/>
                    </a:lnTo>
                    <a:lnTo>
                      <a:pt x="1673606" y="78209"/>
                    </a:lnTo>
                    <a:lnTo>
                      <a:pt x="1723285" y="93683"/>
                    </a:lnTo>
                    <a:lnTo>
                      <a:pt x="1770967" y="110360"/>
                    </a:lnTo>
                    <a:lnTo>
                      <a:pt x="1816552" y="128193"/>
                    </a:lnTo>
                    <a:lnTo>
                      <a:pt x="1859936" y="147134"/>
                    </a:lnTo>
                    <a:lnTo>
                      <a:pt x="1901017" y="167137"/>
                    </a:lnTo>
                    <a:lnTo>
                      <a:pt x="1939694" y="188155"/>
                    </a:lnTo>
                    <a:lnTo>
                      <a:pt x="1975863" y="210140"/>
                    </a:lnTo>
                    <a:lnTo>
                      <a:pt x="2009424" y="233045"/>
                    </a:lnTo>
                    <a:lnTo>
                      <a:pt x="2040274" y="256824"/>
                    </a:lnTo>
                    <a:lnTo>
                      <a:pt x="2093430" y="306812"/>
                    </a:lnTo>
                    <a:lnTo>
                      <a:pt x="2134515" y="359727"/>
                    </a:lnTo>
                    <a:lnTo>
                      <a:pt x="2162711" y="415193"/>
                    </a:lnTo>
                    <a:lnTo>
                      <a:pt x="2177201" y="472832"/>
                    </a:lnTo>
                    <a:lnTo>
                      <a:pt x="2179050" y="502349"/>
                    </a:lnTo>
                    <a:lnTo>
                      <a:pt x="2179050" y="2511746"/>
                    </a:lnTo>
                    <a:lnTo>
                      <a:pt x="2171720" y="2570330"/>
                    </a:lnTo>
                    <a:lnTo>
                      <a:pt x="2150275" y="2626929"/>
                    </a:lnTo>
                    <a:lnTo>
                      <a:pt x="2115532" y="2681167"/>
                    </a:lnTo>
                    <a:lnTo>
                      <a:pt x="2068310" y="2732666"/>
                    </a:lnTo>
                    <a:lnTo>
                      <a:pt x="2009424" y="2781049"/>
                    </a:lnTo>
                    <a:lnTo>
                      <a:pt x="1975863" y="2803954"/>
                    </a:lnTo>
                    <a:lnTo>
                      <a:pt x="1939694" y="2825939"/>
                    </a:lnTo>
                    <a:lnTo>
                      <a:pt x="1901017" y="2846957"/>
                    </a:lnTo>
                    <a:lnTo>
                      <a:pt x="1859936" y="2866960"/>
                    </a:lnTo>
                    <a:lnTo>
                      <a:pt x="1816552" y="2885901"/>
                    </a:lnTo>
                    <a:lnTo>
                      <a:pt x="1770967" y="2903734"/>
                    </a:lnTo>
                    <a:lnTo>
                      <a:pt x="1723285" y="2920411"/>
                    </a:lnTo>
                    <a:lnTo>
                      <a:pt x="1673606" y="2935885"/>
                    </a:lnTo>
                    <a:lnTo>
                      <a:pt x="1622034" y="2950108"/>
                    </a:lnTo>
                    <a:lnTo>
                      <a:pt x="1568670" y="2963035"/>
                    </a:lnTo>
                    <a:lnTo>
                      <a:pt x="1513617" y="2974617"/>
                    </a:lnTo>
                    <a:lnTo>
                      <a:pt x="1456977" y="2984808"/>
                    </a:lnTo>
                    <a:lnTo>
                      <a:pt x="1398851" y="2993560"/>
                    </a:lnTo>
                    <a:lnTo>
                      <a:pt x="1339343" y="3000827"/>
                    </a:lnTo>
                    <a:lnTo>
                      <a:pt x="1278554" y="3006561"/>
                    </a:lnTo>
                    <a:lnTo>
                      <a:pt x="1216586" y="3010715"/>
                    </a:lnTo>
                    <a:lnTo>
                      <a:pt x="1153542" y="3013242"/>
                    </a:lnTo>
                    <a:lnTo>
                      <a:pt x="1089524" y="3014094"/>
                    </a:lnTo>
                    <a:lnTo>
                      <a:pt x="1025507" y="3013242"/>
                    </a:lnTo>
                    <a:lnTo>
                      <a:pt x="962463" y="3010715"/>
                    </a:lnTo>
                    <a:lnTo>
                      <a:pt x="900495" y="3006561"/>
                    </a:lnTo>
                    <a:lnTo>
                      <a:pt x="839706" y="3000827"/>
                    </a:lnTo>
                    <a:lnTo>
                      <a:pt x="780198" y="2993560"/>
                    </a:lnTo>
                    <a:lnTo>
                      <a:pt x="722073" y="2984808"/>
                    </a:lnTo>
                    <a:lnTo>
                      <a:pt x="665432" y="2974617"/>
                    </a:lnTo>
                    <a:lnTo>
                      <a:pt x="610379" y="2963035"/>
                    </a:lnTo>
                    <a:lnTo>
                      <a:pt x="557015" y="2950108"/>
                    </a:lnTo>
                    <a:lnTo>
                      <a:pt x="505443" y="2935885"/>
                    </a:lnTo>
                    <a:lnTo>
                      <a:pt x="455765" y="2920411"/>
                    </a:lnTo>
                    <a:lnTo>
                      <a:pt x="408082" y="2903734"/>
                    </a:lnTo>
                    <a:lnTo>
                      <a:pt x="362498" y="2885901"/>
                    </a:lnTo>
                    <a:lnTo>
                      <a:pt x="319114" y="2866960"/>
                    </a:lnTo>
                    <a:lnTo>
                      <a:pt x="278033" y="2846957"/>
                    </a:lnTo>
                    <a:lnTo>
                      <a:pt x="239356" y="2825939"/>
                    </a:lnTo>
                    <a:lnTo>
                      <a:pt x="203186" y="2803954"/>
                    </a:lnTo>
                    <a:lnTo>
                      <a:pt x="169625" y="2781049"/>
                    </a:lnTo>
                    <a:lnTo>
                      <a:pt x="138776" y="2757270"/>
                    </a:lnTo>
                    <a:lnTo>
                      <a:pt x="85620" y="2707282"/>
                    </a:lnTo>
                    <a:lnTo>
                      <a:pt x="44535" y="2654367"/>
                    </a:lnTo>
                    <a:lnTo>
                      <a:pt x="16339" y="2598901"/>
                    </a:lnTo>
                    <a:lnTo>
                      <a:pt x="1849" y="2541262"/>
                    </a:lnTo>
                    <a:lnTo>
                      <a:pt x="0" y="2511746"/>
                    </a:lnTo>
                    <a:lnTo>
                      <a:pt x="0" y="502349"/>
                    </a:lnTo>
                    <a:close/>
                  </a:path>
                </a:pathLst>
              </a:custGeom>
              <a:ln w="9524">
                <a:solidFill>
                  <a:srgbClr val="5B92C7"/>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a:cs typeface="+mn-cs"/>
                </a:endParaRPr>
              </a:p>
            </p:txBody>
          </p:sp>
        </p:grpSp>
        <p:cxnSp>
          <p:nvCxnSpPr>
            <p:cNvPr id="36" name="直線矢印コネクタ 35"/>
            <p:cNvCxnSpPr/>
            <p:nvPr/>
          </p:nvCxnSpPr>
          <p:spPr bwMode="auto">
            <a:xfrm flipH="1" flipV="1">
              <a:off x="8640443" y="5554847"/>
              <a:ext cx="342636" cy="223686"/>
            </a:xfrm>
            <a:prstGeom prst="straightConnector1">
              <a:avLst/>
            </a:prstGeom>
            <a:ln w="57150">
              <a:solidFill>
                <a:srgbClr val="EEB5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楕円 36"/>
            <p:cNvSpPr/>
            <p:nvPr/>
          </p:nvSpPr>
          <p:spPr bwMode="auto">
            <a:xfrm rot="17621310">
              <a:off x="7690241" y="5150317"/>
              <a:ext cx="491790" cy="139592"/>
            </a:xfrm>
            <a:prstGeom prst="ellipse">
              <a:avLst/>
            </a:prstGeom>
            <a:noFill/>
            <a:ln w="76200">
              <a:solidFill>
                <a:srgbClr val="FFFF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2595" name="テキスト ボックス 3"/>
            <p:cNvSpPr txBox="1">
              <a:spLocks noChangeArrowheads="1"/>
            </p:cNvSpPr>
            <p:nvPr/>
          </p:nvSpPr>
          <p:spPr bwMode="auto">
            <a:xfrm>
              <a:off x="8707291" y="5644303"/>
              <a:ext cx="320204" cy="3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endParaRPr kumimoji="1" lang="ja-JP" altLang="en-US" sz="28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cxnSp>
          <p:nvCxnSpPr>
            <p:cNvPr id="39" name="直線矢印コネクタ 38"/>
            <p:cNvCxnSpPr/>
            <p:nvPr/>
          </p:nvCxnSpPr>
          <p:spPr bwMode="auto">
            <a:xfrm flipH="1" flipV="1">
              <a:off x="7452321" y="4967872"/>
              <a:ext cx="1188122" cy="599666"/>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bwMode="auto">
            <a:xfrm rot="19421310">
              <a:off x="8188354" y="4932971"/>
              <a:ext cx="0" cy="528278"/>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bwMode="auto">
            <a:xfrm rot="15821310" flipH="1">
              <a:off x="8090006" y="5161438"/>
              <a:ext cx="0" cy="529817"/>
            </a:xfrm>
            <a:prstGeom prst="line">
              <a:avLst/>
            </a:prstGeom>
            <a:ln w="57150">
              <a:solidFill>
                <a:srgbClr val="FFFF7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bwMode="auto">
            <a:xfrm flipH="1">
              <a:off x="7996415" y="5212180"/>
              <a:ext cx="20621" cy="49179"/>
            </a:xfrm>
            <a:prstGeom prst="line">
              <a:avLst/>
            </a:prstGeom>
            <a:ln w="76200">
              <a:solidFill>
                <a:srgbClr val="FFFF75"/>
              </a:solidFill>
            </a:ln>
          </p:spPr>
          <p:style>
            <a:lnRef idx="1">
              <a:schemeClr val="accent1"/>
            </a:lnRef>
            <a:fillRef idx="0">
              <a:schemeClr val="accent1"/>
            </a:fillRef>
            <a:effectRef idx="0">
              <a:schemeClr val="accent1"/>
            </a:effectRef>
            <a:fontRef idx="minor">
              <a:schemeClr val="tx1"/>
            </a:fontRef>
          </p:style>
        </p:cxnSp>
        <p:sp>
          <p:nvSpPr>
            <p:cNvPr id="43" name="爆発 2 42"/>
            <p:cNvSpPr/>
            <p:nvPr/>
          </p:nvSpPr>
          <p:spPr bwMode="auto">
            <a:xfrm rot="17247088">
              <a:off x="7597458" y="5011504"/>
              <a:ext cx="190370"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爆発 2 43"/>
            <p:cNvSpPr/>
            <p:nvPr/>
          </p:nvSpPr>
          <p:spPr bwMode="auto">
            <a:xfrm rot="17247088">
              <a:off x="8308902" y="5372415"/>
              <a:ext cx="188784" cy="141178"/>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152591" name="テキスト ボックス 24"/>
          <p:cNvSpPr txBox="1">
            <a:spLocks noChangeArrowheads="1"/>
          </p:cNvSpPr>
          <p:nvPr/>
        </p:nvSpPr>
        <p:spPr bwMode="auto">
          <a:xfrm>
            <a:off x="611188" y="6224588"/>
            <a:ext cx="603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PDG2016 </a:t>
            </a:r>
            <a:r>
              <a:rPr kumimoji="1" lang="en-US" altLang="ja-JP"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Consolas" panose="020B0609020204030204" pitchFamily="49" charset="0"/>
                <a:ea typeface="ＭＳ Ｐゴシック" panose="020B0600070205080204" pitchFamily="50" charset="-128"/>
                <a:cs typeface="+mn-cs"/>
              </a:rPr>
              <a:t>http://pdg.lbl.gov/</a:t>
            </a: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5" name="スライド番号プレースホルダー 1">
            <a:extLst>
              <a:ext uri="{FF2B5EF4-FFF2-40B4-BE49-F238E27FC236}">
                <a16:creationId xmlns:a16="http://schemas.microsoft.com/office/drawing/2014/main" id="{B9B200A0-1D51-4E74-A487-E13321E73B0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622378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L/E analysis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sp>
        <p:nvSpPr>
          <p:cNvPr id="154627" name="テキスト ボックス 2"/>
          <p:cNvSpPr txBox="1">
            <a:spLocks noChangeArrowheads="1"/>
          </p:cNvSpPr>
          <p:nvPr/>
        </p:nvSpPr>
        <p:spPr bwMode="auto">
          <a:xfrm>
            <a:off x="115888" y="458788"/>
            <a:ext cx="8821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deficit of upward-going atmospheric muon neutrinos can be </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explained not only by </a:t>
            </a:r>
            <a:r>
              <a:rPr kumimoji="1" lang="en-US" altLang="ja-JP"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oscillations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but also by other exotic models such as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decoherence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or </a:t>
            </a:r>
            <a:r>
              <a:rPr kumimoji="1" lang="en-US" altLang="ja-JP" sz="20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decay</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Which is the right answer can be examined from neutrino survival probability as a function of L/E.</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To keep high L/E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resolution (</a:t>
            </a:r>
            <a:r>
              <a:rPr kumimoji="1" lang="en-US" altLang="ja-JP" sz="20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(L/E) &lt; 70%),</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low energy events are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removed because the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correlation between</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direction and</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outgoing particle direction</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are poor. Horizontal events</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are also removed because</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of large dL/d(cos </a:t>
            </a:r>
            <a:r>
              <a:rPr kumimoji="1" lang="en-US" altLang="ja-JP" sz="20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en-US" altLang="ja-JP" sz="20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z</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54628" name="グループ化 15"/>
          <p:cNvGrpSpPr>
            <a:grpSpLocks/>
          </p:cNvGrpSpPr>
          <p:nvPr/>
        </p:nvGrpSpPr>
        <p:grpSpPr bwMode="auto">
          <a:xfrm>
            <a:off x="3940175" y="2663825"/>
            <a:ext cx="5176838" cy="4111625"/>
            <a:chOff x="3940455" y="2663915"/>
            <a:chExt cx="5177050" cy="4110978"/>
          </a:xfrm>
        </p:grpSpPr>
        <p:grpSp>
          <p:nvGrpSpPr>
            <p:cNvPr id="154629" name="グループ化 5"/>
            <p:cNvGrpSpPr>
              <a:grpSpLocks/>
            </p:cNvGrpSpPr>
            <p:nvPr/>
          </p:nvGrpSpPr>
          <p:grpSpPr bwMode="auto">
            <a:xfrm>
              <a:off x="3940455" y="2663915"/>
              <a:ext cx="5177050" cy="4110978"/>
              <a:chOff x="3626895" y="2393885"/>
              <a:chExt cx="5517105" cy="4381008"/>
            </a:xfrm>
          </p:grpSpPr>
          <p:sp>
            <p:nvSpPr>
              <p:cNvPr id="154636" name="object 4"/>
              <p:cNvSpPr>
                <a:spLocks noChangeArrowheads="1"/>
              </p:cNvSpPr>
              <p:nvPr/>
            </p:nvSpPr>
            <p:spPr bwMode="auto">
              <a:xfrm>
                <a:off x="3626895" y="2498492"/>
                <a:ext cx="5445605" cy="427640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154637" name="テキスト ボックス 3"/>
              <p:cNvSpPr txBox="1">
                <a:spLocks noChangeArrowheads="1"/>
              </p:cNvSpPr>
              <p:nvPr/>
            </p:nvSpPr>
            <p:spPr bwMode="auto">
              <a:xfrm>
                <a:off x="4707015" y="2498492"/>
                <a:ext cx="3780419" cy="400110"/>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survival probability</a:t>
                </a:r>
                <a:endParaRPr kumimoji="1" lang="ja-JP" alt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正方形/長方形 4"/>
              <p:cNvSpPr/>
              <p:nvPr/>
            </p:nvSpPr>
            <p:spPr>
              <a:xfrm>
                <a:off x="8758259" y="2393885"/>
                <a:ext cx="385741" cy="3195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8" name="直線矢印コネクタ 7"/>
            <p:cNvCxnSpPr/>
            <p:nvPr/>
          </p:nvCxnSpPr>
          <p:spPr>
            <a:xfrm flipV="1">
              <a:off x="5921736" y="3794037"/>
              <a:ext cx="327038" cy="3285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6450396" y="4238467"/>
              <a:ext cx="461981" cy="552363"/>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7252116" y="3428970"/>
              <a:ext cx="425467" cy="31427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4633" name="テキスト ボックス 11"/>
            <p:cNvSpPr txBox="1">
              <a:spLocks noChangeArrowheads="1"/>
            </p:cNvSpPr>
            <p:nvPr/>
          </p:nvSpPr>
          <p:spPr bwMode="auto">
            <a:xfrm>
              <a:off x="6498592" y="3104673"/>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a:t>
              </a:r>
              <a:endParaRPr kumimoji="1" lang="ja-JP"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4634" name="テキスト ボックス 21"/>
            <p:cNvSpPr txBox="1">
              <a:spLocks noChangeArrowheads="1"/>
            </p:cNvSpPr>
            <p:nvPr/>
          </p:nvSpPr>
          <p:spPr bwMode="auto">
            <a:xfrm>
              <a:off x="4785768" y="4062669"/>
              <a:ext cx="1665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decoherence</a:t>
              </a:r>
              <a:endParaRPr kumimoji="1" lang="ja-JP" altLang="en-US"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4635" name="テキスト ボックス 22"/>
            <p:cNvSpPr txBox="1">
              <a:spLocks noChangeArrowheads="1"/>
            </p:cNvSpPr>
            <p:nvPr/>
          </p:nvSpPr>
          <p:spPr bwMode="auto">
            <a:xfrm>
              <a:off x="6000177" y="4768483"/>
              <a:ext cx="112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rPr>
                <a:t>decay</a:t>
              </a:r>
              <a:endParaRPr kumimoji="1" lang="ja-JP" altLang="en-US" sz="18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Tree>
    <p:extLst>
      <p:ext uri="{BB962C8B-B14F-4D97-AF65-F5344CB8AC3E}">
        <p14:creationId xmlns:p14="http://schemas.microsoft.com/office/powerpoint/2010/main" val="2850763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Text Box 23"/>
          <p:cNvSpPr txBox="1">
            <a:spLocks noChangeArrowheads="1"/>
          </p:cNvSpPr>
          <p:nvPr/>
        </p:nvSpPr>
        <p:spPr bwMode="auto">
          <a:xfrm>
            <a:off x="3132138" y="-26988"/>
            <a:ext cx="2879725"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L/E analysis</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15667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484188"/>
            <a:ext cx="2727325"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172450" y="819150"/>
            <a:ext cx="225425" cy="15303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56677" name="グループ化 1"/>
          <p:cNvGrpSpPr>
            <a:grpSpLocks/>
          </p:cNvGrpSpPr>
          <p:nvPr/>
        </p:nvGrpSpPr>
        <p:grpSpPr bwMode="auto">
          <a:xfrm>
            <a:off x="3941763" y="2798763"/>
            <a:ext cx="5526087" cy="4086225"/>
            <a:chOff x="3681897" y="2807963"/>
            <a:chExt cx="5525618" cy="4086422"/>
          </a:xfrm>
        </p:grpSpPr>
        <p:pic>
          <p:nvPicPr>
            <p:cNvPr id="156710" name="図 8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1897" y="2807963"/>
              <a:ext cx="5525618" cy="408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11" name="テキスト ボックス 866"/>
            <p:cNvSpPr txBox="1">
              <a:spLocks noChangeArrowheads="1"/>
            </p:cNvSpPr>
            <p:nvPr/>
          </p:nvSpPr>
          <p:spPr bwMode="auto">
            <a:xfrm>
              <a:off x="4716925" y="5390213"/>
              <a:ext cx="2336830" cy="9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Y.Ashie et al.,</a:t>
              </a:r>
              <a:b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t>Phys.Rev.Lett. 93,101801(2004) 1489 live-day data </a:t>
              </a:r>
              <a:br>
                <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rPr>
              </a:br>
              <a:endParaRPr kumimoji="1" lang="fr-FR" altLang="ja-JP" sz="1400" b="1" i="0" u="none" strike="noStrike" kern="1200" cap="none" spc="0" normalizeH="0" baseline="0" noProof="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grpSp>
      <p:pic>
        <p:nvPicPr>
          <p:cNvPr id="235554" name="図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2888" y="1358900"/>
            <a:ext cx="1184275" cy="25939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8119" name="テキスト ボックス 1"/>
          <p:cNvSpPr txBox="1">
            <a:spLocks noChangeArrowheads="1"/>
          </p:cNvSpPr>
          <p:nvPr/>
        </p:nvSpPr>
        <p:spPr bwMode="auto">
          <a:xfrm>
            <a:off x="53975" y="679450"/>
            <a:ext cx="618331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 clear dip corresponding to the first oscillation maximum</a:t>
            </a:r>
            <a:r>
              <a:rPr kumimoji="1" lang="ja-JP" altLang="en-US"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can be found. </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oscillation can well explain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data.</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a:t>
            </a:r>
            <a:r>
              <a:rPr kumimoji="1" lang="en-US" altLang="ja-JP" sz="2000" b="1"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decoherence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and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neutrino decay are disfavored</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with more than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3.4</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p:txBody>
      </p:sp>
      <p:graphicFrame>
        <p:nvGraphicFramePr>
          <p:cNvPr id="13" name="表 12"/>
          <p:cNvGraphicFramePr>
            <a:graphicFrameLocks noGrp="1"/>
          </p:cNvGraphicFramePr>
          <p:nvPr/>
        </p:nvGraphicFramePr>
        <p:xfrm>
          <a:off x="242888" y="2700338"/>
          <a:ext cx="3924301" cy="2124075"/>
        </p:xfrm>
        <a:graphic>
          <a:graphicData uri="http://schemas.openxmlformats.org/drawingml/2006/table">
            <a:tbl>
              <a:tblPr firstRow="1" bandRow="1">
                <a:tableStyleId>{5C22544A-7EE6-4342-B048-85BDC9FD1C3A}</a:tableStyleId>
              </a:tblPr>
              <a:tblGrid>
                <a:gridCol w="972074">
                  <a:extLst>
                    <a:ext uri="{9D8B030D-6E8A-4147-A177-3AD203B41FA5}">
                      <a16:colId xmlns:a16="http://schemas.microsoft.com/office/drawing/2014/main" val="722615995"/>
                    </a:ext>
                  </a:extLst>
                </a:gridCol>
                <a:gridCol w="1368105">
                  <a:extLst>
                    <a:ext uri="{9D8B030D-6E8A-4147-A177-3AD203B41FA5}">
                      <a16:colId xmlns:a16="http://schemas.microsoft.com/office/drawing/2014/main" val="3054192070"/>
                    </a:ext>
                  </a:extLst>
                </a:gridCol>
                <a:gridCol w="792061">
                  <a:extLst>
                    <a:ext uri="{9D8B030D-6E8A-4147-A177-3AD203B41FA5}">
                      <a16:colId xmlns:a16="http://schemas.microsoft.com/office/drawing/2014/main" val="2104676221"/>
                    </a:ext>
                  </a:extLst>
                </a:gridCol>
                <a:gridCol w="792061">
                  <a:extLst>
                    <a:ext uri="{9D8B030D-6E8A-4147-A177-3AD203B41FA5}">
                      <a16:colId xmlns:a16="http://schemas.microsoft.com/office/drawing/2014/main" val="1085092351"/>
                    </a:ext>
                  </a:extLst>
                </a:gridCol>
              </a:tblGrid>
              <a:tr h="370951">
                <a:tc gridSpan="2">
                  <a:txBody>
                    <a:bodyPr/>
                    <a:lstStyle/>
                    <a:p>
                      <a:endParaRPr kumimoji="1" lang="ja-JP" altLang="en-US" sz="1400" dirty="0"/>
                    </a:p>
                  </a:txBody>
                  <a:tcPr marL="91433" marR="91433" marT="45734" marB="45734"/>
                </a:tc>
                <a:tc hMerge="1">
                  <a:txBody>
                    <a:bodyPr/>
                    <a:lstStyle/>
                    <a:p>
                      <a:endParaRPr kumimoji="1" lang="ja-JP" altLang="en-US" dirty="0"/>
                    </a:p>
                  </a:txBody>
                  <a:tcPr/>
                </a:tc>
                <a:tc>
                  <a:txBody>
                    <a:bodyPr/>
                    <a:lstStyle/>
                    <a:p>
                      <a:pPr algn="ctr"/>
                      <a:r>
                        <a:rPr kumimoji="1" lang="en-US" altLang="ja-JP" sz="1400" dirty="0">
                          <a:latin typeface="Arial" panose="020B0604020202020204" pitchFamily="34" charset="0"/>
                          <a:cs typeface="Arial" panose="020B0604020202020204" pitchFamily="34" charset="0"/>
                        </a:rPr>
                        <a:t>1 bin</a:t>
                      </a:r>
                      <a:endParaRPr kumimoji="1" lang="ja-JP" altLang="en-US" sz="1400" dirty="0">
                        <a:latin typeface="Arial" panose="020B0604020202020204" pitchFamily="34" charset="0"/>
                        <a:cs typeface="Arial" panose="020B0604020202020204" pitchFamily="34" charset="0"/>
                      </a:endParaRPr>
                    </a:p>
                  </a:txBody>
                  <a:tcPr marL="91433" marR="91433" marT="45734" marB="45734"/>
                </a:tc>
                <a:tc>
                  <a:txBody>
                    <a:bodyPr/>
                    <a:lstStyle/>
                    <a:p>
                      <a:pPr algn="ctr"/>
                      <a:r>
                        <a:rPr kumimoji="1" lang="en-US" altLang="ja-JP" sz="1400" dirty="0">
                          <a:latin typeface="Arial" panose="020B0604020202020204" pitchFamily="34" charset="0"/>
                          <a:cs typeface="Arial" panose="020B0604020202020204" pitchFamily="34" charset="0"/>
                        </a:rPr>
                        <a:t>4 bins</a:t>
                      </a:r>
                      <a:endParaRPr kumimoji="1" lang="ja-JP" altLang="en-US" sz="1400" dirty="0">
                        <a:latin typeface="Arial" panose="020B0604020202020204" pitchFamily="34" charset="0"/>
                        <a:cs typeface="Arial" panose="020B0604020202020204" pitchFamily="34" charset="0"/>
                      </a:endParaRPr>
                    </a:p>
                  </a:txBody>
                  <a:tcPr marL="91433" marR="91433" marT="45734" marB="45734"/>
                </a:tc>
                <a:extLst>
                  <a:ext uri="{0D108BD9-81ED-4DB2-BD59-A6C34878D82A}">
                    <a16:rowId xmlns:a16="http://schemas.microsoft.com/office/drawing/2014/main" val="2086290568"/>
                  </a:ext>
                </a:extLst>
              </a:tr>
              <a:tr h="370951">
                <a:tc rowSpan="3">
                  <a:txBody>
                    <a:bodyPr/>
                    <a:lstStyle/>
                    <a:p>
                      <a:r>
                        <a:rPr kumimoji="1" lang="en-US" altLang="ja-JP" sz="1400" b="1" dirty="0">
                          <a:latin typeface="Arial" panose="020B0604020202020204" pitchFamily="34" charset="0"/>
                          <a:cs typeface="Arial" panose="020B0604020202020204" pitchFamily="34" charset="0"/>
                        </a:rPr>
                        <a:t>Expected</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400" b="1" dirty="0">
                          <a:latin typeface="Arial" panose="020B0604020202020204" pitchFamily="34" charset="0"/>
                          <a:cs typeface="Arial" panose="020B0604020202020204" pitchFamily="34" charset="0"/>
                        </a:rPr>
                        <a:t>No 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~20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~131</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339450763"/>
                  </a:ext>
                </a:extLst>
              </a:tr>
              <a:tr h="640271">
                <a:tc vMerge="1">
                  <a:txBody>
                    <a:bodyPr/>
                    <a:lstStyle/>
                    <a:p>
                      <a:endParaRPr kumimoji="1" lang="ja-JP" altLang="en-US" dirty="0"/>
                    </a:p>
                  </a:txBody>
                  <a:tcPr/>
                </a:tc>
                <a:tc>
                  <a:txBody>
                    <a:bodyPr/>
                    <a:lstStyle/>
                    <a:p>
                      <a:r>
                        <a:rPr kumimoji="1" lang="en-US" altLang="ja-JP" sz="1400" b="1" dirty="0" err="1">
                          <a:latin typeface="Arial" panose="020B0604020202020204" pitchFamily="34" charset="0"/>
                          <a:cs typeface="Arial" panose="020B0604020202020204" pitchFamily="34" charset="0"/>
                        </a:rPr>
                        <a:t>decoherence</a:t>
                      </a:r>
                      <a:r>
                        <a:rPr kumimoji="1" lang="en-US" altLang="ja-JP" sz="1400" b="1" dirty="0">
                          <a:latin typeface="Arial" panose="020B0604020202020204" pitchFamily="34" charset="0"/>
                          <a:cs typeface="Arial" panose="020B0604020202020204" pitchFamily="34" charset="0"/>
                        </a:rPr>
                        <a:t>/</a:t>
                      </a:r>
                      <a:br>
                        <a:rPr kumimoji="1" lang="en-US" altLang="ja-JP" sz="1400" b="1" dirty="0">
                          <a:latin typeface="Arial" panose="020B0604020202020204" pitchFamily="34" charset="0"/>
                          <a:cs typeface="Arial" panose="020B0604020202020204" pitchFamily="34" charset="0"/>
                        </a:rPr>
                      </a:br>
                      <a:r>
                        <a:rPr kumimoji="1" lang="en-US" altLang="ja-JP" sz="1400" b="1" dirty="0">
                          <a:latin typeface="Arial" panose="020B0604020202020204" pitchFamily="34" charset="0"/>
                          <a:cs typeface="Arial" panose="020B0604020202020204" pitchFamily="34" charset="0"/>
                        </a:rPr>
                        <a:t>decay</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latin typeface="Consolas" panose="020B0609020204030204" pitchFamily="49" charset="0"/>
                        </a:rPr>
                        <a:t> ~10</a:t>
                      </a:r>
                      <a:endParaRPr kumimoji="1" lang="ja-JP" altLang="en-US" sz="1800" b="1" dirty="0">
                        <a:latin typeface="Consolas" panose="020B0609020204030204" pitchFamily="49" charset="0"/>
                      </a:endParaRPr>
                    </a:p>
                  </a:txBody>
                  <a:tcPr marL="91433" marR="91433" marT="45734" marB="45734"/>
                </a:tc>
                <a:tc>
                  <a:txBody>
                    <a:bodyPr/>
                    <a:lstStyle/>
                    <a:p>
                      <a:r>
                        <a:rPr kumimoji="1" lang="en-US" altLang="ja-JP" sz="1800" b="1" dirty="0">
                          <a:latin typeface="Consolas" panose="020B0609020204030204" pitchFamily="49" charset="0"/>
                        </a:rPr>
                        <a:t> ~68</a:t>
                      </a:r>
                      <a:endParaRPr kumimoji="1" lang="ja-JP" altLang="en-US" sz="1800" b="1" dirty="0">
                        <a:latin typeface="Consolas" panose="020B0609020204030204" pitchFamily="49" charset="0"/>
                      </a:endParaRPr>
                    </a:p>
                  </a:txBody>
                  <a:tcPr marL="91433" marR="91433" marT="45734" marB="45734"/>
                </a:tc>
                <a:extLst>
                  <a:ext uri="{0D108BD9-81ED-4DB2-BD59-A6C34878D82A}">
                    <a16:rowId xmlns:a16="http://schemas.microsoft.com/office/drawing/2014/main" val="136156208"/>
                  </a:ext>
                </a:extLst>
              </a:tr>
              <a:tr h="370951">
                <a:tc vMerge="1">
                  <a:txBody>
                    <a:bodyPr/>
                    <a:lstStyle/>
                    <a:p>
                      <a:endParaRPr kumimoji="1" lang="ja-JP" altLang="en-US" dirty="0"/>
                    </a:p>
                  </a:txBody>
                  <a:tcPr/>
                </a:tc>
                <a:tc>
                  <a:txBody>
                    <a:bodyPr/>
                    <a:lstStyle/>
                    <a:p>
                      <a:r>
                        <a:rPr kumimoji="1" lang="en-US" altLang="ja-JP" sz="1400" b="1" dirty="0">
                          <a:latin typeface="Arial" panose="020B0604020202020204" pitchFamily="34" charset="0"/>
                          <a:cs typeface="Arial" panose="020B0604020202020204" pitchFamily="34" charset="0"/>
                        </a:rPr>
                        <a:t>oscillation</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~7</a:t>
                      </a:r>
                      <a:endParaRPr kumimoji="1" lang="ja-JP" altLang="en-US" sz="1800" b="1" dirty="0">
                        <a:solidFill>
                          <a:srgbClr val="0000FF"/>
                        </a:solidFill>
                        <a:latin typeface="Consolas" panose="020B0609020204030204" pitchFamily="49" charset="0"/>
                      </a:endParaRPr>
                    </a:p>
                  </a:txBody>
                  <a:tcPr marL="91433" marR="91433" marT="45734" marB="45734"/>
                </a:tc>
                <a:tc>
                  <a:txBody>
                    <a:bodyPr/>
                    <a:lstStyle/>
                    <a:p>
                      <a:r>
                        <a:rPr kumimoji="1" lang="en-US" altLang="ja-JP" sz="1800" b="1" dirty="0">
                          <a:solidFill>
                            <a:srgbClr val="0000FF"/>
                          </a:solidFill>
                          <a:latin typeface="Consolas" panose="020B0609020204030204" pitchFamily="49" charset="0"/>
                        </a:rPr>
                        <a:t> ~48</a:t>
                      </a:r>
                      <a:endParaRPr kumimoji="1" lang="ja-JP" altLang="en-US" sz="1800" b="1" dirty="0">
                        <a:solidFill>
                          <a:srgbClr val="0000FF"/>
                        </a:solidFill>
                        <a:latin typeface="Consolas" panose="020B0609020204030204" pitchFamily="49" charset="0"/>
                      </a:endParaRPr>
                    </a:p>
                  </a:txBody>
                  <a:tcPr marL="91433" marR="91433" marT="45734" marB="45734"/>
                </a:tc>
                <a:extLst>
                  <a:ext uri="{0D108BD9-81ED-4DB2-BD59-A6C34878D82A}">
                    <a16:rowId xmlns:a16="http://schemas.microsoft.com/office/drawing/2014/main" val="2849276926"/>
                  </a:ext>
                </a:extLst>
              </a:tr>
              <a:tr h="370951">
                <a:tc gridSpan="2">
                  <a:txBody>
                    <a:bodyPr/>
                    <a:lstStyle/>
                    <a:p>
                      <a:r>
                        <a:rPr kumimoji="1" lang="en-US" altLang="ja-JP" sz="1400" b="1" dirty="0">
                          <a:latin typeface="Arial" panose="020B0604020202020204" pitchFamily="34" charset="0"/>
                          <a:cs typeface="Arial" panose="020B0604020202020204" pitchFamily="34" charset="0"/>
                        </a:rPr>
                        <a:t>data</a:t>
                      </a:r>
                      <a:endParaRPr kumimoji="1" lang="ja-JP" altLang="en-US" sz="1400" b="1" dirty="0">
                        <a:latin typeface="Arial" panose="020B0604020202020204" pitchFamily="34" charset="0"/>
                        <a:cs typeface="Arial" panose="020B0604020202020204" pitchFamily="34" charset="0"/>
                      </a:endParaRPr>
                    </a:p>
                  </a:txBody>
                  <a:tcPr marL="91433" marR="91433" marT="45734" marB="45734"/>
                </a:tc>
                <a:tc hMerge="1">
                  <a:txBody>
                    <a:bodyPr/>
                    <a:lstStyle/>
                    <a:p>
                      <a:endParaRPr kumimoji="1" lang="ja-JP" altLang="en-US" dirty="0"/>
                    </a:p>
                  </a:txBody>
                  <a:tcPr/>
                </a:tc>
                <a:tc>
                  <a:txBody>
                    <a:bodyPr/>
                    <a:lstStyle/>
                    <a:p>
                      <a:r>
                        <a:rPr kumimoji="1" lang="en-US" altLang="ja-JP" sz="1800" b="1" dirty="0">
                          <a:solidFill>
                            <a:srgbClr val="FF0000"/>
                          </a:solidFill>
                          <a:latin typeface="Consolas" panose="020B0609020204030204" pitchFamily="49" charset="0"/>
                        </a:rPr>
                        <a:t>   4</a:t>
                      </a:r>
                      <a:endParaRPr kumimoji="1" lang="ja-JP" altLang="en-US" sz="1800" b="1" dirty="0">
                        <a:solidFill>
                          <a:srgbClr val="FF0000"/>
                        </a:solidFill>
                        <a:latin typeface="Consolas" panose="020B0609020204030204" pitchFamily="49" charset="0"/>
                      </a:endParaRPr>
                    </a:p>
                  </a:txBody>
                  <a:tcPr marL="91433" marR="91433" marT="45734" marB="45734"/>
                </a:tc>
                <a:tc>
                  <a:txBody>
                    <a:bodyPr/>
                    <a:lstStyle/>
                    <a:p>
                      <a:r>
                        <a:rPr kumimoji="1" lang="en-US" altLang="ja-JP" sz="1800" b="1" dirty="0">
                          <a:solidFill>
                            <a:srgbClr val="FF0000"/>
                          </a:solidFill>
                          <a:latin typeface="Consolas" panose="020B0609020204030204" pitchFamily="49" charset="0"/>
                        </a:rPr>
                        <a:t>  44</a:t>
                      </a:r>
                      <a:endParaRPr kumimoji="1" lang="ja-JP" altLang="en-US" sz="1800" b="1" dirty="0">
                        <a:solidFill>
                          <a:srgbClr val="FF0000"/>
                        </a:solidFill>
                        <a:latin typeface="Consolas" panose="020B0609020204030204" pitchFamily="49" charset="0"/>
                      </a:endParaRPr>
                    </a:p>
                  </a:txBody>
                  <a:tcPr marL="91433" marR="91433" marT="45734" marB="45734"/>
                </a:tc>
                <a:extLst>
                  <a:ext uri="{0D108BD9-81ED-4DB2-BD59-A6C34878D82A}">
                    <a16:rowId xmlns:a16="http://schemas.microsoft.com/office/drawing/2014/main" val="1263738502"/>
                  </a:ext>
                </a:extLst>
              </a:tr>
            </a:tbl>
          </a:graphicData>
        </a:graphic>
      </p:graphicFrame>
      <p:sp>
        <p:nvSpPr>
          <p:cNvPr id="14" name="正方形/長方形 13"/>
          <p:cNvSpPr/>
          <p:nvPr/>
        </p:nvSpPr>
        <p:spPr>
          <a:xfrm>
            <a:off x="7362825" y="2979738"/>
            <a:ext cx="365125" cy="3194050"/>
          </a:xfrm>
          <a:prstGeom prst="rect">
            <a:avLst/>
          </a:prstGeom>
          <a:solidFill>
            <a:srgbClr val="FFFA0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6709" name="テキスト ボックス 2"/>
          <p:cNvSpPr txBox="1">
            <a:spLocks noChangeArrowheads="1"/>
          </p:cNvSpPr>
          <p:nvPr/>
        </p:nvSpPr>
        <p:spPr bwMode="auto">
          <a:xfrm>
            <a:off x="373063" y="2212975"/>
            <a:ext cx="3748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FF"/>
                </a:solidFill>
                <a:effectLst/>
                <a:uLnTx/>
                <a:uFillTx/>
                <a:latin typeface="Arial Narrow" panose="020B0606020202030204" pitchFamily="34" charset="0"/>
                <a:ea typeface="ＭＳ Ｐゴシック" panose="020B0600070205080204" pitchFamily="50" charset="-128"/>
                <a:cs typeface="Arial" panose="020B0604020202020204" pitchFamily="34" charset="0"/>
              </a:rPr>
              <a:t>Number of events in the dip region</a:t>
            </a:r>
            <a:endParaRPr kumimoji="1" lang="ja-JP" altLang="en-US" sz="2000" b="1" i="0" u="none" strike="noStrike" kern="1200" cap="none" spc="0" normalizeH="0" baseline="0" noProof="0">
              <a:ln>
                <a:noFill/>
              </a:ln>
              <a:solidFill>
                <a:srgbClr val="0000FF"/>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5" name="スライド番号プレースホルダー 1">
            <a:extLst>
              <a:ext uri="{FF2B5EF4-FFF2-40B4-BE49-F238E27FC236}">
                <a16:creationId xmlns:a16="http://schemas.microsoft.com/office/drawing/2014/main" id="{38EA0600-B15B-4037-AAE4-64D0B7AF5B8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50493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263" y="285750"/>
            <a:ext cx="8572500" cy="6429375"/>
          </a:xfrm>
          <a:custGeom>
            <a:avLst/>
            <a:gdLst/>
            <a:ahLst/>
            <a:cxnLst/>
            <a:rect l="l" t="t" r="r" b="b"/>
            <a:pathLst>
              <a:path w="12192000" h="9144000">
                <a:moveTo>
                  <a:pt x="0" y="0"/>
                </a:moveTo>
                <a:lnTo>
                  <a:pt x="12191998" y="0"/>
                </a:lnTo>
                <a:lnTo>
                  <a:pt x="12191998" y="9143998"/>
                </a:lnTo>
                <a:lnTo>
                  <a:pt x="0" y="9143998"/>
                </a:lnTo>
                <a:lnTo>
                  <a:pt x="0" y="0"/>
                </a:lnTo>
                <a:close/>
              </a:path>
            </a:pathLst>
          </a:custGeom>
          <a:solidFill>
            <a:srgbClr val="FFFFFF"/>
          </a:solidFill>
        </p:spPr>
        <p:txBody>
          <a:bodyPr lIns="0" tIns="0" rIns="0" bIns="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1" sz="1266"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8723" name="Text Box 23"/>
          <p:cNvSpPr txBox="1">
            <a:spLocks noChangeArrowheads="1"/>
          </p:cNvSpPr>
          <p:nvPr/>
        </p:nvSpPr>
        <p:spPr bwMode="auto">
          <a:xfrm>
            <a:off x="71438"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appearance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pic>
        <p:nvPicPr>
          <p:cNvPr id="158724" name="図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650" y="4105275"/>
            <a:ext cx="397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3327400"/>
            <a:ext cx="38258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341313" y="792163"/>
            <a:ext cx="8616950" cy="2862262"/>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When neutrino energy is larger than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2500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2000" b="1" i="0" u="none" strike="noStrike" kern="1200" cap="none" spc="0" normalizeH="0" baseline="0" noProof="0" dirty="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~3.5GeV</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can produce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by charged current interaction.</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Such events are direct evidence</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of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decay immediately, and high</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multiplicity events are generated.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8727" name="テキスト ボックス 9"/>
          <p:cNvSpPr txBox="1">
            <a:spLocks noChangeArrowheads="1"/>
          </p:cNvSpPr>
          <p:nvPr/>
        </p:nvSpPr>
        <p:spPr bwMode="auto">
          <a:xfrm>
            <a:off x="7315200" y="3744913"/>
            <a:ext cx="1666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typical </a:t>
            </a:r>
            <a:r>
              <a:rPr kumimoji="1" lang="en-US" altLang="ja-JP" sz="16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CC event (MC)</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158728" name="グループ化 16"/>
          <p:cNvGrpSpPr>
            <a:grpSpLocks/>
          </p:cNvGrpSpPr>
          <p:nvPr/>
        </p:nvGrpSpPr>
        <p:grpSpPr bwMode="auto">
          <a:xfrm>
            <a:off x="5581650" y="30163"/>
            <a:ext cx="3149600" cy="3335337"/>
            <a:chOff x="5582007" y="30106"/>
            <a:chExt cx="3148964" cy="3335559"/>
          </a:xfrm>
        </p:grpSpPr>
        <p:grpSp>
          <p:nvGrpSpPr>
            <p:cNvPr id="158729" name="グループ化 3"/>
            <p:cNvGrpSpPr>
              <a:grpSpLocks/>
            </p:cNvGrpSpPr>
            <p:nvPr/>
          </p:nvGrpSpPr>
          <p:grpSpPr bwMode="auto">
            <a:xfrm>
              <a:off x="5582007" y="413665"/>
              <a:ext cx="2990573" cy="2952000"/>
              <a:chOff x="5582007" y="413665"/>
              <a:chExt cx="2990573" cy="2913320"/>
            </a:xfrm>
          </p:grpSpPr>
          <p:sp>
            <p:nvSpPr>
              <p:cNvPr id="7" name="object 14"/>
              <p:cNvSpPr/>
              <p:nvPr/>
            </p:nvSpPr>
            <p:spPr bwMode="auto">
              <a:xfrm>
                <a:off x="5582007" y="414299"/>
                <a:ext cx="2990246" cy="2912686"/>
              </a:xfrm>
              <a:prstGeom prst="rect">
                <a:avLst/>
              </a:prstGeom>
              <a:blipFill>
                <a:blip r:embed="rId4" cstate="print"/>
                <a:stretch>
                  <a:fillRect/>
                </a:stretch>
              </a:blipFill>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object 15"/>
              <p:cNvSpPr txBox="1"/>
              <p:nvPr/>
            </p:nvSpPr>
            <p:spPr bwMode="auto">
              <a:xfrm>
                <a:off x="6669225" y="1952899"/>
                <a:ext cx="868187" cy="230320"/>
              </a:xfrm>
              <a:prstGeom prst="rect">
                <a:avLst/>
              </a:prstGeom>
              <a:solidFill>
                <a:schemeClr val="bg1"/>
              </a:solidFill>
            </p:spPr>
            <p:txBody>
              <a:bodyPr lIns="0" rIns="0" bIns="0">
                <a:spAutoFit/>
              </a:bodyPr>
              <a:lstStyle/>
              <a:p>
                <a:pPr marL="90805" marR="0" lvl="0" indent="0" algn="l" defTabSz="914400" rtl="0" eaLnBrk="1" fontAlgn="auto" latinLnBrk="0" hangingPunct="1">
                  <a:lnSpc>
                    <a:spcPct val="100000"/>
                  </a:lnSpc>
                  <a:spcBef>
                    <a:spcPts val="360"/>
                  </a:spcBef>
                  <a:spcAft>
                    <a:spcPts val="0"/>
                  </a:spcAft>
                  <a:buClrTx/>
                  <a:buSzTx/>
                  <a:buFontTx/>
                  <a:buNone/>
                  <a:tabLst/>
                  <a:defRPr/>
                </a:pPr>
                <a:r>
                  <a:rPr kumimoji="1" sz="1200" b="1" i="0" u="none" strike="noStrike" kern="1200" cap="none" spc="-15" normalizeH="0" baseline="0" noProof="0" dirty="0">
                    <a:ln>
                      <a:noFill/>
                    </a:ln>
                    <a:solidFill>
                      <a:srgbClr val="FF0000"/>
                    </a:solidFill>
                    <a:effectLst/>
                    <a:uLnTx/>
                    <a:uFillTx/>
                    <a:latin typeface="Arial"/>
                    <a:ea typeface="ＭＳ Ｐゴシック" panose="020B0600070205080204" pitchFamily="50" charset="-128"/>
                    <a:cs typeface="Arial"/>
                  </a:rPr>
                  <a:t>HKKM11</a:t>
                </a:r>
                <a:endParaRPr kumimoji="1" sz="1200" b="0" i="0" u="none" strike="noStrike" kern="1200" cap="none" spc="0" normalizeH="0" baseline="0" noProof="0" dirty="0">
                  <a:ln>
                    <a:noFill/>
                  </a:ln>
                  <a:solidFill>
                    <a:prstClr val="black"/>
                  </a:solidFill>
                  <a:effectLst/>
                  <a:uLnTx/>
                  <a:uFillTx/>
                  <a:latin typeface="Arial"/>
                  <a:ea typeface="ＭＳ Ｐゴシック" panose="020B0600070205080204" pitchFamily="50" charset="-128"/>
                  <a:cs typeface="Arial"/>
                </a:endParaRPr>
              </a:p>
            </p:txBody>
          </p:sp>
        </p:grpSp>
        <p:cxnSp>
          <p:nvCxnSpPr>
            <p:cNvPr id="6" name="直線コネクタ 5"/>
            <p:cNvCxnSpPr/>
            <p:nvPr/>
          </p:nvCxnSpPr>
          <p:spPr>
            <a:xfrm>
              <a:off x="7477099" y="458760"/>
              <a:ext cx="0" cy="2376645"/>
            </a:xfrm>
            <a:prstGeom prst="line">
              <a:avLst/>
            </a:prstGeom>
            <a:ln w="19050">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58731" name="テキスト ボックス 10"/>
            <p:cNvSpPr txBox="1">
              <a:spLocks noChangeArrowheads="1"/>
            </p:cNvSpPr>
            <p:nvPr/>
          </p:nvSpPr>
          <p:spPr bwMode="auto">
            <a:xfrm>
              <a:off x="5967155" y="30106"/>
              <a:ext cx="2763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atmospheric neutrino flux</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8732" name="テキスト ボックス 11"/>
            <p:cNvSpPr txBox="1">
              <a:spLocks noChangeArrowheads="1"/>
            </p:cNvSpPr>
            <p:nvPr/>
          </p:nvSpPr>
          <p:spPr bwMode="auto">
            <a:xfrm>
              <a:off x="6346177" y="1583795"/>
              <a:ext cx="1022713" cy="27699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2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a:t>
              </a:r>
              <a:r>
                <a:rPr kumimoji="1" lang="en-US" altLang="ja-JP"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=3.5GeV</a:t>
              </a:r>
              <a:endParaRPr kumimoji="1" lang="ja-JP" alt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14" name="直線矢印コネクタ 13"/>
            <p:cNvCxnSpPr/>
            <p:nvPr/>
          </p:nvCxnSpPr>
          <p:spPr>
            <a:xfrm>
              <a:off x="7046974" y="1824100"/>
              <a:ext cx="430125" cy="1492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7472338" y="684200"/>
              <a:ext cx="430125"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58735" name="テキスト ボックス 15"/>
            <p:cNvSpPr txBox="1">
              <a:spLocks noChangeArrowheads="1"/>
            </p:cNvSpPr>
            <p:nvPr/>
          </p:nvSpPr>
          <p:spPr bwMode="auto">
            <a:xfrm>
              <a:off x="7812360" y="491953"/>
              <a:ext cx="8550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FF"/>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srgbClr val="FF00FF"/>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600" b="1" i="0" u="none" strike="noStrike" kern="1200" cap="none" spc="0" normalizeH="0" baseline="0" noProof="0">
                  <a:ln>
                    <a:noFill/>
                  </a:ln>
                  <a:solidFill>
                    <a:srgbClr val="FF00FF"/>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kumimoji="1" lang="en-US" altLang="ja-JP" sz="1600" b="1" i="0" u="none" strike="noStrike" kern="1200" cap="none" spc="0" normalizeH="0" baseline="0" noProof="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rPr>
                <a:t>CC</a:t>
              </a:r>
              <a:endParaRPr kumimoji="1" lang="ja-JP" altLang="en-US" sz="1600" b="1" i="0" u="none" strike="noStrike" kern="1200" cap="none" spc="0" normalizeH="0" baseline="0" noProof="0">
                <a:ln>
                  <a:noFill/>
                </a:ln>
                <a:solidFill>
                  <a:srgbClr val="FF00FF"/>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18" name="スライド番号プレースホルダー 1">
            <a:extLst>
              <a:ext uri="{FF2B5EF4-FFF2-40B4-BE49-F238E27FC236}">
                <a16:creationId xmlns:a16="http://schemas.microsoft.com/office/drawing/2014/main" id="{A74F79F9-0043-42CD-829E-AC3387B862F6}"/>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8739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ject 3"/>
          <p:cNvSpPr>
            <a:spLocks noChangeArrowheads="1"/>
          </p:cNvSpPr>
          <p:nvPr/>
        </p:nvSpPr>
        <p:spPr bwMode="auto">
          <a:xfrm>
            <a:off x="5613400" y="922338"/>
            <a:ext cx="3376613" cy="2552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pic>
        <p:nvPicPr>
          <p:cNvPr id="36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844925"/>
            <a:ext cx="32718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23"/>
          <p:cNvSpPr txBox="1">
            <a:spLocks noChangeArrowheads="1"/>
          </p:cNvSpPr>
          <p:nvPr/>
        </p:nvSpPr>
        <p:spPr bwMode="auto">
          <a:xfrm>
            <a:off x="296863" y="-26988"/>
            <a:ext cx="8640762" cy="52387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FF0000"/>
                </a:solidFill>
              </a:rPr>
              <a:t>Kamioka</a:t>
            </a:r>
            <a:r>
              <a:rPr lang="en-US" altLang="ja-JP" sz="2800" b="1" u="sng">
                <a:solidFill>
                  <a:srgbClr val="0A0AD4"/>
                </a:solidFill>
              </a:rPr>
              <a:t> </a:t>
            </a:r>
            <a:r>
              <a:rPr lang="en-US" altLang="ja-JP" sz="2800" b="1" u="sng">
                <a:solidFill>
                  <a:srgbClr val="FF0000"/>
                </a:solidFill>
              </a:rPr>
              <a:t>N</a:t>
            </a:r>
            <a:r>
              <a:rPr lang="en-US" altLang="ja-JP" sz="2800" b="1" u="sng">
                <a:solidFill>
                  <a:srgbClr val="0A0AD4"/>
                </a:solidFill>
              </a:rPr>
              <a:t>ucleon </a:t>
            </a:r>
            <a:r>
              <a:rPr lang="en-US" altLang="ja-JP" sz="2800" b="1" u="sng">
                <a:solidFill>
                  <a:srgbClr val="FF0000"/>
                </a:solidFill>
              </a:rPr>
              <a:t>D</a:t>
            </a:r>
            <a:r>
              <a:rPr lang="en-US" altLang="ja-JP" sz="2800" b="1" u="sng">
                <a:solidFill>
                  <a:srgbClr val="0A0AD4"/>
                </a:solidFill>
              </a:rPr>
              <a:t>ecay </a:t>
            </a:r>
            <a:r>
              <a:rPr lang="en-US" altLang="ja-JP" sz="2800" b="1" u="sng">
                <a:solidFill>
                  <a:srgbClr val="FF0000"/>
                </a:solidFill>
              </a:rPr>
              <a:t>E</a:t>
            </a:r>
            <a:r>
              <a:rPr lang="en-US" altLang="ja-JP" sz="2800" b="1" u="sng">
                <a:solidFill>
                  <a:srgbClr val="0A0AD4"/>
                </a:solidFill>
              </a:rPr>
              <a:t>xperiment</a:t>
            </a:r>
            <a:endParaRPr lang="en-US" altLang="ja-JP" sz="2800" b="1" u="sng">
              <a:solidFill>
                <a:srgbClr val="0A0AD4"/>
              </a:solidFill>
              <a:latin typeface="Symbol" panose="05050102010706020507" pitchFamily="18" charset="2"/>
            </a:endParaRPr>
          </a:p>
        </p:txBody>
      </p:sp>
      <p:sp>
        <p:nvSpPr>
          <p:cNvPr id="7" name="テキスト ボックス 6"/>
          <p:cNvSpPr txBox="1"/>
          <p:nvPr/>
        </p:nvSpPr>
        <p:spPr>
          <a:xfrm>
            <a:off x="26988" y="458788"/>
            <a:ext cx="8640762" cy="6370637"/>
          </a:xfrm>
          <a:prstGeom prst="rect">
            <a:avLst/>
          </a:prstGeom>
          <a:noFill/>
        </p:spPr>
        <p:txBody>
          <a:bodyPr>
            <a:spAutoFit/>
          </a:bodyPr>
          <a:lstStyle/>
          <a:p>
            <a:pPr marL="342900" indent="-342900">
              <a:buFont typeface="Wingdings" panose="05000000000000000000" pitchFamily="2" charset="2"/>
              <a:buChar char="l"/>
              <a:defRPr/>
            </a:pPr>
            <a:r>
              <a:rPr lang="en-US" altLang="ja-JP" sz="1900" b="1" dirty="0">
                <a:latin typeface="+mn-lt"/>
              </a:rPr>
              <a:t>To search for nucleon decay, huge number</a:t>
            </a:r>
            <a:br>
              <a:rPr lang="en-US" altLang="ja-JP" sz="1900" b="1" dirty="0">
                <a:latin typeface="+mn-lt"/>
              </a:rPr>
            </a:br>
            <a:r>
              <a:rPr lang="en-US" altLang="ja-JP" sz="1900" b="1" dirty="0">
                <a:latin typeface="+mn-lt"/>
              </a:rPr>
              <a:t>of nucleons must be 'viewed'.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Water Cherenkov detectors are one of</a:t>
            </a:r>
            <a:br>
              <a:rPr lang="en-US" altLang="ja-JP" sz="1900" b="1" dirty="0">
                <a:latin typeface="+mn-lt"/>
              </a:rPr>
            </a:br>
            <a:r>
              <a:rPr lang="en-US" altLang="ja-JP" sz="1900" b="1" dirty="0">
                <a:latin typeface="+mn-lt"/>
              </a:rPr>
              <a:t>best solutions for nucleon decay search. </a:t>
            </a: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marL="342900" indent="-342900">
              <a:buFont typeface="Wingdings" panose="05000000000000000000" pitchFamily="2" charset="2"/>
              <a:buChar char="l"/>
              <a:defRPr/>
            </a:pPr>
            <a:endParaRPr lang="en-US" altLang="ja-JP" b="1" dirty="0">
              <a:latin typeface="+mn-lt"/>
            </a:endParaRPr>
          </a:p>
          <a:p>
            <a:pPr>
              <a:defRPr/>
            </a:pPr>
            <a:endParaRPr lang="en-US" altLang="ja-JP" b="1" dirty="0">
              <a:latin typeface="+mn-lt"/>
            </a:endParaRPr>
          </a:p>
          <a:p>
            <a:pPr marL="342900" indent="-342900">
              <a:buFont typeface="Wingdings" panose="05000000000000000000" pitchFamily="2" charset="2"/>
              <a:buChar char="l"/>
              <a:defRPr/>
            </a:pPr>
            <a:r>
              <a:rPr lang="en-US" altLang="ja-JP" sz="1900" b="1" dirty="0">
                <a:latin typeface="+mn-lt"/>
              </a:rPr>
              <a:t>In February 1979, the first unofficial</a:t>
            </a:r>
            <a:br>
              <a:rPr lang="en-US" altLang="ja-JP" sz="1900" b="1" dirty="0">
                <a:latin typeface="+mn-lt"/>
              </a:rPr>
            </a:br>
            <a:r>
              <a:rPr lang="en-US" altLang="ja-JP" sz="1900" b="1" dirty="0">
                <a:latin typeface="+mn-lt"/>
              </a:rPr>
              <a:t>proposal of </a:t>
            </a:r>
            <a:r>
              <a:rPr lang="en-US" altLang="ja-JP" sz="1900" b="1" dirty="0" err="1">
                <a:latin typeface="+mn-lt"/>
              </a:rPr>
              <a:t>Kamiokande</a:t>
            </a:r>
            <a:r>
              <a:rPr lang="en-US" altLang="ja-JP" sz="1900" b="1" dirty="0">
                <a:latin typeface="+mn-lt"/>
              </a:rPr>
              <a:t> was presented.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In December 1980, the design of 20-inch</a:t>
            </a:r>
            <a:r>
              <a:rPr lang="en-US" altLang="ja-JP" sz="1900" b="1" dirty="0">
                <a:latin typeface="Symbol" panose="05050102010706020507" pitchFamily="18" charset="2"/>
              </a:rPr>
              <a:t>F</a:t>
            </a:r>
            <a:br>
              <a:rPr lang="en-US" altLang="ja-JP" sz="1900" b="1" dirty="0">
                <a:latin typeface="+mn-lt"/>
              </a:rPr>
            </a:br>
            <a:r>
              <a:rPr lang="en-US" altLang="ja-JP" sz="1900" b="1" dirty="0">
                <a:latin typeface="+mn-lt"/>
              </a:rPr>
              <a:t>photomultiplier tube (PMT) was fixed.</a:t>
            </a:r>
          </a:p>
          <a:p>
            <a:pPr marL="342900" indent="-342900">
              <a:buFont typeface="Wingdings" panose="05000000000000000000" pitchFamily="2" charset="2"/>
              <a:buChar char="l"/>
              <a:defRPr/>
            </a:pPr>
            <a:endParaRPr lang="en-US" altLang="ja-JP" sz="1900" b="1" dirty="0">
              <a:latin typeface="+mn-lt"/>
            </a:endParaRPr>
          </a:p>
          <a:p>
            <a:pPr marL="342900" indent="-342900">
              <a:buFont typeface="Wingdings" panose="05000000000000000000" pitchFamily="2" charset="2"/>
              <a:buChar char="l"/>
              <a:defRPr/>
            </a:pPr>
            <a:r>
              <a:rPr lang="en-US" altLang="ja-JP" sz="1900" b="1" dirty="0">
                <a:latin typeface="+mn-lt"/>
              </a:rPr>
              <a:t>After ~1 year of construction, the experiment started in July 1983.</a:t>
            </a:r>
          </a:p>
        </p:txBody>
      </p:sp>
      <p:sp>
        <p:nvSpPr>
          <p:cNvPr id="8" name="テキスト ボックス 7"/>
          <p:cNvSpPr txBox="1"/>
          <p:nvPr/>
        </p:nvSpPr>
        <p:spPr>
          <a:xfrm>
            <a:off x="209550" y="2079625"/>
            <a:ext cx="5307013" cy="2432050"/>
          </a:xfrm>
          <a:prstGeom prst="rect">
            <a:avLst/>
          </a:prstGeom>
          <a:solidFill>
            <a:srgbClr val="C6E6A2"/>
          </a:solidFill>
        </p:spPr>
        <p:txBody>
          <a:bodyPr>
            <a:spAutoFit/>
          </a:bodyPr>
          <a:lstStyle/>
          <a:p>
            <a:pPr marL="457200" indent="-457200">
              <a:buFont typeface="+mj-lt"/>
              <a:buAutoNum type="arabicPeriod"/>
              <a:defRPr/>
            </a:pPr>
            <a:r>
              <a:rPr lang="en-US" altLang="ja-JP" sz="1900" b="1" dirty="0">
                <a:latin typeface="+mn-lt"/>
              </a:rPr>
              <a:t>Water is very cheap and transparent.</a:t>
            </a:r>
          </a:p>
          <a:p>
            <a:pPr marL="457200" indent="-457200">
              <a:buFont typeface="+mj-lt"/>
              <a:buAutoNum type="arabicPeriod"/>
              <a:defRPr/>
            </a:pPr>
            <a:endParaRPr lang="en-US" altLang="ja-JP" sz="1900" b="1" dirty="0">
              <a:latin typeface="+mn-lt"/>
            </a:endParaRPr>
          </a:p>
          <a:p>
            <a:pPr marL="457200" indent="-457200">
              <a:buFont typeface="+mj-lt"/>
              <a:buAutoNum type="arabicPeriod"/>
              <a:defRPr/>
            </a:pPr>
            <a:r>
              <a:rPr lang="en-US" altLang="ja-JP" sz="1900" b="1" dirty="0">
                <a:latin typeface="+mn-lt"/>
              </a:rPr>
              <a:t>Assume that nominal size of the</a:t>
            </a:r>
            <a:br>
              <a:rPr lang="en-US" altLang="ja-JP" sz="1900" b="1" dirty="0">
                <a:latin typeface="+mn-lt"/>
              </a:rPr>
            </a:br>
            <a:r>
              <a:rPr lang="en-US" altLang="ja-JP" sz="1900" b="1" dirty="0">
                <a:latin typeface="+mn-lt"/>
              </a:rPr>
              <a:t>detector is R. The volume is in proportional to R</a:t>
            </a:r>
            <a:r>
              <a:rPr lang="en-US" altLang="ja-JP" sz="1900" b="1" baseline="30000" dirty="0">
                <a:latin typeface="+mn-lt"/>
              </a:rPr>
              <a:t>3</a:t>
            </a:r>
            <a:r>
              <a:rPr lang="en-US" altLang="ja-JP" sz="1900" b="1" dirty="0">
                <a:latin typeface="+mn-lt"/>
              </a:rPr>
              <a:t>, but number of photo sensor on the wall is in proportional to R</a:t>
            </a:r>
            <a:r>
              <a:rPr lang="en-US" altLang="ja-JP" sz="1900" b="1" baseline="30000" dirty="0">
                <a:latin typeface="+mn-lt"/>
              </a:rPr>
              <a:t>2</a:t>
            </a:r>
            <a:r>
              <a:rPr lang="en-US" altLang="ja-JP" sz="1900" b="1" dirty="0">
                <a:latin typeface="+mn-lt"/>
              </a:rPr>
              <a:t>. It is effectively cheaper for larger detector.</a:t>
            </a:r>
          </a:p>
        </p:txBody>
      </p:sp>
      <p:sp>
        <p:nvSpPr>
          <p:cNvPr id="9" name="スライド番号プレースホルダー 1">
            <a:extLst>
              <a:ext uri="{FF2B5EF4-FFF2-40B4-BE49-F238E27FC236}">
                <a16:creationId xmlns:a16="http://schemas.microsoft.com/office/drawing/2014/main" id="{63D32B7F-FF8F-451B-B59C-B60AA6230D49}"/>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p:cNvSpPr txBox="1"/>
          <p:nvPr/>
        </p:nvSpPr>
        <p:spPr>
          <a:xfrm>
            <a:off x="71438" y="530225"/>
            <a:ext cx="8550275" cy="6248400"/>
          </a:xfrm>
          <a:prstGeom prst="rect">
            <a:avLst/>
          </a:prstGeom>
          <a:no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selection algorithm was developed. Note that most of the selected events are not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events but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or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interactions.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Zenith angle distribution of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-like” events are examined.</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data well agree with</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the expected </a:t>
            </a:r>
            <a:r>
              <a:rPr kumimoji="1" lang="en-US" altLang="ja-JP" sz="2000" b="1" i="0" u="none"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 </a:t>
            </a: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signal for</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oscillation parameters</a:t>
            </a:r>
            <a:b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obtained from other results.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“No </a:t>
            </a:r>
            <a:r>
              <a:rPr kumimoji="1" lang="en-US" altLang="ja-JP" sz="2000" b="1"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dirty="0" err="1">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 appearance hypothesis” is disfavored by 2.4</a:t>
            </a:r>
            <a:r>
              <a:rPr kumimoji="1" lang="en-US" altLang="ja-JP" sz="2000" b="1"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Arial" panose="020B0604020202020204" pitchFamily="34" charset="0"/>
              </a:rPr>
              <a:t>s</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47" name="Text Box 23"/>
          <p:cNvSpPr txBox="1">
            <a:spLocks noChangeArrowheads="1"/>
          </p:cNvSpPr>
          <p:nvPr/>
        </p:nvSpPr>
        <p:spPr bwMode="auto">
          <a:xfrm>
            <a:off x="1736725" y="25400"/>
            <a:ext cx="571500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defRPr>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defRPr>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defRPr>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defRPr>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defRPr>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Arial" panose="020B0604020202020204" pitchFamily="34" charset="0"/>
              </a:rPr>
              <a:t>Measurement of </a:t>
            </a:r>
            <a:r>
              <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rPr>
              <a:t>n</a:t>
            </a:r>
            <a:r>
              <a:rPr kumimoji="1" lang="en-US" altLang="ja-JP" sz="2800" b="1" i="0" u="sng" strike="noStrike" kern="1200" cap="none" spc="0" normalizeH="0" baseline="-25000" noProof="0">
                <a:ln>
                  <a:noFill/>
                </a:ln>
                <a:solidFill>
                  <a:srgbClr val="0A0AD4"/>
                </a:solidFill>
                <a:effectLst/>
                <a:uLnTx/>
                <a:uFillTx/>
                <a:latin typeface="Symbol" panose="05050102010706020507" pitchFamily="18" charset="2"/>
                <a:ea typeface="ＭＳ Ｐゴシック" panose="020B0600070205080204" pitchFamily="50" charset="-128"/>
                <a:cs typeface="+mn-cs"/>
              </a:rPr>
              <a:t>t</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appearance</a:t>
            </a:r>
            <a:endParaRPr kumimoji="1" lang="en-US" altLang="ja-JP" sz="2800" b="1" i="0" u="sng" strike="noStrike" kern="1200" cap="none" spc="0" normalizeH="0" baseline="0" noProof="0">
              <a:ln>
                <a:noFill/>
              </a:ln>
              <a:solidFill>
                <a:srgbClr val="0A0AD4"/>
              </a:solidFill>
              <a:effectLst/>
              <a:uLnTx/>
              <a:uFillTx/>
              <a:latin typeface="Symbol" panose="05050102010706020507" pitchFamily="18" charset="2"/>
              <a:ea typeface="ＭＳ Ｐゴシック" panose="020B0600070205080204" pitchFamily="50" charset="-128"/>
              <a:cs typeface="+mn-cs"/>
            </a:endParaRPr>
          </a:p>
        </p:txBody>
      </p:sp>
      <p:grpSp>
        <p:nvGrpSpPr>
          <p:cNvPr id="159748" name="グループ化 16"/>
          <p:cNvGrpSpPr>
            <a:grpSpLocks/>
          </p:cNvGrpSpPr>
          <p:nvPr/>
        </p:nvGrpSpPr>
        <p:grpSpPr bwMode="auto">
          <a:xfrm>
            <a:off x="3851275" y="2033588"/>
            <a:ext cx="5129213" cy="3978275"/>
            <a:chOff x="3749790" y="3816016"/>
            <a:chExt cx="5127948" cy="3978469"/>
          </a:xfrm>
        </p:grpSpPr>
        <p:grpSp>
          <p:nvGrpSpPr>
            <p:cNvPr id="159753" name="グループ化 10"/>
            <p:cNvGrpSpPr>
              <a:grpSpLocks/>
            </p:cNvGrpSpPr>
            <p:nvPr/>
          </p:nvGrpSpPr>
          <p:grpSpPr bwMode="auto">
            <a:xfrm>
              <a:off x="3749790" y="3816016"/>
              <a:ext cx="5127948" cy="3978469"/>
              <a:chOff x="3749790" y="3816016"/>
              <a:chExt cx="5127948" cy="3978469"/>
            </a:xfrm>
          </p:grpSpPr>
          <p:pic>
            <p:nvPicPr>
              <p:cNvPr id="159761"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9790" y="3880719"/>
                <a:ext cx="5127948" cy="39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62" name="テキスト ボックス 4"/>
              <p:cNvSpPr txBox="1">
                <a:spLocks noChangeArrowheads="1"/>
              </p:cNvSpPr>
              <p:nvPr/>
            </p:nvSpPr>
            <p:spPr bwMode="auto">
              <a:xfrm>
                <a:off x="4647268" y="3816016"/>
                <a:ext cx="4005444" cy="353943"/>
              </a:xfrm>
              <a:prstGeom prst="rect">
                <a:avLst/>
              </a:prstGeom>
              <a:solidFill>
                <a:schemeClr val="bg1"/>
              </a:solidFill>
              <a:ln w="28575">
                <a:solidFill>
                  <a:schemeClr val="tx1"/>
                </a:solidFill>
                <a:miter lim="800000"/>
                <a:headEnd/>
                <a:tailEnd/>
              </a:ln>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zenith angle distribution of “</a:t>
                </a:r>
                <a:r>
                  <a:rPr kumimoji="1" lang="en-US" altLang="ja-JP" sz="17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7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a:t>
                </a:r>
                <a:r>
                  <a:rPr kumimoji="1" lang="en-US" altLang="ja-JP"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-like” events</a:t>
                </a:r>
                <a:endParaRPr kumimoji="1" lang="ja-JP" altLang="en-US"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159763" name="テキスト ボックス 8"/>
              <p:cNvSpPr txBox="1">
                <a:spLocks noChangeArrowheads="1"/>
              </p:cNvSpPr>
              <p:nvPr/>
            </p:nvSpPr>
            <p:spPr bwMode="auto">
              <a:xfrm>
                <a:off x="4773101" y="6696744"/>
                <a:ext cx="388937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a:ln>
                      <a:noFill/>
                    </a:ln>
                    <a:solidFill>
                      <a:prstClr val="black"/>
                    </a:solidFill>
                    <a:effectLst/>
                    <a:uLnTx/>
                    <a:uFillTx/>
                    <a:latin typeface="Arial Narrow" panose="020B0606020202030204" pitchFamily="34" charset="0"/>
                    <a:ea typeface="ＭＳ Ｐゴシック" panose="020B0600070205080204" pitchFamily="50" charset="-128"/>
                    <a:cs typeface="+mn-cs"/>
                  </a:rPr>
                  <a:t>K.Abe et al., Phys.Rev.Lett. 97,171801(2006) </a:t>
                </a:r>
              </a:p>
            </p:txBody>
          </p:sp>
        </p:grpSp>
        <p:cxnSp>
          <p:nvCxnSpPr>
            <p:cNvPr id="14" name="直線コネクタ 13"/>
            <p:cNvCxnSpPr/>
            <p:nvPr/>
          </p:nvCxnSpPr>
          <p:spPr>
            <a:xfrm>
              <a:off x="5592423" y="6219608"/>
              <a:ext cx="4316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592423" y="6445044"/>
              <a:ext cx="404712" cy="228611"/>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楕円 12"/>
            <p:cNvSpPr/>
            <p:nvPr/>
          </p:nvSpPr>
          <p:spPr>
            <a:xfrm>
              <a:off x="5771766" y="5903680"/>
              <a:ext cx="90466" cy="904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9757" name="テキスト ボックス 14"/>
            <p:cNvSpPr txBox="1">
              <a:spLocks noChangeArrowheads="1"/>
            </p:cNvSpPr>
            <p:nvPr/>
          </p:nvSpPr>
          <p:spPr bwMode="auto">
            <a:xfrm>
              <a:off x="6136511" y="5803065"/>
              <a:ext cx="9378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data</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8" name="テキスト ボックス 18"/>
            <p:cNvSpPr txBox="1">
              <a:spLocks noChangeArrowheads="1"/>
            </p:cNvSpPr>
            <p:nvPr/>
          </p:nvSpPr>
          <p:spPr bwMode="auto">
            <a:xfrm>
              <a:off x="6132433" y="6039290"/>
              <a:ext cx="13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a:t>
              </a: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en-US" altLang="ja-JP" sz="16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16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m</a:t>
              </a: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only</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9" name="テキスト ボックス 19"/>
            <p:cNvSpPr txBox="1">
              <a:spLocks noChangeArrowheads="1"/>
            </p:cNvSpPr>
            <p:nvPr/>
          </p:nvSpPr>
          <p:spPr bwMode="auto">
            <a:xfrm>
              <a:off x="6154406" y="6354325"/>
              <a:ext cx="2048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excess (best fit)</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60" name="テキスト ボックス 21"/>
            <p:cNvSpPr txBox="1">
              <a:spLocks noChangeArrowheads="1"/>
            </p:cNvSpPr>
            <p:nvPr/>
          </p:nvSpPr>
          <p:spPr bwMode="auto">
            <a:xfrm>
              <a:off x="4541506" y="4182602"/>
              <a:ext cx="2101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Super-Kamiokande</a:t>
              </a:r>
              <a:b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1489.2 days data</a:t>
              </a:r>
              <a:endParaRPr kumimoji="1" lang="ja-JP" altLang="en-US" sz="1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grpSp>
        <p:nvGrpSpPr>
          <p:cNvPr id="159749" name="グループ化 22"/>
          <p:cNvGrpSpPr>
            <a:grpSpLocks/>
          </p:cNvGrpSpPr>
          <p:nvPr/>
        </p:nvGrpSpPr>
        <p:grpSpPr bwMode="auto">
          <a:xfrm>
            <a:off x="428625" y="2303463"/>
            <a:ext cx="3240088" cy="1846262"/>
            <a:chOff x="387350" y="2752471"/>
            <a:chExt cx="3239545" cy="1846659"/>
          </a:xfrm>
        </p:grpSpPr>
        <p:sp>
          <p:nvSpPr>
            <p:cNvPr id="159750" name="テキスト ボックス 23"/>
            <p:cNvSpPr txBox="1">
              <a:spLocks noChangeArrowheads="1"/>
            </p:cNvSpPr>
            <p:nvPr/>
          </p:nvSpPr>
          <p:spPr bwMode="auto">
            <a:xfrm>
              <a:off x="387350" y="2752471"/>
              <a:ext cx="3239545" cy="1846659"/>
            </a:xfrm>
            <a:prstGeom prst="rect">
              <a:avLst/>
            </a:prstGeom>
            <a:solidFill>
              <a:srgbClr val="D8EE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Best fit excess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138±48(stat.)     (syst.)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Expected </a:t>
              </a:r>
              <a:r>
                <a:rPr kumimoji="1" lang="en-US" altLang="ja-JP" sz="20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n</a:t>
              </a:r>
              <a:r>
                <a:rPr kumimoji="1" lang="en-US" altLang="ja-JP" sz="2000" b="1" i="0" u="none" strike="noStrike" kern="1200" cap="none" spc="0" normalizeH="0" baseline="-2500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t </a:t>
              </a:r>
              <a: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signal</a:t>
              </a:r>
              <a:br>
                <a:rPr kumimoji="1" lang="en-US" altLang="ja-JP"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78±26(syst.)</a:t>
              </a:r>
              <a:endParaRPr kumimoji="1" lang="ja-JP"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a:t>
              </a:r>
              <a:r>
                <a:rPr kumimoji="1" lang="da-DK" altLang="ja-JP" sz="1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D</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m</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=2.4x10</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 </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eV</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 and sin</a:t>
              </a:r>
              <a:r>
                <a:rPr kumimoji="1" lang="da-DK" altLang="ja-JP" sz="1400" b="1" i="0" u="none" strike="noStrike" kern="1200" cap="none" spc="0" normalizeH="0" baseline="3000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a:t>
              </a:r>
              <a:r>
                <a:rPr kumimoji="1" lang="da-DK" altLang="ja-JP" sz="1400" b="1"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50" charset="-128"/>
                  <a:cs typeface="Arial" panose="020B0604020202020204" pitchFamily="34" charset="0"/>
                </a:rPr>
                <a:t>q</a:t>
              </a:r>
              <a:r>
                <a:rPr kumimoji="1" lang="da-DK" altLang="ja-JP"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=1.0.)</a:t>
              </a:r>
              <a:endParaRPr kumimoji="1" lang="ja-JP" alt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1" name="テキスト ボックス 24"/>
            <p:cNvSpPr txBox="1">
              <a:spLocks noChangeArrowheads="1"/>
            </p:cNvSpPr>
            <p:nvPr/>
          </p:nvSpPr>
          <p:spPr bwMode="auto">
            <a:xfrm>
              <a:off x="2022577" y="3007835"/>
              <a:ext cx="8842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+15</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59752" name="テキスト ボックス 25"/>
            <p:cNvSpPr txBox="1">
              <a:spLocks noChangeArrowheads="1"/>
            </p:cNvSpPr>
            <p:nvPr/>
          </p:nvSpPr>
          <p:spPr bwMode="auto">
            <a:xfrm>
              <a:off x="2022577" y="3180873"/>
              <a:ext cx="765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50" charset="-128"/>
                  <a:cs typeface="Courier New" panose="02070309020205020404" pitchFamily="49" charset="0"/>
                </a:rPr>
                <a:t>-</a:t>
              </a:r>
              <a:r>
                <a:rPr kumimoji="1" lang="en-US" altLang="ja-JP"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rPr>
                <a:t>32</a:t>
              </a:r>
              <a:endParaRPr kumimoji="1" lang="ja-JP" altLang="en-US"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20" name="スライド番号プレースホルダー 1">
            <a:extLst>
              <a:ext uri="{FF2B5EF4-FFF2-40B4-BE49-F238E27FC236}">
                <a16:creationId xmlns:a16="http://schemas.microsoft.com/office/drawing/2014/main" id="{E1DC3B89-98DA-4506-8830-102E9F13A67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5814358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23"/>
          <p:cNvSpPr txBox="1">
            <a:spLocks noChangeArrowheads="1"/>
          </p:cNvSpPr>
          <p:nvPr/>
        </p:nvSpPr>
        <p:spPr bwMode="auto">
          <a:xfrm>
            <a:off x="20638" y="14288"/>
            <a:ext cx="9144000" cy="939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75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Status of neutrino oscillations</a:t>
            </a:r>
            <a:br>
              <a:rPr kumimoji="1" lang="en-US" altLang="ja-JP" sz="275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br>
            <a:r>
              <a:rPr kumimoji="1" lang="en-US" altLang="ja-JP" sz="2750" b="1" i="0" u="sng" strike="noStrike" kern="1200" cap="none" spc="0" normalizeH="0" baseline="0" noProof="0" dirty="0">
                <a:ln>
                  <a:noFill/>
                </a:ln>
                <a:solidFill>
                  <a:srgbClr val="0A0AD4"/>
                </a:solidFill>
                <a:effectLst/>
                <a:uLnTx/>
                <a:uFillTx/>
                <a:latin typeface="Arial" panose="020B0604020202020204" pitchFamily="34" charset="0"/>
                <a:ea typeface="ＭＳ Ｐゴシック" panose="020B0600070205080204" pitchFamily="50" charset="-128"/>
                <a:cs typeface="+mn-cs"/>
              </a:rPr>
              <a:t>in the middle of  2000s</a:t>
            </a:r>
            <a:endParaRPr kumimoji="1" lang="en-US" altLang="ja-JP" sz="2750" b="1" i="0" u="sng"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endParaRPr>
          </a:p>
        </p:txBody>
      </p:sp>
      <p:sp>
        <p:nvSpPr>
          <p:cNvPr id="161795" name="Text Box 7"/>
          <p:cNvSpPr txBox="1">
            <a:spLocks noChangeArrowheads="1"/>
          </p:cNvSpPr>
          <p:nvPr/>
        </p:nvSpPr>
        <p:spPr bwMode="auto">
          <a:xfrm>
            <a:off x="-19050" y="1074738"/>
            <a:ext cx="9153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neutrino mixing between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(between 2</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3</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rd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generation) was discovered with atmospheric neutrinos by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in 1998.</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was confirmed with artificial neutrino beam</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by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K2K</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in 2004.</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oscillation was also confirmed with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MINOS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experiment in 2006. It was first perfectly-independent confirmation of the Super-Kamiokande results.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Around 2000,  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neutrino mixing between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n</a:t>
            </a:r>
            <a:r>
              <a:rPr kumimoji="1" lang="en-US" altLang="ja-JP" sz="2000" b="1" i="0" u="none" strike="noStrike" kern="1200" cap="none" spc="0" normalizeH="0" baseline="-2500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(between 1</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st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2</a:t>
            </a:r>
            <a:r>
              <a:rPr kumimoji="1" lang="en-US" altLang="ja-JP" sz="2000" b="1"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50" charset="-128"/>
                <a:cs typeface="+mn-cs"/>
              </a:rPr>
              <a:t>nd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generation) was also established with solar/reactor neutrinos.</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There were contributions from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Homestake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Kamiokande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Super-Kamiokande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Gallex</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SAGE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SNO</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Kamland</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(This is out of scope of today’s lecture)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Experimental study of neutrino oscillations moved to new phase:</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Three flavor oscillation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 name="スライド番号プレースホルダー 1">
            <a:extLst>
              <a:ext uri="{FF2B5EF4-FFF2-40B4-BE49-F238E27FC236}">
                <a16:creationId xmlns:a16="http://schemas.microsoft.com/office/drawing/2014/main" id="{608DA5EE-A853-43A5-890E-973309001D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869857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History of Discoveries by neutrino experiments</a:t>
            </a:r>
          </a:p>
        </p:txBody>
      </p:sp>
      <p:sp>
        <p:nvSpPr>
          <p:cNvPr id="2" name="テキスト ボックス 1"/>
          <p:cNvSpPr txBox="1"/>
          <p:nvPr/>
        </p:nvSpPr>
        <p:spPr>
          <a:xfrm>
            <a:off x="26988" y="548680"/>
            <a:ext cx="9045575" cy="57631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1956 </a:t>
            </a:r>
            <a:r>
              <a:rPr kumimoji="1" lang="en-US" altLang="ja-JP"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Discovery of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by Savannah River</a:t>
            </a:r>
            <a:r>
              <a:rPr kumimoji="1" lang="ja-JP" altLang="en-US"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reactor experiment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1962 Discovery of muon neutrinos by AGS neutrino experiment in BNL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1965 Observation of atmospheric neutrinos by KGF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1968 Solar neutrino deficit claimed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Homestake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experiment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1973 Discovery of neutral current interactions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Gargamelle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experiment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1987 </a:t>
            </a:r>
            <a:r>
              <a:rPr kumimoji="1" lang="en-US" altLang="ja-JP" sz="1700" b="1" i="0" u="none" strike="noStrike" kern="1200" cap="none" spc="0" normalizeH="0" baseline="0" noProof="0" dirty="0" err="1">
                <a:ln>
                  <a:noFill/>
                </a:ln>
                <a:solidFill>
                  <a:srgbClr val="FF6FFF"/>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 and IMB detected neutrinos from supernova SN1987A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1988 </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claimed atmospheric muon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1989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confirmed the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FF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observed atmospheric neutrino oscillation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1998 Super-</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Kamiokande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confirmed solar neutrino deficit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2000 DONUT observed tau neutrino</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2001 SNO confirmed solar neutrino oscillation by neutral current measurement (N)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2002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Kamland</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observed deficit of reactor neutrinos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2004 K2K confirmed atmospheric neutrino oscillation by artificial neutrino beam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2006 Completely independent confirmation of </a:t>
            </a:r>
            <a:r>
              <a:rPr kumimoji="1" lang="en-US" altLang="ja-JP" sz="1700" b="1" i="0" u="none" strike="noStrike" kern="1200" cap="none" spc="0" normalizeH="0" baseline="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FF6FFF"/>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FF6FFF"/>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25000" noProof="0" dirty="0">
                <a:ln>
                  <a:noFill/>
                </a:ln>
                <a:solidFill>
                  <a:srgbClr val="FF6FFF"/>
                </a:solidFill>
                <a:effectLst/>
                <a:uLnTx/>
                <a:uFillTx/>
                <a:latin typeface="Arial"/>
                <a:ea typeface="ＭＳ Ｐゴシック" panose="020B0600070205080204" pitchFamily="50" charset="-128"/>
                <a:cs typeface="+mn-cs"/>
              </a:rPr>
              <a:t> </a:t>
            </a:r>
            <a:r>
              <a:rPr kumimoji="1" lang="en-US" altLang="ja-JP" sz="1700" b="1" i="0" u="none" strike="noStrike" kern="1200" cap="none" spc="0" normalizeH="0" baseline="0" noProof="0" dirty="0">
                <a:ln>
                  <a:noFill/>
                </a:ln>
                <a:solidFill>
                  <a:srgbClr val="FF6FFF"/>
                </a:solidFill>
                <a:effectLst/>
                <a:uLnTx/>
                <a:uFillTx/>
                <a:latin typeface="Arial"/>
                <a:ea typeface="ＭＳ Ｐゴシック" panose="020B0600070205080204" pitchFamily="50" charset="-128"/>
                <a:cs typeface="+mn-cs"/>
              </a:rPr>
              <a:t>oscillation by MINOS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2011 First indication of non-zero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by T2K</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2012 Non-zero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1700" b="1" i="0" u="none" strike="noStrike" kern="1200" cap="none" spc="0" normalizeH="0" baseline="-25000" noProof="0" dirty="0">
                <a:ln>
                  <a:noFill/>
                </a:ln>
                <a:solidFill>
                  <a:srgbClr val="000000"/>
                </a:solidFill>
                <a:effectLst/>
                <a:uLnTx/>
                <a:uFillTx/>
                <a:latin typeface="Arial"/>
                <a:ea typeface="ＭＳ Ｐゴシック" panose="020B0600070205080204" pitchFamily="50" charset="-128"/>
                <a:cs typeface="+mn-cs"/>
              </a:rPr>
              <a:t>13</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was confirmed by 3 reactor experiments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2013 Discovery of extraterrestrial high energy neutrinos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IceCube</a:t>
            </a:r>
            <a:endPar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2015 Discovery of </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signal from </a:t>
            </a:r>
            <a:r>
              <a:rPr kumimoji="1" lang="en-US" altLang="ja-JP" sz="17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17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700" b="1"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700" b="1"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t</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oscillation by OPERA</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2018 Discovery of high energy neutrinos from an astronomical object by </a:t>
            </a:r>
            <a:r>
              <a:rPr kumimoji="1" lang="en-US" altLang="ja-JP" sz="17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IceCube</a:t>
            </a: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7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2020 First indication of CP violation in lepton sector by T2K</a:t>
            </a:r>
          </a:p>
        </p:txBody>
      </p:sp>
      <p:cxnSp>
        <p:nvCxnSpPr>
          <p:cNvPr id="6" name="直線コネクタ 5"/>
          <p:cNvCxnSpPr/>
          <p:nvPr/>
        </p:nvCxnSpPr>
        <p:spPr>
          <a:xfrm>
            <a:off x="2023200" y="676800"/>
            <a:ext cx="93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a:extLst>
              <a:ext uri="{FF2B5EF4-FFF2-40B4-BE49-F238E27FC236}">
                <a16:creationId xmlns:a16="http://schemas.microsoft.com/office/drawing/2014/main" id="{4E8CF345-C143-4340-AA92-D339A158422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9F2C5FBF-5B68-4DFD-A457-FF91A0A50D50}"/>
              </a:ext>
            </a:extLst>
          </p:cNvPr>
          <p:cNvSpPr txBox="1"/>
          <p:nvPr/>
        </p:nvSpPr>
        <p:spPr>
          <a:xfrm>
            <a:off x="657225" y="6069013"/>
            <a:ext cx="7019925" cy="64611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Main topics of my lecture, and will be presented precisely. </a:t>
            </a:r>
            <a:r>
              <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25FF"/>
                </a:solidFill>
                <a:effectLst/>
                <a:uLnTx/>
                <a:uFillTx/>
                <a:latin typeface="Arial"/>
                <a:ea typeface="ＭＳ Ｐゴシック" panose="020B0600070205080204" pitchFamily="50" charset="-128"/>
                <a:cs typeface="+mn-cs"/>
              </a:rPr>
              <a:t>Related to main topics, and will be mentioned briefly. </a:t>
            </a:r>
            <a:r>
              <a:rPr kumimoji="1" lang="en-US" altLang="ja-JP" sz="1800" b="1" i="0" u="none" strike="noStrike" kern="1200" cap="none" spc="0" normalizeH="0" baseline="0" noProof="0" dirty="0">
                <a:ln>
                  <a:noFill/>
                </a:ln>
                <a:solidFill>
                  <a:srgbClr val="DEA900"/>
                </a:solidFill>
                <a:effectLst/>
                <a:uLnTx/>
                <a:uFillTx/>
                <a:latin typeface="Arial"/>
                <a:ea typeface="ＭＳ Ｐゴシック" panose="020B0600070205080204"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36531629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9"/>
          <p:cNvSpPr txBox="1">
            <a:spLocks noChangeArrowheads="1"/>
          </p:cNvSpPr>
          <p:nvPr/>
        </p:nvSpPr>
        <p:spPr bwMode="auto">
          <a:xfrm>
            <a:off x="250825" y="53975"/>
            <a:ext cx="8642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Summary</a:t>
            </a:r>
          </a:p>
        </p:txBody>
      </p:sp>
      <p:sp>
        <p:nvSpPr>
          <p:cNvPr id="6" name="テキスト ボックス 5"/>
          <p:cNvSpPr txBox="1"/>
          <p:nvPr/>
        </p:nvSpPr>
        <p:spPr>
          <a:xfrm>
            <a:off x="257175" y="1179513"/>
            <a:ext cx="8370888" cy="2676525"/>
          </a:xfrm>
          <a:prstGeom prst="rect">
            <a:avLst/>
          </a:prstGeom>
          <a:solidFill>
            <a:schemeClr val="bg1"/>
          </a:solidFill>
        </p:spPr>
        <p:txBody>
          <a:bodyPr>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Neutrino physics made great progress in recent several decades guided by many experiments.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endPar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Experiments in </a:t>
            </a:r>
            <a:r>
              <a:rPr kumimoji="1" lang="en-US" altLang="ja-JP" sz="2400" b="1"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Kamioka</a:t>
            </a:r>
            <a:r>
              <a:rPr kumimoji="1" lang="en-US" altLang="ja-JP" sz="2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contributed to the progress significantly.</a:t>
            </a:r>
          </a:p>
        </p:txBody>
      </p:sp>
      <p:sp>
        <p:nvSpPr>
          <p:cNvPr id="4" name="スライド番号プレースホルダー 1">
            <a:extLst>
              <a:ext uri="{FF2B5EF4-FFF2-40B4-BE49-F238E27FC236}">
                <a16:creationId xmlns:a16="http://schemas.microsoft.com/office/drawing/2014/main" id="{2733B7E7-768D-4E86-B1F3-F5BFF923A25D}"/>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9869297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296863" y="2336800"/>
            <a:ext cx="8612187" cy="1541463"/>
          </a:xfrm>
        </p:spPr>
        <p:txBody>
          <a:bodyPr/>
          <a:lstStyle/>
          <a:p>
            <a:pPr eaLnBrk="1" hangingPunct="1">
              <a:buFontTx/>
              <a:buNone/>
            </a:pPr>
            <a:r>
              <a:rPr lang="en-US" altLang="ja-JP" sz="3600" b="1">
                <a:solidFill>
                  <a:srgbClr val="F10341"/>
                </a:solidFill>
              </a:rPr>
              <a:t>   Appendix:</a:t>
            </a:r>
            <a:br>
              <a:rPr lang="en-US" altLang="ja-JP" sz="5400" b="1">
                <a:solidFill>
                  <a:srgbClr val="F10341"/>
                </a:solidFill>
              </a:rPr>
            </a:br>
            <a:r>
              <a:rPr lang="en-US" altLang="ja-JP" sz="5400" b="1">
                <a:solidFill>
                  <a:srgbClr val="F10341"/>
                </a:solidFill>
              </a:rPr>
              <a:t>The birth of Kamiokande</a:t>
            </a:r>
          </a:p>
        </p:txBody>
      </p:sp>
      <p:sp>
        <p:nvSpPr>
          <p:cNvPr id="167939" name="テキスト ボックス 1"/>
          <p:cNvSpPr txBox="1">
            <a:spLocks noChangeArrowheads="1"/>
          </p:cNvSpPr>
          <p:nvPr/>
        </p:nvSpPr>
        <p:spPr bwMode="auto">
          <a:xfrm>
            <a:off x="927100" y="4689475"/>
            <a:ext cx="798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b="1">
                <a:solidFill>
                  <a:srgbClr val="0000FF"/>
                </a:solidFill>
                <a:cs typeface="Arial" panose="020B0604020202020204" pitchFamily="34" charset="0"/>
              </a:rPr>
              <a:t>This is not a physics session, but a kind of business session…..</a:t>
            </a:r>
            <a:endParaRPr lang="ja-JP" altLang="en-US" sz="2000" b="1">
              <a:solidFill>
                <a:srgbClr val="0000FF"/>
              </a:solidFill>
              <a:cs typeface="Arial" panose="020B0604020202020204" pitchFamily="34" charset="0"/>
            </a:endParaRPr>
          </a:p>
        </p:txBody>
      </p:sp>
      <p:sp>
        <p:nvSpPr>
          <p:cNvPr id="4" name="スライド番号プレースホルダー 1">
            <a:extLst>
              <a:ext uri="{FF2B5EF4-FFF2-40B4-BE49-F238E27FC236}">
                <a16:creationId xmlns:a16="http://schemas.microsoft.com/office/drawing/2014/main" id="{17729904-297E-4E95-8FAC-3C09EE9B8F55}"/>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818436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3"/>
          <p:cNvSpPr txBox="1">
            <a:spLocks noChangeArrowheads="1"/>
          </p:cNvSpPr>
          <p:nvPr/>
        </p:nvSpPr>
        <p:spPr bwMode="auto">
          <a:xfrm>
            <a:off x="3132138" y="7938"/>
            <a:ext cx="2835275"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Introduction</a:t>
            </a:r>
            <a:endParaRPr lang="en-US" altLang="ja-JP" sz="2800" b="1" u="sng">
              <a:solidFill>
                <a:srgbClr val="0A0AD4"/>
              </a:solidFill>
              <a:latin typeface="Symbol" panose="05050102010706020507" pitchFamily="18" charset="2"/>
            </a:endParaRPr>
          </a:p>
        </p:txBody>
      </p:sp>
      <p:sp>
        <p:nvSpPr>
          <p:cNvPr id="3" name="テキスト ボックス 2"/>
          <p:cNvSpPr txBox="1"/>
          <p:nvPr/>
        </p:nvSpPr>
        <p:spPr>
          <a:xfrm>
            <a:off x="26988" y="503238"/>
            <a:ext cx="8982075" cy="3694112"/>
          </a:xfrm>
          <a:prstGeom prst="rect">
            <a:avLst/>
          </a:prstGeom>
          <a:noFill/>
        </p:spPr>
        <p:txBody>
          <a:bodyPr>
            <a:spAutoFit/>
          </a:bodyPr>
          <a:lstStyle/>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(1983 - 1996) was the first Nobel Prize experiment outside of Europe and America in the field of high energy physics.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err="1">
                <a:latin typeface="+mn-lt"/>
              </a:rPr>
              <a:t>Kamiokande</a:t>
            </a:r>
            <a:r>
              <a:rPr lang="en-US" altLang="ja-JP" sz="1800" b="1" dirty="0">
                <a:latin typeface="+mn-lt"/>
              </a:rPr>
              <a:t> was small manpower / small budget experiment.</a:t>
            </a:r>
            <a:br>
              <a:rPr lang="en-US" altLang="ja-JP" sz="1800" b="1" dirty="0">
                <a:latin typeface="+mn-lt"/>
              </a:rPr>
            </a:br>
            <a:r>
              <a:rPr lang="en-US" altLang="ja-JP" sz="1800" b="1" dirty="0">
                <a:latin typeface="+mn-lt"/>
              </a:rPr>
              <a:t>In the first </a:t>
            </a:r>
            <a:r>
              <a:rPr lang="en-US" altLang="ja-JP" sz="1800" b="1" dirty="0" err="1">
                <a:latin typeface="+mn-lt"/>
              </a:rPr>
              <a:t>Kamiokande</a:t>
            </a:r>
            <a:r>
              <a:rPr lang="en-US" altLang="ja-JP" sz="1800" b="1" dirty="0">
                <a:latin typeface="+mn-lt"/>
              </a:rPr>
              <a:t> paper in 1985, only </a:t>
            </a:r>
            <a:r>
              <a:rPr lang="en-US" altLang="ja-JP" sz="1800" b="1" dirty="0">
                <a:solidFill>
                  <a:srgbClr val="FF0000"/>
                </a:solidFill>
                <a:latin typeface="+mn-lt"/>
              </a:rPr>
              <a:t>12 authors</a:t>
            </a:r>
            <a:r>
              <a:rPr lang="en-US" altLang="ja-JP" sz="1800" b="1" dirty="0">
                <a:latin typeface="+mn-lt"/>
              </a:rPr>
              <a:t>. They are</a:t>
            </a:r>
            <a:br>
              <a:rPr lang="en-US" altLang="ja-JP" sz="1800" b="1" dirty="0">
                <a:latin typeface="+mn-lt"/>
              </a:rPr>
            </a:br>
            <a:r>
              <a:rPr lang="en-US" altLang="ja-JP" sz="1800" b="1" dirty="0">
                <a:latin typeface="+mn-lt"/>
              </a:rPr>
              <a:t>7 staffs (about 5 Full Time Equivalent) and 5 graduate students.</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The initial budget for the experiment was </a:t>
            </a:r>
            <a:r>
              <a:rPr lang="en-US" altLang="ja-JP" sz="1800" b="1" dirty="0">
                <a:solidFill>
                  <a:srgbClr val="FF0000"/>
                </a:solidFill>
                <a:latin typeface="+mn-lt"/>
              </a:rPr>
              <a:t>5 Oku-yen </a:t>
            </a:r>
            <a:r>
              <a:rPr lang="en-US" altLang="ja-JP" sz="1800" b="1" dirty="0">
                <a:latin typeface="+mn-lt"/>
              </a:rPr>
              <a:t>and additional running cost was about </a:t>
            </a:r>
            <a:r>
              <a:rPr lang="en-US" altLang="ja-JP" sz="1800" b="1" dirty="0">
                <a:solidFill>
                  <a:srgbClr val="FF0000"/>
                </a:solidFill>
                <a:latin typeface="+mn-lt"/>
              </a:rPr>
              <a:t>1 Oku-yen/year</a:t>
            </a:r>
            <a:r>
              <a:rPr lang="en-US" altLang="ja-JP" sz="1800" b="1" dirty="0">
                <a:latin typeface="+mn-lt"/>
              </a:rPr>
              <a:t>. It was quite small budget.</a:t>
            </a:r>
            <a:br>
              <a:rPr lang="en-US" altLang="ja-JP" sz="1800" b="1" dirty="0">
                <a:latin typeface="+mn-lt"/>
              </a:rPr>
            </a:br>
            <a:r>
              <a:rPr lang="en-US" altLang="ja-JP" sz="1800" b="1" dirty="0">
                <a:latin typeface="+mn-lt"/>
              </a:rPr>
              <a:t>(1 Oku-yen ~ 0.5 Million US dollars in early 1980s.) </a:t>
            </a:r>
          </a:p>
          <a:p>
            <a:pPr marL="342900" indent="-342900">
              <a:buFont typeface="Wingdings" panose="05000000000000000000" pitchFamily="2" charset="2"/>
              <a:buChar char="l"/>
              <a:defRPr/>
            </a:pPr>
            <a:endParaRPr lang="en-US" altLang="ja-JP" sz="1800" b="1" dirty="0">
              <a:latin typeface="+mn-lt"/>
            </a:endParaRPr>
          </a:p>
          <a:p>
            <a:pPr marL="342900" indent="-342900">
              <a:buFont typeface="Wingdings" panose="05000000000000000000" pitchFamily="2" charset="2"/>
              <a:buChar char="l"/>
              <a:defRPr/>
            </a:pPr>
            <a:r>
              <a:rPr lang="en-US" altLang="ja-JP" sz="1800" b="1" dirty="0">
                <a:latin typeface="+mn-lt"/>
              </a:rPr>
              <a:t>Reporting why </a:t>
            </a:r>
            <a:r>
              <a:rPr lang="en-US" altLang="ja-JP" sz="1800" b="1" dirty="0" err="1">
                <a:latin typeface="+mn-lt"/>
              </a:rPr>
              <a:t>Kamiokande</a:t>
            </a:r>
            <a:r>
              <a:rPr lang="en-US" altLang="ja-JP" sz="1800" b="1" dirty="0">
                <a:latin typeface="+mn-lt"/>
              </a:rPr>
              <a:t> experiment succeeded with small manpower / small budget will be very instructive.</a:t>
            </a:r>
          </a:p>
        </p:txBody>
      </p:sp>
      <p:pic>
        <p:nvPicPr>
          <p:cNvPr id="169988"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 y="4365625"/>
            <a:ext cx="5040313" cy="24034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9989" name="object 3"/>
          <p:cNvSpPr>
            <a:spLocks noChangeArrowheads="1"/>
          </p:cNvSpPr>
          <p:nvPr/>
        </p:nvSpPr>
        <p:spPr bwMode="auto">
          <a:xfrm>
            <a:off x="5292725" y="3971925"/>
            <a:ext cx="3692525" cy="27924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6" name="スライド番号プレースホルダー 1">
            <a:extLst>
              <a:ext uri="{FF2B5EF4-FFF2-40B4-BE49-F238E27FC236}">
                <a16:creationId xmlns:a16="http://schemas.microsoft.com/office/drawing/2014/main" id="{BCB7E4F0-F42E-46B2-8E07-66CA8BC5C548}"/>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6819393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3698875"/>
            <a:ext cx="4959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2" descr="http://www.mit.edu/~hasell/IMAGES/PETRA_HE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2559050"/>
            <a:ext cx="43783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ES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2619375"/>
            <a:ext cx="828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1"/>
          <p:cNvSpPr txBox="1">
            <a:spLocks noChangeArrowheads="1"/>
          </p:cNvSpPr>
          <p:nvPr/>
        </p:nvSpPr>
        <p:spPr bwMode="auto">
          <a:xfrm>
            <a:off x="115888" y="506413"/>
            <a:ext cx="8686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a:spcBef>
                <a:spcPct val="0"/>
              </a:spcBef>
              <a:buFont typeface="Wingdings" panose="05000000000000000000" pitchFamily="2" charset="2"/>
              <a:buChar char="l"/>
              <a:defRPr/>
            </a:pPr>
            <a:r>
              <a:rPr lang="en-US" altLang="ja-JP" sz="2000" b="1" dirty="0">
                <a:latin typeface="+mn-lt"/>
              </a:rPr>
              <a:t>Before </a:t>
            </a:r>
            <a:r>
              <a:rPr lang="en-US" altLang="ja-JP" sz="2000" b="1" dirty="0" err="1">
                <a:latin typeface="+mn-lt"/>
              </a:rPr>
              <a:t>Kamiokande</a:t>
            </a:r>
            <a:r>
              <a:rPr lang="en-US" altLang="ja-JP" sz="2000" b="1" dirty="0">
                <a:latin typeface="+mn-lt"/>
              </a:rPr>
              <a:t> experiment, </a:t>
            </a:r>
            <a:r>
              <a:rPr lang="en-US" altLang="ja-JP" sz="2000" b="1" dirty="0" err="1">
                <a:latin typeface="+mn-lt"/>
              </a:rPr>
              <a:t>Koshiba's</a:t>
            </a:r>
            <a:r>
              <a:rPr lang="en-US" altLang="ja-JP" sz="2000" b="1" dirty="0">
                <a:latin typeface="+mn-lt"/>
              </a:rPr>
              <a:t> group in department of physics, University of Tokyo participated in </a:t>
            </a:r>
            <a:r>
              <a:rPr lang="en-US" altLang="ja-JP" sz="2000" b="1" dirty="0">
                <a:solidFill>
                  <a:srgbClr val="FF0000"/>
                </a:solidFill>
                <a:latin typeface="+mn-lt"/>
              </a:rPr>
              <a:t>JADE Experiment </a:t>
            </a:r>
            <a:r>
              <a:rPr lang="en-US" altLang="ja-JP" sz="2000" b="1" dirty="0">
                <a:latin typeface="+mn-lt"/>
              </a:rPr>
              <a:t>(1977-1986) in PETRA Ring in DESY, Hamburg.</a:t>
            </a:r>
          </a:p>
          <a:p>
            <a:pPr marL="342900" indent="-342900">
              <a:spcBef>
                <a:spcPct val="0"/>
              </a:spcBef>
              <a:buFont typeface="Wingdings" panose="05000000000000000000" pitchFamily="2" charset="2"/>
              <a:buChar char="l"/>
              <a:defRPr/>
            </a:pPr>
            <a:endParaRPr lang="en-US" altLang="ja-JP" sz="2000" b="1" dirty="0">
              <a:latin typeface="+mn-lt"/>
            </a:endParaRPr>
          </a:p>
          <a:p>
            <a:pPr marL="342900" indent="-342900">
              <a:spcBef>
                <a:spcPct val="0"/>
              </a:spcBef>
              <a:buFont typeface="Wingdings" panose="05000000000000000000" pitchFamily="2" charset="2"/>
              <a:buChar char="l"/>
              <a:defRPr/>
            </a:pPr>
            <a:r>
              <a:rPr lang="en-US" altLang="ja-JP" sz="2000" b="1" dirty="0" err="1">
                <a:latin typeface="+mn-lt"/>
              </a:rPr>
              <a:t>Kamiokande</a:t>
            </a:r>
            <a:r>
              <a:rPr lang="en-US" altLang="ja-JP" sz="2000" b="1" dirty="0">
                <a:latin typeface="+mn-lt"/>
              </a:rPr>
              <a:t> was the second and local experiment of the group.</a:t>
            </a:r>
            <a:br>
              <a:rPr lang="en-US" altLang="ja-JP" sz="2000" b="1" dirty="0">
                <a:latin typeface="+mn-lt"/>
              </a:rPr>
            </a:br>
            <a:r>
              <a:rPr lang="en-US" altLang="ja-JP" sz="2000" b="1" dirty="0">
                <a:latin typeface="+mn-lt"/>
              </a:rPr>
              <a:t>It was planned just after the JADE experiment started successfully.</a:t>
            </a:r>
          </a:p>
        </p:txBody>
      </p:sp>
      <p:sp>
        <p:nvSpPr>
          <p:cNvPr id="171014" name="Text Box 23"/>
          <p:cNvSpPr txBox="1">
            <a:spLocks noChangeArrowheads="1"/>
          </p:cNvSpPr>
          <p:nvPr/>
        </p:nvSpPr>
        <p:spPr bwMode="auto">
          <a:xfrm>
            <a:off x="296863" y="7938"/>
            <a:ext cx="8596312"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Before Kamiokande experiment…..</a:t>
            </a:r>
            <a:endParaRPr lang="en-US" altLang="ja-JP" sz="2800" b="1" u="sng">
              <a:solidFill>
                <a:srgbClr val="0A0AD4"/>
              </a:solidFill>
              <a:latin typeface="Symbol" panose="05050102010706020507" pitchFamily="18" charset="2"/>
            </a:endParaRPr>
          </a:p>
        </p:txBody>
      </p:sp>
      <p:sp>
        <p:nvSpPr>
          <p:cNvPr id="2" name="テキスト ボックス 1"/>
          <p:cNvSpPr txBox="1"/>
          <p:nvPr/>
        </p:nvSpPr>
        <p:spPr>
          <a:xfrm>
            <a:off x="5876925" y="3498850"/>
            <a:ext cx="2295525" cy="400050"/>
          </a:xfrm>
          <a:prstGeom prst="rect">
            <a:avLst/>
          </a:prstGeom>
          <a:noFill/>
        </p:spPr>
        <p:txBody>
          <a:bodyPr>
            <a:spAutoFit/>
          </a:bodyPr>
          <a:lstStyle/>
          <a:p>
            <a:pPr algn="ctr">
              <a:defRPr/>
            </a:pPr>
            <a:r>
              <a:rPr lang="en-US" altLang="ja-JP" b="1" dirty="0">
                <a:latin typeface="+mn-lt"/>
              </a:rPr>
              <a:t>JADE detector</a:t>
            </a:r>
            <a:endParaRPr lang="ja-JP" altLang="en-US" b="1" dirty="0">
              <a:latin typeface="+mn-lt"/>
            </a:endParaRPr>
          </a:p>
        </p:txBody>
      </p:sp>
      <p:sp>
        <p:nvSpPr>
          <p:cNvPr id="8" name="テキスト ボックス 7"/>
          <p:cNvSpPr txBox="1"/>
          <p:nvPr/>
        </p:nvSpPr>
        <p:spPr>
          <a:xfrm>
            <a:off x="814388" y="5889625"/>
            <a:ext cx="2744787" cy="400050"/>
          </a:xfrm>
          <a:prstGeom prst="rect">
            <a:avLst/>
          </a:prstGeom>
          <a:noFill/>
        </p:spPr>
        <p:txBody>
          <a:bodyPr>
            <a:spAutoFit/>
          </a:bodyPr>
          <a:lstStyle/>
          <a:p>
            <a:pPr algn="ctr">
              <a:defRPr/>
            </a:pPr>
            <a:r>
              <a:rPr lang="en-US" altLang="ja-JP" b="1" dirty="0">
                <a:latin typeface="+mn-lt"/>
              </a:rPr>
              <a:t>PETRA Ring in DESY</a:t>
            </a:r>
            <a:endParaRPr lang="ja-JP" altLang="en-US" b="1" dirty="0">
              <a:latin typeface="+mn-lt"/>
            </a:endParaRPr>
          </a:p>
        </p:txBody>
      </p:sp>
      <p:sp>
        <p:nvSpPr>
          <p:cNvPr id="9" name="スライド番号プレースホルダー 1">
            <a:extLst>
              <a:ext uri="{FF2B5EF4-FFF2-40B4-BE49-F238E27FC236}">
                <a16:creationId xmlns:a16="http://schemas.microsoft.com/office/drawing/2014/main" id="{11F8549D-A7DA-4BBD-8602-178F24EDC55A}"/>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5439844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9"/>
          <p:cNvSpPr txBox="1">
            <a:spLocks noChangeArrowheads="1"/>
          </p:cNvSpPr>
          <p:nvPr/>
        </p:nvSpPr>
        <p:spPr bwMode="auto">
          <a:xfrm>
            <a:off x="1016000" y="7938"/>
            <a:ext cx="71564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JADE experiment</a:t>
            </a:r>
          </a:p>
        </p:txBody>
      </p:sp>
      <p:sp>
        <p:nvSpPr>
          <p:cNvPr id="172035" name="object 6"/>
          <p:cNvSpPr>
            <a:spLocks noChangeArrowheads="1"/>
          </p:cNvSpPr>
          <p:nvPr/>
        </p:nvSpPr>
        <p:spPr bwMode="auto">
          <a:xfrm>
            <a:off x="26988" y="3349625"/>
            <a:ext cx="4383087" cy="33797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6" name="object 7"/>
          <p:cNvSpPr>
            <a:spLocks noChangeArrowheads="1"/>
          </p:cNvSpPr>
          <p:nvPr/>
        </p:nvSpPr>
        <p:spPr bwMode="auto">
          <a:xfrm>
            <a:off x="4672013" y="3349625"/>
            <a:ext cx="4400550" cy="33972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ja-JP" sz="2000">
              <a:latin typeface="Times New Roman" panose="02020603050405020304" pitchFamily="18" charset="0"/>
            </a:endParaRPr>
          </a:p>
        </p:txBody>
      </p:sp>
      <p:sp>
        <p:nvSpPr>
          <p:cNvPr id="172037" name="テキスト ボックス 2"/>
          <p:cNvSpPr txBox="1">
            <a:spLocks noChangeArrowheads="1"/>
          </p:cNvSpPr>
          <p:nvPr/>
        </p:nvSpPr>
        <p:spPr bwMode="auto">
          <a:xfrm>
            <a:off x="134938" y="642938"/>
            <a:ext cx="88931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solidFill>
                  <a:srgbClr val="FF0000"/>
                </a:solidFill>
                <a:cs typeface="Arial" panose="020B0604020202020204" pitchFamily="34" charset="0"/>
              </a:rPr>
              <a:t>JA</a:t>
            </a:r>
            <a:r>
              <a:rPr lang="en-US" altLang="ja-JP" sz="2000" b="1">
                <a:cs typeface="Arial" panose="020B0604020202020204" pitchFamily="34" charset="0"/>
              </a:rPr>
              <a:t>pan </a:t>
            </a:r>
            <a:r>
              <a:rPr lang="en-US" altLang="ja-JP" sz="2000" b="1">
                <a:solidFill>
                  <a:srgbClr val="FF0000"/>
                </a:solidFill>
                <a:cs typeface="Arial" panose="020B0604020202020204" pitchFamily="34" charset="0"/>
              </a:rPr>
              <a:t>D</a:t>
            </a:r>
            <a:r>
              <a:rPr lang="en-US" altLang="ja-JP" sz="2000" b="1">
                <a:cs typeface="Arial" panose="020B0604020202020204" pitchFamily="34" charset="0"/>
              </a:rPr>
              <a:t>eutschland </a:t>
            </a:r>
            <a:r>
              <a:rPr lang="en-US" altLang="ja-JP" sz="2000" b="1">
                <a:solidFill>
                  <a:srgbClr val="FF0000"/>
                </a:solidFill>
                <a:cs typeface="Arial" panose="020B0604020202020204" pitchFamily="34" charset="0"/>
              </a:rPr>
              <a:t>E</a:t>
            </a:r>
            <a:r>
              <a:rPr lang="en-US" altLang="ja-JP" sz="2000" b="1">
                <a:cs typeface="Arial" panose="020B0604020202020204" pitchFamily="34" charset="0"/>
              </a:rPr>
              <a:t>ngland collaboration.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The main purpose of the experiment was observation of heavier new quarks. Unfortunately, it was not succeeded.</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Instead, 3 jet events which directly show existence of </a:t>
            </a:r>
            <a:r>
              <a:rPr lang="en-US" altLang="ja-JP" sz="2000" b="1">
                <a:solidFill>
                  <a:srgbClr val="FF0000"/>
                </a:solidFill>
                <a:cs typeface="Arial" panose="020B0604020202020204" pitchFamily="34" charset="0"/>
              </a:rPr>
              <a:t>gluons</a:t>
            </a:r>
            <a:r>
              <a:rPr lang="en-US" altLang="ja-JP" sz="2000" b="1">
                <a:cs typeface="Arial" panose="020B0604020202020204" pitchFamily="34" charset="0"/>
              </a:rPr>
              <a:t> were discovered together with other 3 experiments in PETRA. </a:t>
            </a:r>
          </a:p>
        </p:txBody>
      </p:sp>
      <p:sp>
        <p:nvSpPr>
          <p:cNvPr id="172038" name="テキスト ボックス 2"/>
          <p:cNvSpPr txBox="1">
            <a:spLocks noChangeArrowheads="1"/>
          </p:cNvSpPr>
          <p:nvPr/>
        </p:nvSpPr>
        <p:spPr bwMode="auto">
          <a:xfrm>
            <a:off x="5908675" y="2938463"/>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gluon event </a:t>
            </a:r>
          </a:p>
        </p:txBody>
      </p:sp>
      <p:sp>
        <p:nvSpPr>
          <p:cNvPr id="172039" name="テキスト ボックス 2"/>
          <p:cNvSpPr txBox="1">
            <a:spLocks noChangeArrowheads="1"/>
          </p:cNvSpPr>
          <p:nvPr/>
        </p:nvSpPr>
        <p:spPr bwMode="auto">
          <a:xfrm>
            <a:off x="1241425" y="2933700"/>
            <a:ext cx="194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000" b="1">
                <a:cs typeface="Arial" panose="020B0604020202020204" pitchFamily="34" charset="0"/>
              </a:rPr>
              <a:t>JADE detector </a:t>
            </a:r>
          </a:p>
        </p:txBody>
      </p:sp>
      <p:sp>
        <p:nvSpPr>
          <p:cNvPr id="8" name="スライド番号プレースホルダー 1">
            <a:extLst>
              <a:ext uri="{FF2B5EF4-FFF2-40B4-BE49-F238E27FC236}">
                <a16:creationId xmlns:a16="http://schemas.microsoft.com/office/drawing/2014/main" id="{479BB23B-FC30-4BD5-BB79-B894FB0D93E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chemeClr val="bg1"/>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ja-JP" altLang="en-US" sz="3200" b="1" i="0" u="none" strike="noStrike" kern="1200" cap="none" spc="0" normalizeH="0" baseline="0" noProof="0" dirty="0">
              <a:ln>
                <a:noFill/>
              </a:ln>
              <a:solidFill>
                <a:schemeClr val="bg1"/>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98320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Lead glass counter and photomultiplier tubes (PMT) </a:t>
            </a:r>
          </a:p>
        </p:txBody>
      </p:sp>
      <p:sp>
        <p:nvSpPr>
          <p:cNvPr id="3" name="テキスト ボックス 2"/>
          <p:cNvSpPr txBox="1"/>
          <p:nvPr/>
        </p:nvSpPr>
        <p:spPr>
          <a:xfrm>
            <a:off x="134938" y="642938"/>
            <a:ext cx="8893175" cy="6248400"/>
          </a:xfrm>
          <a:prstGeom prst="rect">
            <a:avLst/>
          </a:prstGeom>
          <a:noFill/>
        </p:spPr>
        <p:txBody>
          <a:bodyPr>
            <a:spAutoFit/>
          </a:bodyPr>
          <a:lstStyle/>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In JADE experiment, </a:t>
            </a:r>
            <a:r>
              <a:rPr lang="en-US" altLang="ja-JP" b="1" dirty="0" err="1">
                <a:latin typeface="Arial" panose="020B0604020202020204" pitchFamily="34" charset="0"/>
                <a:cs typeface="Arial" panose="020B0604020202020204" pitchFamily="34" charset="0"/>
              </a:rPr>
              <a:t>Koshiba's</a:t>
            </a:r>
            <a:r>
              <a:rPr lang="en-US" altLang="ja-JP" b="1" dirty="0">
                <a:latin typeface="Arial" panose="020B0604020202020204" pitchFamily="34" charset="0"/>
                <a:cs typeface="Arial" panose="020B0604020202020204" pitchFamily="34" charset="0"/>
              </a:rPr>
              <a:t> group took charge of </a:t>
            </a:r>
            <a:r>
              <a:rPr lang="en-US" altLang="ja-JP" b="1" dirty="0">
                <a:solidFill>
                  <a:srgbClr val="FF0000"/>
                </a:solidFill>
                <a:latin typeface="Arial" panose="020B0604020202020204" pitchFamily="34" charset="0"/>
                <a:cs typeface="Arial" panose="020B0604020202020204" pitchFamily="34" charset="0"/>
              </a:rPr>
              <a:t>lead glass counters</a:t>
            </a:r>
            <a:r>
              <a:rPr lang="en-US" altLang="ja-JP" b="1" dirty="0">
                <a:latin typeface="Arial" panose="020B0604020202020204" pitchFamily="34" charset="0"/>
                <a:cs typeface="Arial" panose="020B0604020202020204" pitchFamily="34" charset="0"/>
              </a:rPr>
              <a:t>. It is a calorimeter to measure energy of electro-magnetic showers. Basically, it consists of a total of </a:t>
            </a:r>
            <a:r>
              <a:rPr lang="en-US" altLang="ja-JP" b="1" dirty="0">
                <a:solidFill>
                  <a:srgbClr val="FF0000"/>
                </a:solidFill>
                <a:latin typeface="Arial" panose="020B0604020202020204" pitchFamily="34" charset="0"/>
                <a:cs typeface="Arial" panose="020B0604020202020204" pitchFamily="34" charset="0"/>
              </a:rPr>
              <a:t>2712</a:t>
            </a:r>
            <a:r>
              <a:rPr lang="en-US" altLang="ja-JP" b="1" dirty="0">
                <a:latin typeface="Arial" panose="020B0604020202020204" pitchFamily="34" charset="0"/>
                <a:cs typeface="Arial" panose="020B0604020202020204" pitchFamily="34" charset="0"/>
              </a:rPr>
              <a:t> photomultiplier tubes (PMTs) and lead glasses.</a:t>
            </a: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a:defRPr/>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defRPr/>
            </a:pPr>
            <a:r>
              <a:rPr lang="en-US" altLang="ja-JP" b="1" dirty="0">
                <a:latin typeface="Arial" panose="020B0604020202020204" pitchFamily="34" charset="0"/>
                <a:cs typeface="Arial" panose="020B0604020202020204" pitchFamily="34" charset="0"/>
              </a:rPr>
              <a:t>At that time, the leading company of the PMTs was </a:t>
            </a:r>
            <a:r>
              <a:rPr lang="en-US" altLang="ja-JP" b="1" dirty="0">
                <a:solidFill>
                  <a:srgbClr val="FF0000"/>
                </a:solidFill>
                <a:latin typeface="Arial" panose="020B0604020202020204" pitchFamily="34" charset="0"/>
                <a:cs typeface="Arial" panose="020B0604020202020204" pitchFamily="34" charset="0"/>
              </a:rPr>
              <a:t>Philips</a:t>
            </a:r>
            <a:r>
              <a:rPr lang="en-US" altLang="ja-JP" b="1" dirty="0">
                <a:latin typeface="Arial" panose="020B0604020202020204" pitchFamily="34" charset="0"/>
                <a:cs typeface="Arial" panose="020B0604020202020204" pitchFamily="34" charset="0"/>
              </a:rPr>
              <a:t> in Nederland. PMTs made by Philips and made by </a:t>
            </a:r>
            <a:r>
              <a:rPr lang="en-US" altLang="ja-JP" b="1" dirty="0">
                <a:solidFill>
                  <a:srgbClr val="FF0000"/>
                </a:solidFill>
                <a:latin typeface="Arial" panose="020B0604020202020204" pitchFamily="34" charset="0"/>
                <a:cs typeface="Arial" panose="020B0604020202020204" pitchFamily="34" charset="0"/>
              </a:rPr>
              <a:t>Hamamatsu</a:t>
            </a:r>
            <a:r>
              <a:rPr lang="en-US" altLang="ja-JP" b="1" dirty="0">
                <a:latin typeface="Arial" panose="020B0604020202020204" pitchFamily="34" charset="0"/>
                <a:cs typeface="Arial" panose="020B0604020202020204" pitchFamily="34" charset="0"/>
              </a:rPr>
              <a:t> were compared and obviously Philips PMTs were much </a:t>
            </a:r>
            <a:r>
              <a:rPr lang="en-US" altLang="ja-JP" b="1" dirty="0" err="1">
                <a:latin typeface="Arial" panose="020B0604020202020204" pitchFamily="34" charset="0"/>
                <a:cs typeface="Arial" panose="020B0604020202020204" pitchFamily="34" charset="0"/>
              </a:rPr>
              <a:t>much</a:t>
            </a:r>
            <a:r>
              <a:rPr lang="en-US" altLang="ja-JP" b="1" dirty="0">
                <a:latin typeface="Arial" panose="020B0604020202020204" pitchFamily="34" charset="0"/>
                <a:cs typeface="Arial" panose="020B0604020202020204" pitchFamily="34" charset="0"/>
              </a:rPr>
              <a:t> better than Hamamatsu </a:t>
            </a:r>
            <a:r>
              <a:rPr lang="en-US" altLang="ja-JP" b="1" dirty="0" err="1">
                <a:latin typeface="Arial" panose="020B0604020202020204" pitchFamily="34" charset="0"/>
                <a:cs typeface="Arial" panose="020B0604020202020204" pitchFamily="34" charset="0"/>
              </a:rPr>
              <a:t>PMTs.</a:t>
            </a:r>
            <a:endParaRPr lang="en-US" altLang="ja-JP" b="1" dirty="0">
              <a:latin typeface="Arial" panose="020B0604020202020204" pitchFamily="34" charset="0"/>
              <a:cs typeface="Arial" panose="020B0604020202020204" pitchFamily="34" charset="0"/>
            </a:endParaRPr>
          </a:p>
        </p:txBody>
      </p:sp>
      <p:pic>
        <p:nvPicPr>
          <p:cNvPr id="174084"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619375"/>
            <a:ext cx="4384675"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978150"/>
            <a:ext cx="40957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テキスト ボックス 2"/>
          <p:cNvSpPr txBox="1">
            <a:spLocks noChangeArrowheads="1"/>
          </p:cNvSpPr>
          <p:nvPr/>
        </p:nvSpPr>
        <p:spPr bwMode="auto">
          <a:xfrm>
            <a:off x="4841875" y="2079625"/>
            <a:ext cx="4230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Lead glass and PMT for OPAL experiment</a:t>
            </a:r>
            <a:br>
              <a:rPr lang="en-US" altLang="ja-JP" sz="1600" b="1">
                <a:cs typeface="Arial" panose="020B0604020202020204" pitchFamily="34" charset="0"/>
              </a:rPr>
            </a:br>
            <a:r>
              <a:rPr lang="en-US" altLang="ja-JP" sz="1600" b="1">
                <a:cs typeface="Arial" panose="020B0604020202020204" pitchFamily="34" charset="0"/>
              </a:rPr>
              <a:t>(sorry! I could not find that of JADE)</a:t>
            </a:r>
          </a:p>
        </p:txBody>
      </p:sp>
      <p:sp>
        <p:nvSpPr>
          <p:cNvPr id="174087" name="テキスト ボックス 2"/>
          <p:cNvSpPr txBox="1">
            <a:spLocks noChangeArrowheads="1"/>
          </p:cNvSpPr>
          <p:nvPr/>
        </p:nvSpPr>
        <p:spPr bwMode="auto">
          <a:xfrm>
            <a:off x="385763" y="2100263"/>
            <a:ext cx="423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600" b="1">
                <a:cs typeface="Arial" panose="020B0604020202020204" pitchFamily="34" charset="0"/>
              </a:rPr>
              <a:t>Assembling JADE Lead glass counter</a:t>
            </a:r>
          </a:p>
        </p:txBody>
      </p:sp>
      <p:sp>
        <p:nvSpPr>
          <p:cNvPr id="8" name="スライド番号プレースホルダー 1">
            <a:extLst>
              <a:ext uri="{FF2B5EF4-FFF2-40B4-BE49-F238E27FC236}">
                <a16:creationId xmlns:a16="http://schemas.microsoft.com/office/drawing/2014/main" id="{C2F105E4-005C-4898-A926-800D4CA2FEE4}"/>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6270624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2350" y="1985963"/>
            <a:ext cx="27447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 Box 9"/>
          <p:cNvSpPr txBox="1">
            <a:spLocks noChangeArrowheads="1"/>
          </p:cNvSpPr>
          <p:nvPr/>
        </p:nvSpPr>
        <p:spPr bwMode="auto">
          <a:xfrm>
            <a:off x="0" y="53975"/>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Hamamatsu PMTs ! </a:t>
            </a:r>
          </a:p>
        </p:txBody>
      </p:sp>
      <p:sp>
        <p:nvSpPr>
          <p:cNvPr id="175108" name="テキスト ボックス 2"/>
          <p:cNvSpPr txBox="1">
            <a:spLocks noChangeArrowheads="1"/>
          </p:cNvSpPr>
          <p:nvPr/>
        </p:nvSpPr>
        <p:spPr bwMode="auto">
          <a:xfrm>
            <a:off x="134938" y="642938"/>
            <a:ext cx="88931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 typeface="Wingdings" panose="05000000000000000000" pitchFamily="2" charset="2"/>
              <a:buChar char="l"/>
            </a:pPr>
            <a:r>
              <a:rPr lang="en-US" altLang="ja-JP" sz="2000" b="1">
                <a:cs typeface="Arial" panose="020B0604020202020204" pitchFamily="34" charset="0"/>
              </a:rPr>
              <a:t>Koshiba decided to use Hamamatsu PMTs although all other collaborators strongly opposed it. Koshiba said</a:t>
            </a:r>
            <a:br>
              <a:rPr lang="en-US" altLang="ja-JP" sz="2000" b="1">
                <a:cs typeface="Arial" panose="020B0604020202020204" pitchFamily="34" charset="0"/>
              </a:rPr>
            </a:br>
            <a:r>
              <a:rPr lang="en-US" altLang="ja-JP" sz="2000" b="1">
                <a:solidFill>
                  <a:srgbClr val="FF0000"/>
                </a:solidFill>
                <a:cs typeface="Arial" panose="020B0604020202020204" pitchFamily="34" charset="0"/>
              </a:rPr>
              <a:t>"Our research budget is funded by the Japanese government.</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For the critical and high-technology component of the detector,</a:t>
            </a:r>
            <a:br>
              <a:rPr lang="en-US" altLang="ja-JP" sz="2000" b="1">
                <a:solidFill>
                  <a:srgbClr val="FF0000"/>
                </a:solidFill>
                <a:cs typeface="Arial" panose="020B0604020202020204" pitchFamily="34" charset="0"/>
              </a:rPr>
            </a:br>
            <a:r>
              <a:rPr lang="en-US" altLang="ja-JP" sz="2000" b="1">
                <a:solidFill>
                  <a:srgbClr val="FF0000"/>
                </a:solidFill>
                <a:cs typeface="Arial" panose="020B0604020202020204" pitchFamily="34" charset="0"/>
              </a:rPr>
              <a:t>we must purchase Japanese products as much as possible.“</a:t>
            </a:r>
          </a:p>
          <a:p>
            <a:pPr>
              <a:spcBef>
                <a:spcPct val="0"/>
              </a:spcBef>
              <a:buFont typeface="Wingdings" panose="05000000000000000000" pitchFamily="2" charset="2"/>
              <a:buChar char="l"/>
            </a:pPr>
            <a:endParaRPr lang="en-US" altLang="ja-JP" sz="2000" b="1">
              <a:solidFill>
                <a:srgbClr val="FF0000"/>
              </a:solidFill>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Hamamatsu developed new PMTs for JADE</a:t>
            </a:r>
            <a:br>
              <a:rPr lang="en-US" altLang="ja-JP" sz="2000" b="1">
                <a:cs typeface="Arial" panose="020B0604020202020204" pitchFamily="34" charset="0"/>
              </a:rPr>
            </a:br>
            <a:r>
              <a:rPr lang="en-US" altLang="ja-JP" sz="2000" b="1">
                <a:cs typeface="Arial" panose="020B0604020202020204" pitchFamily="34" charset="0"/>
              </a:rPr>
              <a:t>lead glass counters with cooperation of</a:t>
            </a:r>
            <a:br>
              <a:rPr lang="en-US" altLang="ja-JP" sz="2000" b="1">
                <a:cs typeface="Arial" panose="020B0604020202020204" pitchFamily="34" charset="0"/>
              </a:rPr>
            </a:br>
            <a:r>
              <a:rPr lang="en-US" altLang="ja-JP" sz="2000" b="1">
                <a:cs typeface="Arial" panose="020B0604020202020204" pitchFamily="34" charset="0"/>
              </a:rPr>
              <a:t>Japanese JADE members. Hamamatsu</a:t>
            </a:r>
            <a:br>
              <a:rPr lang="en-US" altLang="ja-JP" sz="2000" b="1">
                <a:cs typeface="Arial" panose="020B0604020202020204" pitchFamily="34" charset="0"/>
              </a:rPr>
            </a:br>
            <a:r>
              <a:rPr lang="en-US" altLang="ja-JP" sz="2000" b="1">
                <a:cs typeface="Arial" panose="020B0604020202020204" pitchFamily="34" charset="0"/>
              </a:rPr>
              <a:t>accumulated experience in the design of</a:t>
            </a:r>
            <a:br>
              <a:rPr lang="en-US" altLang="ja-JP" sz="2000" b="1">
                <a:cs typeface="Arial" panose="020B0604020202020204" pitchFamily="34" charset="0"/>
              </a:rPr>
            </a:br>
            <a:r>
              <a:rPr lang="en-US" altLang="ja-JP" sz="2000" b="1">
                <a:cs typeface="Arial" panose="020B0604020202020204" pitchFamily="34" charset="0"/>
              </a:rPr>
              <a:t>PMTs thanks to Koshiba's decision.</a:t>
            </a:r>
          </a:p>
          <a:p>
            <a:pPr>
              <a:spcBef>
                <a:spcPct val="0"/>
              </a:spcBef>
              <a:buFont typeface="Wingdings" panose="05000000000000000000" pitchFamily="2" charset="2"/>
              <a:buChar char="l"/>
            </a:pPr>
            <a:endParaRPr lang="en-US" altLang="ja-JP" sz="2000" b="1">
              <a:cs typeface="Arial" panose="020B0604020202020204" pitchFamily="34" charset="0"/>
            </a:endParaRPr>
          </a:p>
          <a:p>
            <a:pPr>
              <a:spcBef>
                <a:spcPct val="0"/>
              </a:spcBef>
              <a:buFont typeface="Wingdings" panose="05000000000000000000" pitchFamily="2" charset="2"/>
              <a:buChar char="l"/>
            </a:pPr>
            <a:r>
              <a:rPr lang="en-US" altLang="ja-JP" sz="2000" b="1">
                <a:cs typeface="Arial" panose="020B0604020202020204" pitchFamily="34" charset="0"/>
              </a:rPr>
              <a:t>It was real “</a:t>
            </a:r>
            <a:r>
              <a:rPr lang="en-US" altLang="ja-JP" sz="2000" b="1">
                <a:solidFill>
                  <a:srgbClr val="FF0000"/>
                </a:solidFill>
                <a:cs typeface="Arial" panose="020B0604020202020204" pitchFamily="34" charset="0"/>
              </a:rPr>
              <a:t>first step</a:t>
            </a:r>
            <a:r>
              <a:rPr lang="en-US" altLang="ja-JP" sz="2000" b="1">
                <a:cs typeface="Arial" panose="020B0604020202020204" pitchFamily="34" charset="0"/>
              </a:rPr>
              <a:t>” for the Kamiokande</a:t>
            </a:r>
            <a:br>
              <a:rPr lang="en-US" altLang="ja-JP" sz="2000" b="1">
                <a:cs typeface="Arial" panose="020B0604020202020204" pitchFamily="34" charset="0"/>
              </a:rPr>
            </a:br>
            <a:r>
              <a:rPr lang="en-US" altLang="ja-JP" sz="2000" b="1">
                <a:cs typeface="Arial" panose="020B0604020202020204" pitchFamily="34" charset="0"/>
              </a:rPr>
              <a:t>experiment.</a:t>
            </a:r>
          </a:p>
        </p:txBody>
      </p:sp>
      <p:sp>
        <p:nvSpPr>
          <p:cNvPr id="175109" name="テキスト ボックス 4"/>
          <p:cNvSpPr txBox="1">
            <a:spLocks noChangeArrowheads="1"/>
          </p:cNvSpPr>
          <p:nvPr/>
        </p:nvSpPr>
        <p:spPr bwMode="auto">
          <a:xfrm>
            <a:off x="3941763" y="5319713"/>
            <a:ext cx="2744787" cy="646112"/>
          </a:xfrm>
          <a:prstGeom prst="rect">
            <a:avLst/>
          </a:prstGeom>
          <a:solidFill>
            <a:srgbClr val="C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a:cs typeface="Arial" panose="020B0604020202020204" pitchFamily="34" charset="0"/>
              </a:rPr>
              <a:t>Hamamatsu R594 PMT</a:t>
            </a:r>
            <a:br>
              <a:rPr lang="en-US" altLang="ja-JP" sz="1800" b="1">
                <a:cs typeface="Arial" panose="020B0604020202020204" pitchFamily="34" charset="0"/>
              </a:rPr>
            </a:br>
            <a:r>
              <a:rPr lang="en-US" altLang="ja-JP" sz="1800" b="1">
                <a:cs typeface="Arial" panose="020B0604020202020204" pitchFamily="34" charset="0"/>
              </a:rPr>
              <a:t>for JADE experiment</a:t>
            </a:r>
          </a:p>
        </p:txBody>
      </p:sp>
      <p:sp>
        <p:nvSpPr>
          <p:cNvPr id="6" name="スライド番号プレースホルダー 1">
            <a:extLst>
              <a:ext uri="{FF2B5EF4-FFF2-40B4-BE49-F238E27FC236}">
                <a16:creationId xmlns:a16="http://schemas.microsoft.com/office/drawing/2014/main" id="{CFFE23C8-A677-40E3-8D2C-C4CC9FB8A6FB}"/>
              </a:ext>
            </a:extLst>
          </p:cNvPr>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ja-JP"/>
            </a:defPPr>
            <a:lvl1pPr algn="r" rtl="0" eaLnBrk="1" fontAlgn="base" hangingPunct="1">
              <a:spcBef>
                <a:spcPct val="0"/>
              </a:spcBef>
              <a:spcAft>
                <a:spcPct val="0"/>
              </a:spcAft>
              <a:defRPr kumimoji="1" sz="3200" b="1" kern="1200">
                <a:solidFill>
                  <a:srgbClr val="0000FF"/>
                </a:solidFill>
                <a:latin typeface="Modern No. 20" panose="02070704070505020303"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718446-69AA-42B1-8067-E6BC5585DF00}" type="slidenum">
              <a:rPr kumimoji="1" lang="ja-JP" altLang="en-US" sz="3200" b="1" i="0" u="none" strike="noStrike" kern="1200" cap="none" spc="0" normalizeH="0" baseline="0" noProof="0" smtClean="0">
                <a:ln>
                  <a:noFill/>
                </a:ln>
                <a:solidFill>
                  <a:srgbClr val="0000FF"/>
                </a:solidFill>
                <a:effectLst/>
                <a:uLnTx/>
                <a:uFillTx/>
                <a:latin typeface="Modern No. 20" panose="02070704070505020303"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ja-JP" altLang="en-US" sz="3200" b="1" i="0" u="none" strike="noStrike" kern="1200" cap="none" spc="0" normalizeH="0" baseline="0" noProof="0" dirty="0">
              <a:ln>
                <a:noFill/>
              </a:ln>
              <a:solidFill>
                <a:srgbClr val="0000FF"/>
              </a:solidFill>
              <a:effectLst/>
              <a:uLnTx/>
              <a:uFillTx/>
              <a:latin typeface="Modern No. 20" panose="02070704070505020303"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204872056"/>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159971</TotalTime>
  <Words>10474</Words>
  <Application>Microsoft Office PowerPoint</Application>
  <PresentationFormat>画面に合わせる (4:3)</PresentationFormat>
  <Paragraphs>1439</Paragraphs>
  <Slides>104</Slides>
  <Notes>53</Notes>
  <HiddenSlides>0</HiddenSlides>
  <MMClips>0</MMClips>
  <ScaleCrop>false</ScaleCrop>
  <HeadingPairs>
    <vt:vector size="6" baseType="variant">
      <vt:variant>
        <vt:lpstr>使用されているフォント</vt:lpstr>
      </vt:variant>
      <vt:variant>
        <vt:i4>13</vt:i4>
      </vt:variant>
      <vt:variant>
        <vt:lpstr>テーマ</vt:lpstr>
      </vt:variant>
      <vt:variant>
        <vt:i4>14</vt:i4>
      </vt:variant>
      <vt:variant>
        <vt:lpstr>スライド タイトル</vt:lpstr>
      </vt:variant>
      <vt:variant>
        <vt:i4>104</vt:i4>
      </vt:variant>
    </vt:vector>
  </HeadingPairs>
  <TitlesOfParts>
    <vt:vector size="131" baseType="lpstr">
      <vt:lpstr>HGP創英角ﾎﾟｯﾌﾟ体</vt:lpstr>
      <vt:lpstr>ＭＳ Ｐゴシック</vt:lpstr>
      <vt:lpstr>Arial</vt:lpstr>
      <vt:lpstr>Arial Narrow</vt:lpstr>
      <vt:lpstr>Calibri</vt:lpstr>
      <vt:lpstr>Comic Sans MS</vt:lpstr>
      <vt:lpstr>Consolas</vt:lpstr>
      <vt:lpstr>Courier New</vt:lpstr>
      <vt:lpstr>Gill Sans MT</vt:lpstr>
      <vt:lpstr>Modern No. 20</vt:lpstr>
      <vt:lpstr>Symbol</vt:lpstr>
      <vt:lpstr>Times New Roman</vt:lpstr>
      <vt:lpstr>Wingdings</vt:lpstr>
      <vt:lpstr>標準デザイン</vt:lpstr>
      <vt:lpstr>2_Office Theme</vt:lpstr>
      <vt:lpstr>Office Theme</vt:lpstr>
      <vt:lpstr>2_標準デザイン</vt:lpstr>
      <vt:lpstr>1_標準デザイン</vt:lpstr>
      <vt:lpstr>5_標準デザイン</vt:lpstr>
      <vt:lpstr>6_標準デザイン</vt:lpstr>
      <vt:lpstr>3_標準デザイン</vt:lpstr>
      <vt:lpstr>7_標準デザイン</vt:lpstr>
      <vt:lpstr>8_標準デザイン</vt:lpstr>
      <vt:lpstr>10_標準デザイン</vt:lpstr>
      <vt:lpstr>11_標準デザイン</vt:lpstr>
      <vt:lpstr>12_標準デザイン</vt:lpstr>
      <vt:lpstr>3_Office Theme</vt:lpstr>
      <vt:lpstr>From Kamiokande to K2K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“Experimental study of the atmospheric neutrino flux” The first Kamiokande paper : K.S.Hirata et al., Phys. Lett B205, 416(1988) </vt:lpstr>
      <vt:lpstr>“Observation of a Small nm/ne Ratio in Kamiokande” The second Kamiokande paper : K.S.Hirata et al., Phys. Lett B280, 146(1992)</vt:lpstr>
      <vt:lpstr>“Observation of a Small nm/ne ……” (continued) </vt:lpstr>
      <vt:lpstr>PowerPoint プレゼンテーション</vt:lpstr>
      <vt:lpstr>PowerPoint プレゼンテーション</vt:lpstr>
      <vt:lpstr>PowerPoint プレゼンテーション</vt:lpstr>
      <vt:lpstr>“Atmospheric nm/ne ratio in the multi-GeV energy range” The third Kamiokande paper : K.S.Hirata et al., Phys. Lett. B335, 237(1994)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Yuichi Oyama</cp:lastModifiedBy>
  <cp:revision>3637</cp:revision>
  <cp:lastPrinted>2017-03-29T02:24:23Z</cp:lastPrinted>
  <dcterms:created xsi:type="dcterms:W3CDTF">2003-03-12T00:08:59Z</dcterms:created>
  <dcterms:modified xsi:type="dcterms:W3CDTF">2025-07-17T10:31:16Z</dcterms:modified>
</cp:coreProperties>
</file>