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5381"/>
  </p:normalViewPr>
  <p:slideViewPr>
    <p:cSldViewPr>
      <p:cViewPr varScale="1">
        <p:scale>
          <a:sx n="94" d="100"/>
          <a:sy n="94" d="100"/>
        </p:scale>
        <p:origin x="1272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E8288-FDD3-2A42-A153-1DEABC91CD2F}" type="datetimeFigureOut">
              <a:rPr lang="en-VN" smtClean="0"/>
              <a:t>15/7/25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795E5-13F2-CC40-A8FD-5FC5F416208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79892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Bình Định is a coastal province located in the South Central Coast region of Vietnam. It borders Quang Ngai Province to the north, </a:t>
            </a:r>
          </a:p>
          <a:p>
            <a:r>
              <a:rPr lang="en-US" sz="1600" dirty="0"/>
              <a:t>Phu Yen Province to the south, Gia Lai Province to the west, and the East Sea to the east. </a:t>
            </a:r>
          </a:p>
          <a:p>
            <a:r>
              <a:rPr lang="en-US" sz="1600" dirty="0"/>
              <a:t>The provincial capital is Quy Nhon, a city known for its beaches, historical sites, and cultural heritage</a:t>
            </a:r>
            <a:r>
              <a:rPr lang="en-US" dirty="0"/>
              <a:t>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795E5-13F2-CC40-A8FD-5FC5F416208A}" type="slidenum">
              <a:rPr lang="en-VN" smtClean="0"/>
              <a:t>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71915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795E5-13F2-CC40-A8FD-5FC5F416208A}" type="slidenum">
              <a:rPr lang="en-VN" smtClean="0"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39480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795E5-13F2-CC40-A8FD-5FC5F416208A}" type="slidenum">
              <a:rPr lang="en-VN" smtClean="0"/>
              <a:t>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00287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795E5-13F2-CC40-A8FD-5FC5F416208A}" type="slidenum">
              <a:rPr lang="en-VN" smtClean="0"/>
              <a:t>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46332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795E5-13F2-CC40-A8FD-5FC5F416208A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41354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FF000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000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000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7/16/25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000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66717" y="169875"/>
            <a:ext cx="4034790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FF0000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6.jpg"/><Relationship Id="rId7" Type="http://schemas.openxmlformats.org/officeDocument/2006/relationships/image" Target="../media/image59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7.jpg"/><Relationship Id="rId4" Type="http://schemas.openxmlformats.org/officeDocument/2006/relationships/image" Target="../media/image57.jp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0.jpeg"/><Relationship Id="rId21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24" Type="http://schemas.openxmlformats.org/officeDocument/2006/relationships/image" Target="../media/image31.jp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23" Type="http://schemas.openxmlformats.org/officeDocument/2006/relationships/image" Target="../media/image30.jp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Relationship Id="rId22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1.jpg"/><Relationship Id="rId4" Type="http://schemas.openxmlformats.org/officeDocument/2006/relationships/image" Target="../media/image35.jpg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7198" y="1080896"/>
            <a:ext cx="66167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Research</a:t>
            </a:r>
            <a:r>
              <a:rPr spc="-80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dirty="0"/>
              <a:t>Daily</a:t>
            </a:r>
            <a:r>
              <a:rPr spc="-70" dirty="0"/>
              <a:t> </a:t>
            </a:r>
            <a:r>
              <a:rPr dirty="0"/>
              <a:t>life</a:t>
            </a:r>
            <a:r>
              <a:rPr spc="-50" dirty="0"/>
              <a:t> </a:t>
            </a:r>
            <a:r>
              <a:rPr dirty="0"/>
              <a:t>in</a:t>
            </a:r>
            <a:r>
              <a:rPr spc="-50" dirty="0"/>
              <a:t> </a:t>
            </a:r>
            <a:r>
              <a:rPr dirty="0"/>
              <a:t>Quy</a:t>
            </a:r>
            <a:r>
              <a:rPr spc="-40" dirty="0"/>
              <a:t> </a:t>
            </a:r>
            <a:r>
              <a:rPr spc="-20" dirty="0"/>
              <a:t>Nhon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62400" y="2286000"/>
            <a:ext cx="4594479" cy="326307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85800" algn="l">
              <a:lnSpc>
                <a:spcPct val="100000"/>
              </a:lnSpc>
              <a:spcBef>
                <a:spcPts val="105"/>
              </a:spcBef>
            </a:pPr>
            <a:r>
              <a:rPr lang="vi-VN" sz="3200" dirty="0">
                <a:solidFill>
                  <a:srgbClr val="1B05B9"/>
                </a:solidFill>
                <a:latin typeface="Carlito"/>
                <a:cs typeface="Carlito"/>
              </a:rPr>
              <a:t>   </a:t>
            </a:r>
            <a:r>
              <a:rPr sz="3200" dirty="0">
                <a:solidFill>
                  <a:srgbClr val="1B05B9"/>
                </a:solidFill>
                <a:latin typeface="Carlito"/>
                <a:cs typeface="Carlito"/>
              </a:rPr>
              <a:t>Phan</a:t>
            </a:r>
            <a:r>
              <a:rPr sz="3200" spc="-90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3200" spc="-110" dirty="0">
                <a:solidFill>
                  <a:srgbClr val="1B05B9"/>
                </a:solidFill>
                <a:latin typeface="Carlito"/>
                <a:cs typeface="Carlito"/>
              </a:rPr>
              <a:t>To</a:t>
            </a:r>
            <a:r>
              <a:rPr sz="3200" spc="-70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3200" spc="-10" dirty="0">
                <a:solidFill>
                  <a:srgbClr val="1B05B9"/>
                </a:solidFill>
                <a:latin typeface="Carlito"/>
                <a:cs typeface="Carlito"/>
              </a:rPr>
              <a:t>Quyen</a:t>
            </a:r>
            <a:endParaRPr sz="32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00"/>
              </a:spcBef>
            </a:pPr>
            <a:endParaRPr sz="3200" dirty="0">
              <a:latin typeface="Carlito"/>
              <a:cs typeface="Carlito"/>
            </a:endParaRPr>
          </a:p>
          <a:p>
            <a:pPr marL="139700" marR="133985" algn="ctr">
              <a:lnSpc>
                <a:spcPct val="100000"/>
              </a:lnSpc>
            </a:pPr>
            <a:r>
              <a:rPr sz="3200" dirty="0">
                <a:latin typeface="Carlito"/>
                <a:cs typeface="Carlito"/>
              </a:rPr>
              <a:t>Vietnam</a:t>
            </a:r>
            <a:r>
              <a:rPr sz="3200" spc="-95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neutrino</a:t>
            </a:r>
            <a:r>
              <a:rPr sz="3200" spc="-75" dirty="0">
                <a:latin typeface="Carlito"/>
                <a:cs typeface="Carlito"/>
              </a:rPr>
              <a:t> </a:t>
            </a:r>
            <a:r>
              <a:rPr sz="3200" spc="-10" dirty="0">
                <a:latin typeface="Carlito"/>
                <a:cs typeface="Carlito"/>
              </a:rPr>
              <a:t>group </a:t>
            </a:r>
            <a:r>
              <a:rPr sz="3200" dirty="0">
                <a:latin typeface="Carlito"/>
                <a:cs typeface="Carlito"/>
              </a:rPr>
              <a:t>IFIRSE</a:t>
            </a:r>
            <a:r>
              <a:rPr sz="3200" spc="-75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-</a:t>
            </a:r>
            <a:r>
              <a:rPr sz="3200" spc="-40" dirty="0">
                <a:latin typeface="Carlito"/>
                <a:cs typeface="Carlito"/>
              </a:rPr>
              <a:t> </a:t>
            </a:r>
            <a:r>
              <a:rPr sz="3200" spc="-20" dirty="0">
                <a:latin typeface="Carlito"/>
                <a:cs typeface="Carlito"/>
              </a:rPr>
              <a:t>ICISE</a:t>
            </a:r>
            <a:endParaRPr sz="32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410"/>
              </a:spcBef>
            </a:pPr>
            <a:endParaRPr sz="3200" dirty="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sz="3200" dirty="0">
                <a:latin typeface="Carlito"/>
                <a:cs typeface="Carlito"/>
              </a:rPr>
              <a:t>VSON</a:t>
            </a:r>
            <a:r>
              <a:rPr lang="vi-VN" sz="3200" dirty="0">
                <a:latin typeface="Carlito"/>
                <a:cs typeface="Carlito"/>
              </a:rPr>
              <a:t>9</a:t>
            </a:r>
            <a:r>
              <a:rPr sz="3200" dirty="0">
                <a:latin typeface="Carlito"/>
                <a:cs typeface="Carlito"/>
              </a:rPr>
              <a:t>,</a:t>
            </a:r>
            <a:r>
              <a:rPr sz="3200" spc="-40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1</a:t>
            </a:r>
            <a:r>
              <a:rPr lang="vi-VN" sz="3200" dirty="0">
                <a:latin typeface="Carlito"/>
                <a:cs typeface="Carlito"/>
              </a:rPr>
              <a:t>5</a:t>
            </a:r>
            <a:r>
              <a:rPr sz="3200" spc="-50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–</a:t>
            </a:r>
            <a:r>
              <a:rPr sz="3200" spc="-55" dirty="0">
                <a:latin typeface="Carlito"/>
                <a:cs typeface="Carlito"/>
              </a:rPr>
              <a:t> </a:t>
            </a:r>
            <a:r>
              <a:rPr sz="3200" dirty="0">
                <a:latin typeface="Carlito"/>
                <a:cs typeface="Carlito"/>
              </a:rPr>
              <a:t>2</a:t>
            </a:r>
            <a:r>
              <a:rPr lang="vi-VN" sz="3200" dirty="0">
                <a:latin typeface="Carlito"/>
                <a:cs typeface="Carlito"/>
              </a:rPr>
              <a:t>5</a:t>
            </a:r>
            <a:r>
              <a:rPr sz="3200" spc="-45" dirty="0">
                <a:latin typeface="Carlito"/>
                <a:cs typeface="Carlito"/>
              </a:rPr>
              <a:t> </a:t>
            </a:r>
            <a:r>
              <a:rPr sz="3200" spc="-20" dirty="0">
                <a:latin typeface="Carlito"/>
                <a:cs typeface="Carlito"/>
              </a:rPr>
              <a:t>July,</a:t>
            </a:r>
            <a:r>
              <a:rPr sz="3200" spc="-40" dirty="0">
                <a:latin typeface="Carlito"/>
                <a:cs typeface="Carlito"/>
              </a:rPr>
              <a:t> </a:t>
            </a:r>
            <a:r>
              <a:rPr sz="3200" spc="-20" dirty="0">
                <a:latin typeface="Carlito"/>
                <a:cs typeface="Carlito"/>
              </a:rPr>
              <a:t>202</a:t>
            </a:r>
            <a:r>
              <a:rPr lang="vi-VN" sz="3200" spc="-20" dirty="0">
                <a:latin typeface="Carlito"/>
                <a:cs typeface="Carlito"/>
              </a:rPr>
              <a:t>5</a:t>
            </a:r>
            <a:endParaRPr sz="3200" dirty="0">
              <a:latin typeface="Carlito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31782" y="357864"/>
            <a:ext cx="1570074" cy="620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Daily</a:t>
            </a:r>
            <a:r>
              <a:rPr spc="-45" dirty="0"/>
              <a:t> </a:t>
            </a:r>
            <a:r>
              <a:rPr dirty="0"/>
              <a:t>life</a:t>
            </a:r>
            <a:r>
              <a:rPr spc="-45" dirty="0"/>
              <a:t> </a:t>
            </a:r>
            <a:r>
              <a:rPr dirty="0"/>
              <a:t>in</a:t>
            </a:r>
            <a:r>
              <a:rPr spc="-30" dirty="0"/>
              <a:t> </a:t>
            </a:r>
            <a:r>
              <a:rPr dirty="0"/>
              <a:t>Quy</a:t>
            </a:r>
            <a:r>
              <a:rPr spc="-40" dirty="0"/>
              <a:t> </a:t>
            </a:r>
            <a:r>
              <a:rPr spc="-20" dirty="0"/>
              <a:t>Nhon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4424" y="973836"/>
            <a:ext cx="6527292" cy="48508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146264" y="1989137"/>
            <a:ext cx="4411980" cy="287972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965"/>
              </a:spcBef>
              <a:buFont typeface="Wingdings"/>
              <a:buChar char=""/>
              <a:tabLst>
                <a:tab pos="354965" algn="l"/>
              </a:tabLst>
            </a:pPr>
            <a:r>
              <a:rPr sz="2400" spc="-20" dirty="0">
                <a:latin typeface="Carlito"/>
                <a:cs typeface="Carlito"/>
              </a:rPr>
              <a:t>Interfere</a:t>
            </a:r>
            <a:r>
              <a:rPr sz="2400" spc="-85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between</a:t>
            </a:r>
            <a:r>
              <a:rPr sz="2400" spc="-95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mountain</a:t>
            </a:r>
            <a:r>
              <a:rPr sz="2400" spc="-100" dirty="0">
                <a:latin typeface="Carlito"/>
                <a:cs typeface="Carlito"/>
              </a:rPr>
              <a:t> </a:t>
            </a:r>
            <a:r>
              <a:rPr sz="2400" spc="-25" dirty="0">
                <a:latin typeface="Carlito"/>
                <a:cs typeface="Carlito"/>
              </a:rPr>
              <a:t>and</a:t>
            </a:r>
            <a:endParaRPr sz="2400" dirty="0">
              <a:latin typeface="Carlito"/>
              <a:cs typeface="Carlito"/>
            </a:endParaRPr>
          </a:p>
          <a:p>
            <a:pPr marL="355600" marR="878205">
              <a:lnSpc>
                <a:spcPct val="130000"/>
              </a:lnSpc>
              <a:spcBef>
                <a:spcPts val="5"/>
              </a:spcBef>
            </a:pPr>
            <a:r>
              <a:rPr sz="2400" dirty="0">
                <a:latin typeface="Carlito"/>
                <a:cs typeface="Carlito"/>
              </a:rPr>
              <a:t>sea:</a:t>
            </a:r>
            <a:r>
              <a:rPr sz="2400" spc="-30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go</a:t>
            </a:r>
            <a:r>
              <a:rPr sz="2400" spc="-45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swimming,</a:t>
            </a:r>
            <a:r>
              <a:rPr sz="2400" spc="-35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hiking, fishing,….</a:t>
            </a:r>
            <a:endParaRPr sz="2400" dirty="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865"/>
              </a:spcBef>
              <a:buFont typeface="Wingdings"/>
              <a:buChar char=""/>
              <a:tabLst>
                <a:tab pos="355600" algn="l"/>
              </a:tabLst>
            </a:pPr>
            <a:r>
              <a:rPr sz="2400" dirty="0">
                <a:latin typeface="Carlito"/>
                <a:cs typeface="Carlito"/>
              </a:rPr>
              <a:t>Friendly</a:t>
            </a:r>
            <a:r>
              <a:rPr sz="2400" spc="-50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and</a:t>
            </a:r>
            <a:r>
              <a:rPr sz="2400" spc="-40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kindly</a:t>
            </a:r>
            <a:r>
              <a:rPr sz="2400" spc="-50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local</a:t>
            </a:r>
            <a:r>
              <a:rPr sz="2400" spc="-55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people</a:t>
            </a:r>
            <a:endParaRPr sz="2400" dirty="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spcBef>
                <a:spcPts val="865"/>
              </a:spcBef>
              <a:buFont typeface="Wingdings"/>
              <a:buChar char=""/>
              <a:tabLst>
                <a:tab pos="299085" algn="l"/>
              </a:tabLst>
            </a:pPr>
            <a:r>
              <a:rPr sz="2400" dirty="0">
                <a:latin typeface="Carlito"/>
                <a:cs typeface="Carlito"/>
              </a:rPr>
              <a:t>Free</a:t>
            </a:r>
            <a:r>
              <a:rPr sz="2400" spc="-75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fresh</a:t>
            </a:r>
            <a:r>
              <a:rPr sz="2400" spc="-80" dirty="0">
                <a:latin typeface="Carlito"/>
                <a:cs typeface="Carlito"/>
              </a:rPr>
              <a:t> </a:t>
            </a:r>
            <a:r>
              <a:rPr sz="2400" spc="-25" dirty="0">
                <a:latin typeface="Carlito"/>
                <a:cs typeface="Carlito"/>
              </a:rPr>
              <a:t>air</a:t>
            </a:r>
            <a:endParaRPr sz="2400" dirty="0">
              <a:latin typeface="Carlito"/>
              <a:cs typeface="Carlito"/>
            </a:endParaRPr>
          </a:p>
          <a:p>
            <a:pPr marL="298450" indent="-285750">
              <a:lnSpc>
                <a:spcPct val="100000"/>
              </a:lnSpc>
              <a:spcBef>
                <a:spcPts val="865"/>
              </a:spcBef>
              <a:buFont typeface="Wingdings"/>
              <a:buChar char=""/>
              <a:tabLst>
                <a:tab pos="298450" algn="l"/>
              </a:tabLst>
            </a:pPr>
            <a:r>
              <a:rPr sz="2400" dirty="0">
                <a:latin typeface="Carlito"/>
                <a:cs typeface="Carlito"/>
              </a:rPr>
              <a:t>Fresh</a:t>
            </a:r>
            <a:r>
              <a:rPr sz="2400" spc="-55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and</a:t>
            </a:r>
            <a:r>
              <a:rPr sz="2400" spc="-55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cheap</a:t>
            </a:r>
            <a:r>
              <a:rPr sz="2400" spc="-60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sea</a:t>
            </a:r>
            <a:r>
              <a:rPr sz="2400" spc="-45" dirty="0">
                <a:latin typeface="Carlito"/>
                <a:cs typeface="Carlito"/>
              </a:rPr>
              <a:t> </a:t>
            </a:r>
            <a:r>
              <a:rPr sz="2400" spc="-20" dirty="0">
                <a:latin typeface="Carlito"/>
                <a:cs typeface="Carlito"/>
              </a:rPr>
              <a:t>foods</a:t>
            </a:r>
            <a:endParaRPr sz="2400" dirty="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88170" y="313943"/>
            <a:ext cx="1570074" cy="6217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740663"/>
            <a:ext cx="3093719" cy="252221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14800" y="722376"/>
            <a:ext cx="3223259" cy="255727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543800" y="50292"/>
            <a:ext cx="4405883" cy="3212591"/>
            <a:chOff x="7543800" y="50292"/>
            <a:chExt cx="4405883" cy="3212591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3800" y="705611"/>
              <a:ext cx="3104388" cy="25572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72700" y="50292"/>
              <a:ext cx="1776983" cy="8762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655445" y="3276600"/>
            <a:ext cx="10877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rlito"/>
                <a:cs typeface="Carlito"/>
              </a:rPr>
              <a:t>Morning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67200" y="3286175"/>
            <a:ext cx="293725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rlito"/>
                <a:cs typeface="Carlito"/>
              </a:rPr>
              <a:t>Afternoon</a:t>
            </a:r>
            <a:r>
              <a:rPr sz="2400" spc="-75" dirty="0">
                <a:latin typeface="Carlito"/>
                <a:cs typeface="Carlito"/>
              </a:rPr>
              <a:t> </a:t>
            </a:r>
            <a:r>
              <a:rPr sz="2400" i="1" spc="-10" dirty="0">
                <a:latin typeface="Carlito"/>
                <a:cs typeface="Carlito"/>
              </a:rPr>
              <a:t>(sometime</a:t>
            </a:r>
            <a:r>
              <a:rPr lang="vi-VN" sz="2400" i="1" spc="-10" dirty="0">
                <a:latin typeface="Carlito"/>
                <a:cs typeface="Carlito"/>
              </a:rPr>
              <a:t>s</a:t>
            </a:r>
            <a:r>
              <a:rPr sz="2400" i="1" spc="-10" dirty="0">
                <a:latin typeface="Carlito"/>
                <a:cs typeface="Carlito"/>
              </a:rPr>
              <a:t>)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57490" y="3272485"/>
            <a:ext cx="25819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rlito"/>
                <a:cs typeface="Carlito"/>
              </a:rPr>
              <a:t>Evening</a:t>
            </a:r>
            <a:r>
              <a:rPr sz="2400" spc="-114" dirty="0">
                <a:latin typeface="Carlito"/>
                <a:cs typeface="Carlito"/>
              </a:rPr>
              <a:t> </a:t>
            </a:r>
            <a:r>
              <a:rPr sz="2400" i="1" spc="-10" dirty="0">
                <a:latin typeface="Carlito"/>
                <a:cs typeface="Carlito"/>
              </a:rPr>
              <a:t>(sometimes)</a:t>
            </a:r>
            <a:endParaRPr sz="2400" dirty="0">
              <a:latin typeface="Carlito"/>
              <a:cs typeface="Carlito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9890" y="3810000"/>
            <a:ext cx="2760009" cy="304228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63900" y="3810000"/>
            <a:ext cx="2760008" cy="304228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48400" y="3810000"/>
            <a:ext cx="2552700" cy="3066758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Daily</a:t>
            </a:r>
            <a:r>
              <a:rPr spc="-60" dirty="0"/>
              <a:t> </a:t>
            </a:r>
            <a:r>
              <a:rPr dirty="0"/>
              <a:t>life</a:t>
            </a:r>
            <a:r>
              <a:rPr spc="-55" dirty="0"/>
              <a:t> </a:t>
            </a:r>
            <a:r>
              <a:rPr lang="en-VN" spc="-55" dirty="0"/>
              <a:t>at</a:t>
            </a:r>
            <a:r>
              <a:rPr spc="-35" dirty="0"/>
              <a:t> </a:t>
            </a:r>
            <a:r>
              <a:rPr spc="-10" dirty="0"/>
              <a:t>IFIRSE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085D94-29EA-0C69-5FD8-87D4273D64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5994" y="3810000"/>
            <a:ext cx="2778114" cy="30334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4524" y="5705855"/>
            <a:ext cx="10642600" cy="704215"/>
          </a:xfrm>
          <a:prstGeom prst="rect">
            <a:avLst/>
          </a:prstGeom>
          <a:solidFill>
            <a:srgbClr val="F8F8F9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65"/>
              </a:lnSpc>
            </a:pPr>
            <a:r>
              <a:rPr sz="5050" i="1" dirty="0">
                <a:solidFill>
                  <a:srgbClr val="1F2023"/>
                </a:solidFill>
                <a:latin typeface="MathJax_SansSerif"/>
                <a:cs typeface="MathJax_SansSerif"/>
              </a:rPr>
              <a:t>An</a:t>
            </a:r>
            <a:r>
              <a:rPr sz="5050" i="1" spc="-300" dirty="0">
                <a:solidFill>
                  <a:srgbClr val="1F2023"/>
                </a:solidFill>
                <a:latin typeface="MathJax_SansSerif"/>
                <a:cs typeface="MathJax_SansSerif"/>
              </a:rPr>
              <a:t> </a:t>
            </a:r>
            <a:r>
              <a:rPr sz="5050" i="1" spc="-114" dirty="0">
                <a:solidFill>
                  <a:srgbClr val="1F2023"/>
                </a:solidFill>
                <a:latin typeface="MathJax_SansSerif"/>
                <a:cs typeface="MathJax_SansSerif"/>
              </a:rPr>
              <a:t>ideal</a:t>
            </a:r>
            <a:r>
              <a:rPr sz="5050" i="1" spc="-165" dirty="0">
                <a:solidFill>
                  <a:srgbClr val="1F2023"/>
                </a:solidFill>
                <a:latin typeface="MathJax_SansSerif"/>
                <a:cs typeface="MathJax_SansSerif"/>
              </a:rPr>
              <a:t> </a:t>
            </a:r>
            <a:r>
              <a:rPr sz="5050" i="1" spc="-155" dirty="0">
                <a:solidFill>
                  <a:srgbClr val="1F2023"/>
                </a:solidFill>
                <a:latin typeface="MathJax_SansSerif"/>
                <a:cs typeface="MathJax_SansSerif"/>
              </a:rPr>
              <a:t>place</a:t>
            </a:r>
            <a:r>
              <a:rPr sz="5050" i="1" spc="-160" dirty="0">
                <a:solidFill>
                  <a:srgbClr val="1F2023"/>
                </a:solidFill>
                <a:latin typeface="MathJax_SansSerif"/>
                <a:cs typeface="MathJax_SansSerif"/>
              </a:rPr>
              <a:t> </a:t>
            </a:r>
            <a:r>
              <a:rPr sz="5050" i="1" spc="-50" dirty="0">
                <a:solidFill>
                  <a:srgbClr val="1F2023"/>
                </a:solidFill>
                <a:latin typeface="MathJax_SansSerif"/>
                <a:cs typeface="MathJax_SansSerif"/>
              </a:rPr>
              <a:t>for</a:t>
            </a:r>
            <a:r>
              <a:rPr sz="5050" i="1" spc="-165" dirty="0">
                <a:solidFill>
                  <a:srgbClr val="1F2023"/>
                </a:solidFill>
                <a:latin typeface="MathJax_SansSerif"/>
                <a:cs typeface="MathJax_SansSerif"/>
              </a:rPr>
              <a:t> </a:t>
            </a:r>
            <a:r>
              <a:rPr sz="5050" i="1" spc="-195" dirty="0">
                <a:solidFill>
                  <a:srgbClr val="1F2023"/>
                </a:solidFill>
                <a:latin typeface="MathJax_SansSerif"/>
                <a:cs typeface="MathJax_SansSerif"/>
              </a:rPr>
              <a:t>living</a:t>
            </a:r>
            <a:r>
              <a:rPr sz="5050" i="1" spc="-120" dirty="0">
                <a:solidFill>
                  <a:srgbClr val="1F2023"/>
                </a:solidFill>
                <a:latin typeface="MathJax_SansSerif"/>
                <a:cs typeface="MathJax_SansSerif"/>
              </a:rPr>
              <a:t> </a:t>
            </a:r>
            <a:r>
              <a:rPr sz="5050" i="1" spc="-195" dirty="0">
                <a:solidFill>
                  <a:srgbClr val="1F2023"/>
                </a:solidFill>
                <a:latin typeface="MathJax_SansSerif"/>
                <a:cs typeface="MathJax_SansSerif"/>
              </a:rPr>
              <a:t>and</a:t>
            </a:r>
            <a:r>
              <a:rPr sz="5050" i="1" spc="-120" dirty="0">
                <a:solidFill>
                  <a:srgbClr val="1F2023"/>
                </a:solidFill>
                <a:latin typeface="MathJax_SansSerif"/>
                <a:cs typeface="MathJax_SansSerif"/>
              </a:rPr>
              <a:t> </a:t>
            </a:r>
            <a:r>
              <a:rPr sz="5050" i="1" spc="-175" dirty="0">
                <a:solidFill>
                  <a:srgbClr val="1F2023"/>
                </a:solidFill>
                <a:latin typeface="MathJax_SansSerif"/>
                <a:cs typeface="MathJax_SansSerif"/>
              </a:rPr>
              <a:t>doing</a:t>
            </a:r>
            <a:r>
              <a:rPr sz="5050" i="1" spc="-145" dirty="0">
                <a:solidFill>
                  <a:srgbClr val="1F2023"/>
                </a:solidFill>
                <a:latin typeface="MathJax_SansSerif"/>
                <a:cs typeface="MathJax_SansSerif"/>
              </a:rPr>
              <a:t> </a:t>
            </a:r>
            <a:r>
              <a:rPr sz="5050" i="1" spc="-10" dirty="0">
                <a:solidFill>
                  <a:srgbClr val="1F2023"/>
                </a:solidFill>
                <a:latin typeface="MathJax_SansSerif"/>
                <a:cs typeface="MathJax_SansSerif"/>
              </a:rPr>
              <a:t>research</a:t>
            </a:r>
            <a:endParaRPr sz="5050">
              <a:latin typeface="MathJax_SansSerif"/>
              <a:cs typeface="MathJax_Sans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3269" y="1082577"/>
            <a:ext cx="953452" cy="9544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3255" y="3485388"/>
            <a:ext cx="1053084" cy="86384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3255" y="4623815"/>
            <a:ext cx="998220" cy="97058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59839" y="2334767"/>
            <a:ext cx="816376" cy="81637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392174" y="358485"/>
            <a:ext cx="9206230" cy="50361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350" i="1" spc="-385" dirty="0">
                <a:solidFill>
                  <a:srgbClr val="1B05B9"/>
                </a:solidFill>
                <a:latin typeface="Arial"/>
                <a:cs typeface="Arial"/>
              </a:rPr>
              <a:t>Some</a:t>
            </a:r>
            <a:r>
              <a:rPr sz="3350" i="1" spc="-420" dirty="0">
                <a:solidFill>
                  <a:srgbClr val="1B05B9"/>
                </a:solidFill>
                <a:latin typeface="Arial"/>
                <a:cs typeface="Arial"/>
              </a:rPr>
              <a:t> </a:t>
            </a:r>
            <a:r>
              <a:rPr sz="3350" i="1" spc="-204" dirty="0">
                <a:solidFill>
                  <a:srgbClr val="1B05B9"/>
                </a:solidFill>
                <a:latin typeface="Arial"/>
                <a:cs typeface="Arial"/>
              </a:rPr>
              <a:t>words</a:t>
            </a:r>
            <a:r>
              <a:rPr sz="3350" i="1" spc="-434" dirty="0">
                <a:solidFill>
                  <a:srgbClr val="1B05B9"/>
                </a:solidFill>
                <a:latin typeface="Arial"/>
                <a:cs typeface="Arial"/>
              </a:rPr>
              <a:t> </a:t>
            </a:r>
            <a:r>
              <a:rPr sz="3350" i="1" spc="-60" dirty="0">
                <a:solidFill>
                  <a:srgbClr val="1B05B9"/>
                </a:solidFill>
                <a:latin typeface="Arial"/>
                <a:cs typeface="Arial"/>
              </a:rPr>
              <a:t>to</a:t>
            </a:r>
            <a:r>
              <a:rPr sz="3350" i="1" spc="-445" dirty="0">
                <a:solidFill>
                  <a:srgbClr val="1B05B9"/>
                </a:solidFill>
                <a:latin typeface="Arial"/>
                <a:cs typeface="Arial"/>
              </a:rPr>
              <a:t> </a:t>
            </a:r>
            <a:r>
              <a:rPr sz="3350" i="1" spc="-254" dirty="0">
                <a:solidFill>
                  <a:srgbClr val="1B05B9"/>
                </a:solidFill>
                <a:latin typeface="Arial"/>
                <a:cs typeface="Arial"/>
              </a:rPr>
              <a:t>say</a:t>
            </a:r>
            <a:r>
              <a:rPr sz="3350" i="1" spc="-350" dirty="0">
                <a:solidFill>
                  <a:srgbClr val="1B05B9"/>
                </a:solidFill>
                <a:latin typeface="Arial"/>
                <a:cs typeface="Arial"/>
              </a:rPr>
              <a:t> </a:t>
            </a:r>
            <a:r>
              <a:rPr sz="3350" i="1" spc="-265" dirty="0">
                <a:solidFill>
                  <a:srgbClr val="1B05B9"/>
                </a:solidFill>
                <a:latin typeface="Arial"/>
                <a:cs typeface="Arial"/>
              </a:rPr>
              <a:t>about</a:t>
            </a:r>
            <a:r>
              <a:rPr sz="3350" i="1" spc="-295" dirty="0">
                <a:solidFill>
                  <a:srgbClr val="1B05B9"/>
                </a:solidFill>
                <a:latin typeface="Arial"/>
                <a:cs typeface="Arial"/>
              </a:rPr>
              <a:t> </a:t>
            </a:r>
            <a:r>
              <a:rPr sz="3350" i="1" spc="-30" dirty="0">
                <a:solidFill>
                  <a:srgbClr val="1B05B9"/>
                </a:solidFill>
                <a:latin typeface="Arial"/>
                <a:cs typeface="Arial"/>
              </a:rPr>
              <a:t>life</a:t>
            </a:r>
            <a:r>
              <a:rPr sz="3350" i="1" spc="-420" dirty="0">
                <a:solidFill>
                  <a:srgbClr val="1B05B9"/>
                </a:solidFill>
                <a:latin typeface="Arial"/>
                <a:cs typeface="Arial"/>
              </a:rPr>
              <a:t> </a:t>
            </a:r>
            <a:r>
              <a:rPr sz="3350" i="1" spc="-165" dirty="0">
                <a:solidFill>
                  <a:srgbClr val="1B05B9"/>
                </a:solidFill>
                <a:latin typeface="Arial"/>
                <a:cs typeface="Arial"/>
              </a:rPr>
              <a:t>of</a:t>
            </a:r>
            <a:r>
              <a:rPr sz="3350" i="1" spc="-265" dirty="0">
                <a:solidFill>
                  <a:srgbClr val="1B05B9"/>
                </a:solidFill>
                <a:latin typeface="Arial"/>
                <a:cs typeface="Arial"/>
              </a:rPr>
              <a:t> </a:t>
            </a:r>
            <a:r>
              <a:rPr sz="3350" i="1" spc="-395" dirty="0">
                <a:solidFill>
                  <a:srgbClr val="1B05B9"/>
                </a:solidFill>
                <a:latin typeface="Arial"/>
                <a:cs typeface="Arial"/>
              </a:rPr>
              <a:t>PhD</a:t>
            </a:r>
            <a:r>
              <a:rPr sz="3350" i="1" spc="-550" dirty="0">
                <a:solidFill>
                  <a:srgbClr val="1B05B9"/>
                </a:solidFill>
                <a:latin typeface="Arial"/>
                <a:cs typeface="Arial"/>
              </a:rPr>
              <a:t> </a:t>
            </a:r>
            <a:r>
              <a:rPr sz="3350" i="1" spc="-220" dirty="0">
                <a:solidFill>
                  <a:srgbClr val="1B05B9"/>
                </a:solidFill>
                <a:latin typeface="Arial"/>
                <a:cs typeface="Arial"/>
              </a:rPr>
              <a:t>student</a:t>
            </a:r>
            <a:r>
              <a:rPr sz="3350" i="1" spc="-285" dirty="0">
                <a:solidFill>
                  <a:srgbClr val="1B05B9"/>
                </a:solidFill>
                <a:latin typeface="Arial"/>
                <a:cs typeface="Arial"/>
              </a:rPr>
              <a:t> </a:t>
            </a:r>
            <a:r>
              <a:rPr sz="3350" i="1" spc="-130" dirty="0">
                <a:solidFill>
                  <a:srgbClr val="1B05B9"/>
                </a:solidFill>
                <a:latin typeface="Arial"/>
                <a:cs typeface="Arial"/>
              </a:rPr>
              <a:t>at</a:t>
            </a:r>
            <a:r>
              <a:rPr sz="3350" i="1" spc="-275" dirty="0">
                <a:solidFill>
                  <a:srgbClr val="1B05B9"/>
                </a:solidFill>
                <a:latin typeface="Arial"/>
                <a:cs typeface="Arial"/>
              </a:rPr>
              <a:t> </a:t>
            </a:r>
            <a:r>
              <a:rPr sz="3350" i="1" spc="-535" dirty="0">
                <a:solidFill>
                  <a:srgbClr val="1B05B9"/>
                </a:solidFill>
                <a:latin typeface="Arial"/>
                <a:cs typeface="Arial"/>
              </a:rPr>
              <a:t>IFIRSE????</a:t>
            </a:r>
            <a:endParaRPr sz="3350">
              <a:latin typeface="Arial"/>
              <a:cs typeface="Arial"/>
            </a:endParaRPr>
          </a:p>
          <a:p>
            <a:pPr marL="3510279" marR="2713990" indent="440055">
              <a:lnSpc>
                <a:spcPts val="9030"/>
              </a:lnSpc>
              <a:spcBef>
                <a:spcPts val="415"/>
              </a:spcBef>
            </a:pPr>
            <a:r>
              <a:rPr sz="4400" b="1" spc="-10" dirty="0">
                <a:latin typeface="Trebuchet MS"/>
                <a:cs typeface="Trebuchet MS"/>
              </a:rPr>
              <a:t>Happy </a:t>
            </a:r>
            <a:r>
              <a:rPr sz="4400" b="1" spc="-265" dirty="0">
                <a:latin typeface="Trebuchet MS"/>
                <a:cs typeface="Trebuchet MS"/>
              </a:rPr>
              <a:t>COmfortable</a:t>
            </a:r>
            <a:endParaRPr sz="4400">
              <a:latin typeface="Trebuchet MS"/>
              <a:cs typeface="Trebuchet MS"/>
            </a:endParaRPr>
          </a:p>
          <a:p>
            <a:pPr marL="3818890">
              <a:lnSpc>
                <a:spcPct val="100000"/>
              </a:lnSpc>
              <a:spcBef>
                <a:spcPts val="2845"/>
              </a:spcBef>
            </a:pPr>
            <a:r>
              <a:rPr sz="4800" b="1" spc="-375" dirty="0">
                <a:latin typeface="Trebuchet MS"/>
                <a:cs typeface="Trebuchet MS"/>
              </a:rPr>
              <a:t>Peaceful</a:t>
            </a:r>
            <a:endParaRPr sz="4800">
              <a:latin typeface="Trebuchet MS"/>
              <a:cs typeface="Trebuchet MS"/>
            </a:endParaRPr>
          </a:p>
          <a:p>
            <a:pPr marL="3893185">
              <a:lnSpc>
                <a:spcPct val="100000"/>
              </a:lnSpc>
              <a:spcBef>
                <a:spcPts val="3045"/>
              </a:spcBef>
            </a:pPr>
            <a:r>
              <a:rPr sz="4400" b="1" spc="-10" dirty="0">
                <a:latin typeface="Times New Roman"/>
                <a:cs typeface="Times New Roman"/>
              </a:rPr>
              <a:t>Scientific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228600" y="685800"/>
            <a:ext cx="11734800" cy="12291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en-US" sz="3800" i="1" spc="-385" dirty="0">
                <a:solidFill>
                  <a:srgbClr val="1B05B9"/>
                </a:solidFill>
                <a:latin typeface="PT Serif" panose="020A0603040505020204" pitchFamily="18" charset="77"/>
                <a:cs typeface="BIG CASLON MEDIUM" panose="02000603090000020003" pitchFamily="2" charset="-79"/>
              </a:rPr>
              <a:t>If you want to enjoy  </a:t>
            </a:r>
            <a:r>
              <a:rPr lang="en-US" sz="3800" i="1" spc="-385" dirty="0">
                <a:solidFill>
                  <a:srgbClr val="FF0000"/>
                </a:solidFill>
                <a:latin typeface="PT Serif" panose="020A0603040505020204" pitchFamily="18" charset="77"/>
                <a:cs typeface="BIG CASLON MEDIUM" panose="02000603090000020003" pitchFamily="2" charset="-79"/>
              </a:rPr>
              <a:t>neutrino physics</a:t>
            </a:r>
            <a:r>
              <a:rPr lang="en-US" sz="3800" i="1" spc="-385" dirty="0">
                <a:solidFill>
                  <a:srgbClr val="1B05B9"/>
                </a:solidFill>
                <a:latin typeface="PT Serif" panose="020A0603040505020204" pitchFamily="18" charset="77"/>
                <a:cs typeface="BIG CASLON MEDIUM" panose="02000603090000020003" pitchFamily="2" charset="-79"/>
              </a:rPr>
              <a:t>, </a:t>
            </a:r>
            <a:r>
              <a:rPr lang="en-US" sz="3800" i="1" spc="-385" dirty="0">
                <a:solidFill>
                  <a:srgbClr val="00B050"/>
                </a:solidFill>
                <a:latin typeface="PT Serif" panose="020A0603040505020204" pitchFamily="18" charset="77"/>
                <a:cs typeface="BIG CASLON MEDIUM" panose="02000603090000020003" pitchFamily="2" charset="-79"/>
              </a:rPr>
              <a:t>A fairytale life , </a:t>
            </a:r>
            <a:r>
              <a:rPr lang="en-US" sz="3800" i="1" spc="-385" dirty="0">
                <a:solidFill>
                  <a:schemeClr val="accent6">
                    <a:lumMod val="75000"/>
                  </a:schemeClr>
                </a:solidFill>
                <a:latin typeface="PT Serif" panose="020A0603040505020204" pitchFamily="18" charset="77"/>
                <a:cs typeface="BIG CASLON MEDIUM" panose="02000603090000020003" pitchFamily="2" charset="-79"/>
              </a:rPr>
              <a:t>sashimi  in Japan</a:t>
            </a:r>
            <a:r>
              <a:rPr lang="en-US" sz="3800" i="1" spc="-385" dirty="0">
                <a:solidFill>
                  <a:srgbClr val="1B05B9"/>
                </a:solidFill>
                <a:latin typeface="PT Serif" panose="020A0603040505020204" pitchFamily="18" charset="77"/>
                <a:cs typeface="BIG CASLON MEDIUM" panose="02000603090000020003" pitchFamily="2" charset="-79"/>
              </a:rPr>
              <a:t>. </a:t>
            </a:r>
          </a:p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en-US" sz="3800" i="1" spc="-385" dirty="0">
                <a:solidFill>
                  <a:srgbClr val="1B05B9"/>
                </a:solidFill>
                <a:latin typeface="PT Serif" panose="020A0603040505020204" pitchFamily="18" charset="77"/>
                <a:cs typeface="BIG CASLON MEDIUM" panose="02000603090000020003" pitchFamily="2" charset="-79"/>
              </a:rPr>
              <a:t>Come with us, your dreams become true. </a:t>
            </a:r>
            <a:endParaRPr lang="en-US" sz="3800" dirty="0">
              <a:latin typeface="PT Serif" panose="020A0603040505020204" pitchFamily="18" charset="77"/>
              <a:cs typeface="Big Caslon Medium" panose="02000603090000020003" pitchFamily="2" charset="-79"/>
            </a:endParaRPr>
          </a:p>
        </p:txBody>
      </p:sp>
      <p:pic>
        <p:nvPicPr>
          <p:cNvPr id="3074" name="Picture 2" descr="Không có mô tả.">
            <a:extLst>
              <a:ext uri="{FF2B5EF4-FFF2-40B4-BE49-F238E27FC236}">
                <a16:creationId xmlns:a16="http://schemas.microsoft.com/office/drawing/2014/main" id="{A948EF82-A151-94FE-37C7-CA5B6EA52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11" y="2470072"/>
            <a:ext cx="3181350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ject 3">
            <a:extLst>
              <a:ext uri="{FF2B5EF4-FFF2-40B4-BE49-F238E27FC236}">
                <a16:creationId xmlns:a16="http://schemas.microsoft.com/office/drawing/2014/main" id="{A9118EDD-2F0F-887D-498C-CA2E8B0BD0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67200" y="2913646"/>
            <a:ext cx="3465576" cy="3354653"/>
          </a:xfrm>
          <a:prstGeom prst="rect">
            <a:avLst/>
          </a:prstGeom>
        </p:spPr>
      </p:pic>
      <p:pic>
        <p:nvPicPr>
          <p:cNvPr id="3076" name="Picture 4" descr="Bạn đã biết cách ăn sashimi chuẩn phong cách Nhật Bản chưa?">
            <a:extLst>
              <a:ext uri="{FF2B5EF4-FFF2-40B4-BE49-F238E27FC236}">
                <a16:creationId xmlns:a16="http://schemas.microsoft.com/office/drawing/2014/main" id="{7100076C-98DD-2D24-BC9C-7690E4B0B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800273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848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1690370"/>
            <a:ext cx="9549130" cy="2957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60" dirty="0">
                <a:latin typeface="Trebuchet MS"/>
                <a:cs typeface="Trebuchet MS"/>
              </a:rPr>
              <a:t>Thank</a:t>
            </a:r>
            <a:r>
              <a:rPr sz="6000" b="1" spc="-360" dirty="0">
                <a:latin typeface="Trebuchet MS"/>
                <a:cs typeface="Trebuchet MS"/>
              </a:rPr>
              <a:t> </a:t>
            </a:r>
            <a:r>
              <a:rPr sz="6000" b="1" spc="-145" dirty="0">
                <a:latin typeface="Trebuchet MS"/>
                <a:cs typeface="Trebuchet MS"/>
              </a:rPr>
              <a:t>you</a:t>
            </a:r>
            <a:r>
              <a:rPr sz="6000" b="1" spc="-300" dirty="0">
                <a:latin typeface="Trebuchet MS"/>
                <a:cs typeface="Trebuchet MS"/>
              </a:rPr>
              <a:t> </a:t>
            </a:r>
            <a:r>
              <a:rPr sz="6000" b="1" spc="-390" dirty="0">
                <a:latin typeface="Trebuchet MS"/>
                <a:cs typeface="Trebuchet MS"/>
              </a:rPr>
              <a:t>for</a:t>
            </a:r>
            <a:r>
              <a:rPr sz="6000" b="1" spc="-280" dirty="0">
                <a:latin typeface="Trebuchet MS"/>
                <a:cs typeface="Trebuchet MS"/>
              </a:rPr>
              <a:t> </a:t>
            </a:r>
            <a:r>
              <a:rPr sz="6000" b="1" spc="-210" dirty="0">
                <a:latin typeface="Trebuchet MS"/>
                <a:cs typeface="Trebuchet MS"/>
              </a:rPr>
              <a:t>your</a:t>
            </a:r>
            <a:r>
              <a:rPr sz="6000" b="1" spc="-280" dirty="0">
                <a:latin typeface="Trebuchet MS"/>
                <a:cs typeface="Trebuchet MS"/>
              </a:rPr>
              <a:t> </a:t>
            </a:r>
            <a:r>
              <a:rPr sz="6000" b="1" spc="-350" dirty="0">
                <a:latin typeface="Trebuchet MS"/>
                <a:cs typeface="Trebuchet MS"/>
              </a:rPr>
              <a:t>attention</a:t>
            </a:r>
            <a:endParaRPr sz="6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720"/>
              </a:spcBef>
            </a:pPr>
            <a:endParaRPr sz="6000" dirty="0">
              <a:latin typeface="Trebuchet MS"/>
              <a:cs typeface="Trebuchet MS"/>
            </a:endParaRPr>
          </a:p>
          <a:p>
            <a:pPr marL="982980">
              <a:lnSpc>
                <a:spcPct val="100000"/>
              </a:lnSpc>
            </a:pPr>
            <a:r>
              <a:rPr sz="6000" b="1" spc="-535" dirty="0">
                <a:solidFill>
                  <a:srgbClr val="1B05B9"/>
                </a:solidFill>
                <a:latin typeface="Trebuchet MS"/>
                <a:cs typeface="Trebuchet MS"/>
              </a:rPr>
              <a:t>Welcome</a:t>
            </a:r>
            <a:r>
              <a:rPr sz="6000" b="1" spc="-285" dirty="0">
                <a:solidFill>
                  <a:srgbClr val="1B05B9"/>
                </a:solidFill>
                <a:latin typeface="Trebuchet MS"/>
                <a:cs typeface="Trebuchet MS"/>
              </a:rPr>
              <a:t> </a:t>
            </a:r>
            <a:r>
              <a:rPr sz="6000" b="1" spc="-640" dirty="0">
                <a:solidFill>
                  <a:srgbClr val="1B05B9"/>
                </a:solidFill>
                <a:latin typeface="Trebuchet MS"/>
                <a:cs typeface="Trebuchet MS"/>
              </a:rPr>
              <a:t>to</a:t>
            </a:r>
            <a:r>
              <a:rPr sz="6000" b="1" spc="-235" dirty="0">
                <a:solidFill>
                  <a:srgbClr val="1B05B9"/>
                </a:solidFill>
                <a:latin typeface="Trebuchet MS"/>
                <a:cs typeface="Trebuchet MS"/>
              </a:rPr>
              <a:t> </a:t>
            </a:r>
            <a:r>
              <a:rPr sz="6000" b="1" spc="150" dirty="0">
                <a:solidFill>
                  <a:srgbClr val="1B05B9"/>
                </a:solidFill>
                <a:latin typeface="Trebuchet MS"/>
                <a:cs typeface="Trebuchet MS"/>
              </a:rPr>
              <a:t>Quy</a:t>
            </a:r>
            <a:r>
              <a:rPr sz="6000" b="1" spc="-270" dirty="0">
                <a:solidFill>
                  <a:srgbClr val="1B05B9"/>
                </a:solidFill>
                <a:latin typeface="Trebuchet MS"/>
                <a:cs typeface="Trebuchet MS"/>
              </a:rPr>
              <a:t> </a:t>
            </a:r>
            <a:r>
              <a:rPr sz="6000" b="1" spc="-20" dirty="0">
                <a:solidFill>
                  <a:srgbClr val="1B05B9"/>
                </a:solidFill>
                <a:latin typeface="Trebuchet MS"/>
                <a:cs typeface="Trebuchet MS"/>
              </a:rPr>
              <a:t>Nhon</a:t>
            </a:r>
            <a:endParaRPr sz="6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647" y="3101339"/>
            <a:ext cx="2584704" cy="18455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0692" y="4965572"/>
            <a:ext cx="24142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B05B9"/>
                </a:solidFill>
                <a:latin typeface="Carlito"/>
                <a:cs typeface="Carlito"/>
              </a:rPr>
              <a:t>Bachelor:</a:t>
            </a:r>
            <a:r>
              <a:rPr sz="1800" b="1" spc="-65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Physics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Teacher</a:t>
            </a:r>
            <a:endParaRPr sz="1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rlito"/>
                <a:cs typeface="Carlito"/>
              </a:rPr>
              <a:t>at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Quy</a:t>
            </a:r>
            <a:r>
              <a:rPr sz="1800" spc="-2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Nhon</a:t>
            </a:r>
            <a:r>
              <a:rPr sz="1800" spc="-1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Carlito"/>
                <a:cs typeface="Carlito"/>
              </a:rPr>
              <a:t>University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0628" y="3160776"/>
            <a:ext cx="989076" cy="9540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22291" y="3160776"/>
            <a:ext cx="2494788" cy="15148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580257" y="4940249"/>
            <a:ext cx="360045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B05B9"/>
                </a:solidFill>
                <a:latin typeface="Carlito"/>
                <a:cs typeface="Carlito"/>
              </a:rPr>
              <a:t>Master</a:t>
            </a:r>
            <a:r>
              <a:rPr sz="1800" dirty="0">
                <a:latin typeface="Carlito"/>
                <a:cs typeface="Carlito"/>
              </a:rPr>
              <a:t>: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Theoretical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and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Mathematical</a:t>
            </a:r>
            <a:endParaRPr sz="18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rlito"/>
                <a:cs typeface="Carlito"/>
              </a:rPr>
              <a:t>Physics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at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40" dirty="0">
                <a:solidFill>
                  <a:srgbClr val="C00000"/>
                </a:solidFill>
                <a:latin typeface="Carlito"/>
                <a:cs typeface="Carlito"/>
              </a:rPr>
              <a:t>GUST,</a:t>
            </a:r>
            <a:r>
              <a:rPr sz="1800" spc="-5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spc="-20" dirty="0">
                <a:solidFill>
                  <a:srgbClr val="C00000"/>
                </a:solidFill>
                <a:latin typeface="Carlito"/>
                <a:cs typeface="Carlito"/>
              </a:rPr>
              <a:t>VAST.</a:t>
            </a:r>
            <a:endParaRPr sz="1800" dirty="0">
              <a:latin typeface="Carlito"/>
              <a:cs typeface="Carli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343900" y="1492151"/>
            <a:ext cx="3619500" cy="1156715"/>
            <a:chOff x="7886700" y="1453896"/>
            <a:chExt cx="3619500" cy="11567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27208" y="1510284"/>
              <a:ext cx="1078992" cy="10408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6700" y="1453896"/>
              <a:ext cx="2132076" cy="115671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074660" y="4940249"/>
            <a:ext cx="3431540" cy="1516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B05B9"/>
                </a:solidFill>
                <a:latin typeface="Carlito"/>
                <a:cs typeface="Carlito"/>
              </a:rPr>
              <a:t>PhD</a:t>
            </a:r>
            <a:r>
              <a:rPr sz="1800" b="1" spc="-35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1B05B9"/>
                </a:solidFill>
                <a:latin typeface="Carlito"/>
                <a:cs typeface="Carlito"/>
              </a:rPr>
              <a:t>student</a:t>
            </a:r>
            <a:r>
              <a:rPr sz="1800" b="1" spc="-75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Theoretical</a:t>
            </a:r>
            <a:r>
              <a:rPr sz="1800" spc="-25" dirty="0">
                <a:latin typeface="Carlito"/>
                <a:cs typeface="Carlito"/>
              </a:rPr>
              <a:t> and</a:t>
            </a:r>
            <a:endParaRPr sz="18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Carlito"/>
                <a:cs typeface="Carlito"/>
              </a:rPr>
              <a:t>Mathematical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Physics,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at</a:t>
            </a:r>
            <a:r>
              <a:rPr sz="1800" spc="-35" dirty="0">
                <a:solidFill>
                  <a:srgbClr val="C00000"/>
                </a:solidFill>
                <a:latin typeface="Carlito"/>
                <a:cs typeface="Carlito"/>
              </a:rPr>
              <a:t> GUST,</a:t>
            </a:r>
            <a:r>
              <a:rPr sz="1800" spc="-5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1800" spc="-20" dirty="0">
                <a:solidFill>
                  <a:srgbClr val="C00000"/>
                </a:solidFill>
                <a:latin typeface="Carlito"/>
                <a:cs typeface="Carlito"/>
              </a:rPr>
              <a:t>VAST</a:t>
            </a:r>
            <a:endParaRPr sz="18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1800" b="1" dirty="0">
                <a:solidFill>
                  <a:srgbClr val="1B05B9"/>
                </a:solidFill>
                <a:latin typeface="Carlito"/>
                <a:cs typeface="Carlito"/>
              </a:rPr>
              <a:t>Member</a:t>
            </a:r>
            <a:r>
              <a:rPr sz="1800" b="1" spc="-40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1B05B9"/>
                </a:solidFill>
                <a:latin typeface="Carlito"/>
                <a:cs typeface="Carlito"/>
              </a:rPr>
              <a:t>of</a:t>
            </a:r>
            <a:r>
              <a:rPr sz="1800" b="1" spc="-10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1B05B9"/>
                </a:solidFill>
                <a:latin typeface="Carlito"/>
                <a:cs typeface="Carlito"/>
              </a:rPr>
              <a:t>VN</a:t>
            </a:r>
            <a:r>
              <a:rPr sz="1800" b="1" spc="-5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1B05B9"/>
                </a:solidFill>
                <a:latin typeface="Carlito"/>
                <a:cs typeface="Carlito"/>
              </a:rPr>
              <a:t>neutrino</a:t>
            </a:r>
            <a:r>
              <a:rPr sz="1800" b="1" spc="-50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1800" b="1" spc="-10" dirty="0">
                <a:solidFill>
                  <a:srgbClr val="1B05B9"/>
                </a:solidFill>
                <a:latin typeface="Carlito"/>
                <a:cs typeface="Carlito"/>
              </a:rPr>
              <a:t>group,</a:t>
            </a:r>
            <a:endParaRPr sz="18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IF</a:t>
            </a:r>
            <a:r>
              <a:rPr lang="vi-VN" sz="1800" dirty="0">
                <a:solidFill>
                  <a:srgbClr val="C00000"/>
                </a:solidFill>
                <a:latin typeface="Carlito"/>
                <a:cs typeface="Carlito"/>
              </a:rPr>
              <a:t>IR</a:t>
            </a:r>
            <a:r>
              <a:rPr sz="1800" dirty="0">
                <a:solidFill>
                  <a:srgbClr val="C00000"/>
                </a:solidFill>
                <a:latin typeface="Carlito"/>
                <a:cs typeface="Carlito"/>
              </a:rPr>
              <a:t>SE, </a:t>
            </a:r>
            <a:r>
              <a:rPr sz="1800" spc="-10" dirty="0">
                <a:solidFill>
                  <a:srgbClr val="C00000"/>
                </a:solidFill>
                <a:latin typeface="Carlito"/>
                <a:cs typeface="Carlito"/>
              </a:rPr>
              <a:t>ICISE.</a:t>
            </a:r>
            <a:endParaRPr sz="18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Carlito"/>
                <a:cs typeface="Carlito"/>
              </a:rPr>
              <a:t>T2K</a:t>
            </a:r>
            <a:r>
              <a:rPr sz="1800" b="1" spc="-10" dirty="0">
                <a:latin typeface="Carlito"/>
                <a:cs typeface="Carlito"/>
              </a:rPr>
              <a:t> collaborator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since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2019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37804" y="2846832"/>
            <a:ext cx="2939796" cy="205435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6318" y="397208"/>
            <a:ext cx="898414" cy="1094943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748789" y="186309"/>
            <a:ext cx="185991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C00000"/>
                </a:solidFill>
              </a:rPr>
              <a:t>About</a:t>
            </a:r>
            <a:r>
              <a:rPr spc="-25" dirty="0">
                <a:solidFill>
                  <a:srgbClr val="C00000"/>
                </a:solidFill>
              </a:rPr>
              <a:t> </a:t>
            </a:r>
            <a:r>
              <a:rPr spc="-35" dirty="0">
                <a:solidFill>
                  <a:srgbClr val="C00000"/>
                </a:solidFill>
              </a:rPr>
              <a:t>me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823597" y="726445"/>
            <a:ext cx="7729726" cy="2349361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158875" indent="-285750">
              <a:lnSpc>
                <a:spcPct val="100000"/>
              </a:lnSpc>
              <a:spcBef>
                <a:spcPts val="1540"/>
              </a:spcBef>
              <a:buFont typeface="Wingdings"/>
              <a:buChar char=""/>
              <a:tabLst>
                <a:tab pos="1158875" algn="l"/>
              </a:tabLst>
            </a:pPr>
            <a:r>
              <a:rPr sz="2400" dirty="0">
                <a:latin typeface="Carlito"/>
                <a:cs typeface="Carlito"/>
              </a:rPr>
              <a:t>Full</a:t>
            </a:r>
            <a:r>
              <a:rPr sz="2400" spc="-55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name:</a:t>
            </a:r>
            <a:r>
              <a:rPr sz="2400" spc="-50" dirty="0">
                <a:latin typeface="Carlito"/>
                <a:cs typeface="Carlito"/>
              </a:rPr>
              <a:t> </a:t>
            </a:r>
            <a:r>
              <a:rPr sz="2400" dirty="0">
                <a:solidFill>
                  <a:srgbClr val="1B05B9"/>
                </a:solidFill>
                <a:latin typeface="Carlito"/>
                <a:cs typeface="Carlito"/>
              </a:rPr>
              <a:t>Phan</a:t>
            </a:r>
            <a:r>
              <a:rPr sz="2400" spc="-45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2400" spc="-105" dirty="0">
                <a:solidFill>
                  <a:srgbClr val="1B05B9"/>
                </a:solidFill>
                <a:latin typeface="Carlito"/>
                <a:cs typeface="Carlito"/>
              </a:rPr>
              <a:t>To</a:t>
            </a:r>
            <a:r>
              <a:rPr sz="2400" spc="-30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2400" spc="-10" dirty="0">
                <a:solidFill>
                  <a:srgbClr val="1B05B9"/>
                </a:solidFill>
                <a:latin typeface="Carlito"/>
                <a:cs typeface="Carlito"/>
              </a:rPr>
              <a:t>Quyen</a:t>
            </a:r>
            <a:endParaRPr sz="2400" dirty="0">
              <a:latin typeface="Carlito"/>
              <a:cs typeface="Carlito"/>
            </a:endParaRPr>
          </a:p>
          <a:p>
            <a:pPr marL="1158875" indent="-285750">
              <a:lnSpc>
                <a:spcPct val="100000"/>
              </a:lnSpc>
              <a:spcBef>
                <a:spcPts val="1445"/>
              </a:spcBef>
              <a:buFont typeface="Wingdings"/>
              <a:buChar char=""/>
              <a:tabLst>
                <a:tab pos="1158875" algn="l"/>
                <a:tab pos="2757170" algn="l"/>
              </a:tabLst>
            </a:pPr>
            <a:r>
              <a:rPr sz="2400" spc="-10" dirty="0">
                <a:latin typeface="Carlito"/>
                <a:cs typeface="Carlito"/>
              </a:rPr>
              <a:t>Hometown:</a:t>
            </a:r>
            <a:r>
              <a:rPr sz="2400" dirty="0">
                <a:latin typeface="Carlito"/>
                <a:cs typeface="Carlito"/>
              </a:rPr>
              <a:t>	</a:t>
            </a:r>
            <a:r>
              <a:rPr sz="2400" dirty="0">
                <a:solidFill>
                  <a:srgbClr val="FF0000"/>
                </a:solidFill>
                <a:latin typeface="Carlito"/>
                <a:cs typeface="Carlito"/>
              </a:rPr>
              <a:t>Binh</a:t>
            </a:r>
            <a:r>
              <a:rPr sz="2400" spc="-4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2400" dirty="0">
                <a:solidFill>
                  <a:srgbClr val="FF0000"/>
                </a:solidFill>
                <a:latin typeface="Carlito"/>
                <a:cs typeface="Carlito"/>
              </a:rPr>
              <a:t>Dinh</a:t>
            </a:r>
            <a:r>
              <a:rPr sz="2400" spc="-4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province</a:t>
            </a:r>
            <a:r>
              <a:rPr lang="vi-VN" sz="2400" spc="-10" dirty="0">
                <a:latin typeface="Carlito"/>
                <a:cs typeface="Carlito"/>
              </a:rPr>
              <a:t> -&gt; </a:t>
            </a:r>
            <a:r>
              <a:rPr lang="vi-VN" sz="2400" spc="-10" dirty="0">
                <a:solidFill>
                  <a:srgbClr val="FF0000"/>
                </a:solidFill>
                <a:latin typeface="Carlito"/>
                <a:cs typeface="Carlito"/>
              </a:rPr>
              <a:t>Gia Lai </a:t>
            </a:r>
            <a:r>
              <a:rPr lang="vi-VN" sz="2400" spc="-10" dirty="0">
                <a:latin typeface="Carlito"/>
                <a:cs typeface="Carlito"/>
              </a:rPr>
              <a:t>province</a:t>
            </a:r>
            <a:endParaRPr sz="2400" dirty="0">
              <a:latin typeface="Carlito"/>
              <a:cs typeface="Carlito"/>
            </a:endParaRPr>
          </a:p>
          <a:p>
            <a:pPr marL="1158875" indent="-285750">
              <a:lnSpc>
                <a:spcPct val="100000"/>
              </a:lnSpc>
              <a:spcBef>
                <a:spcPts val="1440"/>
              </a:spcBef>
              <a:buFont typeface="Wingdings"/>
              <a:buChar char=""/>
              <a:tabLst>
                <a:tab pos="1158875" algn="l"/>
              </a:tabLst>
            </a:pPr>
            <a:r>
              <a:rPr lang="en-US" sz="2400" spc="179" baseline="30000" dirty="0">
                <a:latin typeface="Carlito"/>
                <a:cs typeface="Carlito"/>
              </a:rPr>
              <a:t>3rd</a:t>
            </a:r>
            <a:r>
              <a:rPr sz="2400" spc="179" baseline="24305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year</a:t>
            </a:r>
            <a:r>
              <a:rPr sz="2400" spc="-65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PhD</a:t>
            </a:r>
            <a:r>
              <a:rPr sz="2400" spc="-60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student</a:t>
            </a:r>
            <a:r>
              <a:rPr sz="2400" spc="-55" dirty="0">
                <a:latin typeface="Carlito"/>
                <a:cs typeface="Carlito"/>
              </a:rPr>
              <a:t> </a:t>
            </a:r>
            <a:r>
              <a:rPr sz="2400" dirty="0">
                <a:latin typeface="Carlito"/>
                <a:cs typeface="Carlito"/>
              </a:rPr>
              <a:t>at</a:t>
            </a:r>
            <a:r>
              <a:rPr sz="2400" spc="-65" dirty="0">
                <a:latin typeface="Carlito"/>
                <a:cs typeface="Carlito"/>
              </a:rPr>
              <a:t> </a:t>
            </a:r>
            <a:r>
              <a:rPr sz="2400" spc="-40" dirty="0">
                <a:latin typeface="Carlito"/>
                <a:cs typeface="Carlito"/>
              </a:rPr>
              <a:t>GUST,</a:t>
            </a:r>
            <a:r>
              <a:rPr sz="2400" spc="-50" dirty="0">
                <a:latin typeface="Carlito"/>
                <a:cs typeface="Carlito"/>
              </a:rPr>
              <a:t> </a:t>
            </a:r>
            <a:r>
              <a:rPr sz="2400" spc="-10" dirty="0">
                <a:latin typeface="Carlito"/>
                <a:cs typeface="Carlito"/>
              </a:rPr>
              <a:t>VAST.</a:t>
            </a:r>
            <a:endParaRPr sz="24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2400" dirty="0">
              <a:latin typeface="Carlito"/>
              <a:cs typeface="Carlito"/>
            </a:endParaRPr>
          </a:p>
          <a:p>
            <a:pPr marL="25400">
              <a:lnSpc>
                <a:spcPct val="100000"/>
              </a:lnSpc>
              <a:spcBef>
                <a:spcPts val="5"/>
              </a:spcBef>
              <a:tabLst>
                <a:tab pos="3491229" algn="l"/>
              </a:tabLst>
            </a:pPr>
            <a:r>
              <a:rPr sz="1800" dirty="0">
                <a:latin typeface="Carlito"/>
                <a:cs typeface="Carlito"/>
              </a:rPr>
              <a:t>2015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-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2019</a:t>
            </a:r>
            <a:r>
              <a:rPr sz="1800" dirty="0">
                <a:latin typeface="Carlito"/>
                <a:cs typeface="Carlito"/>
              </a:rPr>
              <a:t>	</a:t>
            </a:r>
            <a:r>
              <a:rPr lang="vi-VN" dirty="0">
                <a:latin typeface="Carlito"/>
                <a:cs typeface="Carlito"/>
              </a:rPr>
              <a:t>  </a:t>
            </a:r>
            <a:r>
              <a:rPr lang="vi-VN" sz="1800" dirty="0">
                <a:latin typeface="Carlito"/>
                <a:cs typeface="Carlito"/>
              </a:rPr>
              <a:t>           </a:t>
            </a:r>
            <a:r>
              <a:rPr sz="2700" baseline="1543" dirty="0">
                <a:latin typeface="Carlito"/>
                <a:cs typeface="Carlito"/>
              </a:rPr>
              <a:t>2019</a:t>
            </a:r>
            <a:r>
              <a:rPr sz="2700" spc="-30" baseline="1543" dirty="0">
                <a:latin typeface="Carlito"/>
                <a:cs typeface="Carlito"/>
              </a:rPr>
              <a:t> </a:t>
            </a:r>
            <a:r>
              <a:rPr sz="2700" baseline="1543" dirty="0">
                <a:latin typeface="Carlito"/>
                <a:cs typeface="Carlito"/>
              </a:rPr>
              <a:t>-</a:t>
            </a:r>
            <a:r>
              <a:rPr sz="2700" spc="-37" baseline="1543" dirty="0">
                <a:latin typeface="Carlito"/>
                <a:cs typeface="Carlito"/>
              </a:rPr>
              <a:t> </a:t>
            </a:r>
            <a:r>
              <a:rPr sz="2700" spc="-30" baseline="1543" dirty="0">
                <a:latin typeface="Carlito"/>
                <a:cs typeface="Carlito"/>
              </a:rPr>
              <a:t>2022</a:t>
            </a:r>
            <a:endParaRPr sz="2700" baseline="1543" dirty="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63685" y="1016567"/>
            <a:ext cx="13747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rlito"/>
                <a:cs typeface="Carlito"/>
              </a:rPr>
              <a:t>2022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-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present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900172" y="3759708"/>
            <a:ext cx="473075" cy="228600"/>
          </a:xfrm>
          <a:custGeom>
            <a:avLst/>
            <a:gdLst/>
            <a:ahLst/>
            <a:cxnLst/>
            <a:rect l="l" t="t" r="r" b="b"/>
            <a:pathLst>
              <a:path w="473075" h="228600">
                <a:moveTo>
                  <a:pt x="243966" y="0"/>
                </a:moveTo>
                <a:lnTo>
                  <a:pt x="243966" y="228600"/>
                </a:lnTo>
                <a:lnTo>
                  <a:pt x="396366" y="152400"/>
                </a:lnTo>
                <a:lnTo>
                  <a:pt x="282066" y="152400"/>
                </a:lnTo>
                <a:lnTo>
                  <a:pt x="282066" y="76200"/>
                </a:lnTo>
                <a:lnTo>
                  <a:pt x="396366" y="76200"/>
                </a:lnTo>
                <a:lnTo>
                  <a:pt x="243966" y="0"/>
                </a:lnTo>
                <a:close/>
              </a:path>
              <a:path w="473075" h="228600">
                <a:moveTo>
                  <a:pt x="243966" y="76200"/>
                </a:moveTo>
                <a:lnTo>
                  <a:pt x="0" y="76200"/>
                </a:lnTo>
                <a:lnTo>
                  <a:pt x="0" y="152400"/>
                </a:lnTo>
                <a:lnTo>
                  <a:pt x="243966" y="152400"/>
                </a:lnTo>
                <a:lnTo>
                  <a:pt x="243966" y="76200"/>
                </a:lnTo>
                <a:close/>
              </a:path>
              <a:path w="473075" h="228600">
                <a:moveTo>
                  <a:pt x="396366" y="76200"/>
                </a:moveTo>
                <a:lnTo>
                  <a:pt x="282066" y="76200"/>
                </a:lnTo>
                <a:lnTo>
                  <a:pt x="282066" y="152400"/>
                </a:lnTo>
                <a:lnTo>
                  <a:pt x="396366" y="152400"/>
                </a:lnTo>
                <a:lnTo>
                  <a:pt x="472566" y="114300"/>
                </a:lnTo>
                <a:lnTo>
                  <a:pt x="396366" y="76200"/>
                </a:lnTo>
                <a:close/>
              </a:path>
            </a:pathLst>
          </a:custGeom>
          <a:solidFill>
            <a:srgbClr val="EE79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26807" y="3718559"/>
            <a:ext cx="473075" cy="228600"/>
          </a:xfrm>
          <a:custGeom>
            <a:avLst/>
            <a:gdLst/>
            <a:ahLst/>
            <a:cxnLst/>
            <a:rect l="l" t="t" r="r" b="b"/>
            <a:pathLst>
              <a:path w="473075" h="228600">
                <a:moveTo>
                  <a:pt x="243967" y="0"/>
                </a:moveTo>
                <a:lnTo>
                  <a:pt x="243967" y="228600"/>
                </a:lnTo>
                <a:lnTo>
                  <a:pt x="396367" y="152400"/>
                </a:lnTo>
                <a:lnTo>
                  <a:pt x="282067" y="152400"/>
                </a:lnTo>
                <a:lnTo>
                  <a:pt x="282067" y="76200"/>
                </a:lnTo>
                <a:lnTo>
                  <a:pt x="396367" y="76200"/>
                </a:lnTo>
                <a:lnTo>
                  <a:pt x="243967" y="0"/>
                </a:lnTo>
                <a:close/>
              </a:path>
              <a:path w="473075" h="228600">
                <a:moveTo>
                  <a:pt x="243967" y="76200"/>
                </a:moveTo>
                <a:lnTo>
                  <a:pt x="0" y="76200"/>
                </a:lnTo>
                <a:lnTo>
                  <a:pt x="0" y="152400"/>
                </a:lnTo>
                <a:lnTo>
                  <a:pt x="243967" y="152400"/>
                </a:lnTo>
                <a:lnTo>
                  <a:pt x="243967" y="76200"/>
                </a:lnTo>
                <a:close/>
              </a:path>
              <a:path w="473075" h="228600">
                <a:moveTo>
                  <a:pt x="396367" y="76200"/>
                </a:moveTo>
                <a:lnTo>
                  <a:pt x="282067" y="76200"/>
                </a:lnTo>
                <a:lnTo>
                  <a:pt x="282067" y="152400"/>
                </a:lnTo>
                <a:lnTo>
                  <a:pt x="396367" y="152400"/>
                </a:lnTo>
                <a:lnTo>
                  <a:pt x="472567" y="114300"/>
                </a:lnTo>
                <a:lnTo>
                  <a:pt x="396367" y="76200"/>
                </a:lnTo>
                <a:close/>
              </a:path>
            </a:pathLst>
          </a:custGeom>
          <a:solidFill>
            <a:srgbClr val="EE79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15143" y="155447"/>
            <a:ext cx="1776983" cy="8778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95800" y="348062"/>
            <a:ext cx="27520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C00000"/>
                </a:solidFill>
              </a:rPr>
              <a:t>My</a:t>
            </a:r>
            <a:r>
              <a:rPr spc="-20" dirty="0">
                <a:solidFill>
                  <a:srgbClr val="C00000"/>
                </a:solidFill>
              </a:rPr>
              <a:t> </a:t>
            </a:r>
            <a:r>
              <a:rPr spc="-10" dirty="0">
                <a:solidFill>
                  <a:srgbClr val="C00000"/>
                </a:solidFill>
              </a:rPr>
              <a:t>hometown</a:t>
            </a: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88170" y="313943"/>
            <a:ext cx="1570074" cy="621791"/>
          </a:xfrm>
          <a:prstGeom prst="rect">
            <a:avLst/>
          </a:prstGeom>
        </p:spPr>
      </p:pic>
      <p:pic>
        <p:nvPicPr>
          <p:cNvPr id="1026" name="Picture 2" descr="Bản đồ tỉnh Bình Định -- Vị trí tỉnh Bình Định trên bản đồ hành chính Việt  Nam.">
            <a:extLst>
              <a:ext uri="{FF2B5EF4-FFF2-40B4-BE49-F238E27FC236}">
                <a16:creationId xmlns:a16="http://schemas.microsoft.com/office/drawing/2014/main" id="{9D1A38BE-8375-340A-558A-1A253EFE3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071" y="960755"/>
            <a:ext cx="9289858" cy="52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FB9C8E8-9316-0D27-CD5E-A82081D88CCB}"/>
              </a:ext>
            </a:extLst>
          </p:cNvPr>
          <p:cNvSpPr txBox="1"/>
          <p:nvPr/>
        </p:nvSpPr>
        <p:spPr>
          <a:xfrm>
            <a:off x="3886200" y="4004767"/>
            <a:ext cx="2691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in the South Central Coast region of Vietnam</a:t>
            </a:r>
            <a:endParaRPr lang="en-VN" dirty="0"/>
          </a:p>
        </p:txBody>
      </p:sp>
      <p:pic>
        <p:nvPicPr>
          <p:cNvPr id="1028" name="Picture 4" descr="Bản đồ các tỉnh Duyên Hải Nam Trung Bộ năm 2022 - VSD Địa Lý Việt Nam -  vansudia.net">
            <a:extLst>
              <a:ext uri="{FF2B5EF4-FFF2-40B4-BE49-F238E27FC236}">
                <a16:creationId xmlns:a16="http://schemas.microsoft.com/office/drawing/2014/main" id="{C283A5F6-21CC-63D2-58B7-F8EC3F31B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890" y="2575334"/>
            <a:ext cx="3647863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3CF409DD-64DF-0287-73C1-69B39B18E775}"/>
              </a:ext>
            </a:extLst>
          </p:cNvPr>
          <p:cNvSpPr/>
          <p:nvPr/>
        </p:nvSpPr>
        <p:spPr>
          <a:xfrm>
            <a:off x="9296400" y="4495800"/>
            <a:ext cx="1219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9F5D0A2-E38D-05B8-0486-76C572EC1D8C}"/>
              </a:ext>
            </a:extLst>
          </p:cNvPr>
          <p:cNvGrpSpPr/>
          <p:nvPr/>
        </p:nvGrpSpPr>
        <p:grpSpPr>
          <a:xfrm>
            <a:off x="1878" y="152400"/>
            <a:ext cx="10275398" cy="4629217"/>
            <a:chOff x="-1" y="-7142"/>
            <a:chExt cx="10275398" cy="462921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49A581A-6AF4-5CB5-6C51-43809B4089CB}"/>
                </a:ext>
              </a:extLst>
            </p:cNvPr>
            <p:cNvGrpSpPr/>
            <p:nvPr/>
          </p:nvGrpSpPr>
          <p:grpSpPr>
            <a:xfrm>
              <a:off x="-1" y="1"/>
              <a:ext cx="8077201" cy="4599747"/>
              <a:chOff x="-1" y="0"/>
              <a:chExt cx="11388571" cy="5960442"/>
            </a:xfrm>
          </p:grpSpPr>
          <p:pic>
            <p:nvPicPr>
              <p:cNvPr id="1026" name="Picture 2" descr="Top 11 món đặc sản Quy Nhơn hấp dẫn nhất dành cho mọi người">
                <a:extLst>
                  <a:ext uri="{FF2B5EF4-FFF2-40B4-BE49-F238E27FC236}">
                    <a16:creationId xmlns:a16="http://schemas.microsoft.com/office/drawing/2014/main" id="{8692CAE8-E468-93D2-99FC-B283BBED64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0"/>
                <a:ext cx="2748197" cy="1828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Du lịch Quy Nhơn ăn gì? Những món ăn nhất định phải thử khi đến đây">
                <a:extLst>
                  <a:ext uri="{FF2B5EF4-FFF2-40B4-BE49-F238E27FC236}">
                    <a16:creationId xmlns:a16="http://schemas.microsoft.com/office/drawing/2014/main" id="{EEE2521A-60DF-0C6A-C890-9E4B7EA9AF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828800"/>
                <a:ext cx="2789319" cy="2089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Top 10 đặc sản Quy Nhơn bạn nên mua về làm quà">
                <a:extLst>
                  <a:ext uri="{FF2B5EF4-FFF2-40B4-BE49-F238E27FC236}">
                    <a16:creationId xmlns:a16="http://schemas.microsoft.com/office/drawing/2014/main" id="{3FB765AC-6D55-F4B1-A41D-17EF379E31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8196" y="0"/>
                <a:ext cx="2966804" cy="18490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Mê mẩn 10 món ăn đặc sản Quy Nhơn ngon nức tiếng">
                <a:extLst>
                  <a:ext uri="{FF2B5EF4-FFF2-40B4-BE49-F238E27FC236}">
                    <a16:creationId xmlns:a16="http://schemas.microsoft.com/office/drawing/2014/main" id="{0057AEC6-73B6-92A8-7451-1F6438493B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58200" y="13648"/>
                <a:ext cx="2930370" cy="18561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TOP 30 Đặc Sản Quy Nhơn Ngon Làm Quà Nổi Tiếng Nhất | TIKI">
                <a:extLst>
                  <a:ext uri="{FF2B5EF4-FFF2-40B4-BE49-F238E27FC236}">
                    <a16:creationId xmlns:a16="http://schemas.microsoft.com/office/drawing/2014/main" id="{8F1E75FB-E33C-E46C-62A8-A85C5C8C77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099" y="0"/>
                <a:ext cx="2739098" cy="1856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Top 9 Quán Ốc Quy Nhơn | Ngon nhất Giá bình dân, ngon nhứt nách - Rỗng  Motorbike">
                <a:extLst>
                  <a:ext uri="{FF2B5EF4-FFF2-40B4-BE49-F238E27FC236}">
                    <a16:creationId xmlns:a16="http://schemas.microsoft.com/office/drawing/2014/main" id="{0755B993-45C6-B7F0-88F6-0862FB8FC7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8848" y="1849029"/>
                <a:ext cx="2622068" cy="2089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14" descr="Top #8 Quán Bánh Canh Quy Nhơn | Ngon “Nhất Nhì” bạn đã biết chưa? - Rỗng  Motorbike">
                <a:extLst>
                  <a:ext uri="{FF2B5EF4-FFF2-40B4-BE49-F238E27FC236}">
                    <a16:creationId xmlns:a16="http://schemas.microsoft.com/office/drawing/2014/main" id="{04FFCB2B-6F1A-FCBD-B3DC-8C2BFA5ED8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0" y="1862656"/>
                <a:ext cx="2622068" cy="2099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16" descr="Gà tre đèo Le Quảng Nam ăn là nhớ mãi">
                <a:extLst>
                  <a:ext uri="{FF2B5EF4-FFF2-40B4-BE49-F238E27FC236}">
                    <a16:creationId xmlns:a16="http://schemas.microsoft.com/office/drawing/2014/main" id="{FDFE41FD-57E9-0F4D-E509-54E8FFA951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5167" y="1828800"/>
                <a:ext cx="3423403" cy="2133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18" descr="7 Món Lẩu Cá Thơm Ngon Đậm Đà Hấp Dẫn Ai Ăn Cũng Sẽ Thích">
                <a:extLst>
                  <a:ext uri="{FF2B5EF4-FFF2-40B4-BE49-F238E27FC236}">
                    <a16:creationId xmlns:a16="http://schemas.microsoft.com/office/drawing/2014/main" id="{21457BF6-BE1E-8D02-B026-C9152DEC82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3423" y="3886200"/>
                <a:ext cx="2622068" cy="2074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0" descr="Bánh ít lá gai Bình Định - chục">
                <a:extLst>
                  <a:ext uri="{FF2B5EF4-FFF2-40B4-BE49-F238E27FC236}">
                    <a16:creationId xmlns:a16="http://schemas.microsoft.com/office/drawing/2014/main" id="{028DEFBF-D191-E6B2-2088-098C22BE23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8" y="3923298"/>
                <a:ext cx="2825763" cy="19806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50" name="Picture 26" descr="Gỏi cá Thanh Kiều 69/1 Trần Hưng Đạo , trong hẻm , Quy Nhơn">
              <a:extLst>
                <a:ext uri="{FF2B5EF4-FFF2-40B4-BE49-F238E27FC236}">
                  <a16:creationId xmlns:a16="http://schemas.microsoft.com/office/drawing/2014/main" id="{26F91481-38C7-D4EB-FD57-D9E7FB8CC4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-7142"/>
              <a:ext cx="2198197" cy="1444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7 Tác Dụng Của Sinh Tố Bơ: Giảm Cân &amp; Tăng Cường Sức Khỏe">
              <a:extLst>
                <a:ext uri="{FF2B5EF4-FFF2-40B4-BE49-F238E27FC236}">
                  <a16:creationId xmlns:a16="http://schemas.microsoft.com/office/drawing/2014/main" id="{0FBE7C59-866E-A3AF-A02C-DBF2B68610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1"/>
              <a:ext cx="1981199" cy="1650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54" name="Picture 30" descr="5 Quán bánh bèo tại TP. Quy Nhơn giá rẻ, thơm ngon nức tiếng -">
            <a:extLst>
              <a:ext uri="{FF2B5EF4-FFF2-40B4-BE49-F238E27FC236}">
                <a16:creationId xmlns:a16="http://schemas.microsoft.com/office/drawing/2014/main" id="{E520D777-BEC9-86A1-A4EC-889D3B6EA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992" y="3191202"/>
            <a:ext cx="2347066" cy="151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Rượu Bàu Đá Đậu Xanh - About Quy Nhơn">
            <a:extLst>
              <a:ext uri="{FF2B5EF4-FFF2-40B4-BE49-F238E27FC236}">
                <a16:creationId xmlns:a16="http://schemas.microsoft.com/office/drawing/2014/main" id="{4341E22D-1514-0C8F-7B4B-C0C46CCE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194" y="4784941"/>
            <a:ext cx="2150083" cy="203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Bình Định: Hơn 12.000 vận động viên tham gia Giải chạy VnExpress Marathon Quy  Nhơn 2025">
            <a:extLst>
              <a:ext uri="{FF2B5EF4-FFF2-40B4-BE49-F238E27FC236}">
                <a16:creationId xmlns:a16="http://schemas.microsoft.com/office/drawing/2014/main" id="{046317AE-62A5-E611-D957-A1E611D83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198031"/>
            <a:ext cx="1798828" cy="258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Bún sứa​ Nha Trang - Món ăn độc đáo mang đậm hương vị biển">
            <a:extLst>
              <a:ext uri="{FF2B5EF4-FFF2-40B4-BE49-F238E27FC236}">
                <a16:creationId xmlns:a16="http://schemas.microsoft.com/office/drawing/2014/main" id="{75D63E52-9991-3C45-C02E-9DCEC9F19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195" y="1570325"/>
            <a:ext cx="2230628" cy="162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Cách nấu lẩu gà lá é chuẩn vị Đà Lạt tại nhà - KALITE">
            <a:extLst>
              <a:ext uri="{FF2B5EF4-FFF2-40B4-BE49-F238E27FC236}">
                <a16:creationId xmlns:a16="http://schemas.microsoft.com/office/drawing/2014/main" id="{E23E5145-0894-0D6C-5C8D-0EA8FAED5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278" y="4710942"/>
            <a:ext cx="2019441" cy="204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Thơm ngon bánh tráng nước dừa Bình Định">
            <a:extLst>
              <a:ext uri="{FF2B5EF4-FFF2-40B4-BE49-F238E27FC236}">
                <a16:creationId xmlns:a16="http://schemas.microsoft.com/office/drawing/2014/main" id="{A5EEEFD3-1654-FA31-3728-2090DA0EE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171" y="2781863"/>
            <a:ext cx="1876903" cy="192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Mực khô 18-22 con/kg đặc biệt. - Đặc Sản Đà Nẵng Hồ Ngọc Hà">
            <a:extLst>
              <a:ext uri="{FF2B5EF4-FFF2-40B4-BE49-F238E27FC236}">
                <a16:creationId xmlns:a16="http://schemas.microsoft.com/office/drawing/2014/main" id="{1E1F54FE-D586-CD1B-F838-2BED434D0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173" y="3162702"/>
            <a:ext cx="2211104" cy="161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ject 5">
            <a:extLst>
              <a:ext uri="{FF2B5EF4-FFF2-40B4-BE49-F238E27FC236}">
                <a16:creationId xmlns:a16="http://schemas.microsoft.com/office/drawing/2014/main" id="{5B8B7885-D032-A7FB-581E-BC04418B78D3}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-25201" y="4725230"/>
            <a:ext cx="2844601" cy="2132770"/>
          </a:xfrm>
          <a:prstGeom prst="rect">
            <a:avLst/>
          </a:prstGeom>
        </p:spPr>
      </p:pic>
      <p:pic>
        <p:nvPicPr>
          <p:cNvPr id="3" name="object 6">
            <a:extLst>
              <a:ext uri="{FF2B5EF4-FFF2-40B4-BE49-F238E27FC236}">
                <a16:creationId xmlns:a16="http://schemas.microsoft.com/office/drawing/2014/main" id="{8AEC2DBB-E512-929A-094D-275AAF771462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803478" y="4678864"/>
            <a:ext cx="2841141" cy="2179136"/>
          </a:xfrm>
          <a:prstGeom prst="rect">
            <a:avLst/>
          </a:prstGeom>
        </p:spPr>
      </p:pic>
      <p:pic>
        <p:nvPicPr>
          <p:cNvPr id="5" name="object 8">
            <a:extLst>
              <a:ext uri="{FF2B5EF4-FFF2-40B4-BE49-F238E27FC236}">
                <a16:creationId xmlns:a16="http://schemas.microsoft.com/office/drawing/2014/main" id="{A959D2F6-2A7E-0A52-F75B-BF9859E26F76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641749" y="4661917"/>
            <a:ext cx="2404899" cy="219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73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Research</a:t>
            </a:r>
            <a:r>
              <a:rPr spc="-105" dirty="0"/>
              <a:t> </a:t>
            </a:r>
            <a:r>
              <a:rPr dirty="0"/>
              <a:t>at</a:t>
            </a:r>
            <a:r>
              <a:rPr spc="-75" dirty="0"/>
              <a:t> </a:t>
            </a:r>
            <a:r>
              <a:rPr spc="-10" dirty="0"/>
              <a:t>IFIRSE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06461" y="902732"/>
            <a:ext cx="5697220" cy="659796"/>
          </a:xfrm>
          <a:prstGeom prst="rect">
            <a:avLst/>
          </a:prstGeom>
        </p:spPr>
        <p:txBody>
          <a:bodyPr vert="horz" wrap="square" lIns="0" tIns="226695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680"/>
              </a:spcBef>
              <a:buFont typeface="Wingdings"/>
              <a:buChar char=""/>
              <a:tabLst>
                <a:tab pos="469265" algn="l"/>
              </a:tabLst>
            </a:pPr>
            <a:r>
              <a:rPr sz="2800" dirty="0">
                <a:solidFill>
                  <a:srgbClr val="1B05B9"/>
                </a:solidFill>
                <a:latin typeface="Carlito"/>
                <a:cs typeface="Carlito"/>
              </a:rPr>
              <a:t>Neutrino</a:t>
            </a:r>
            <a:r>
              <a:rPr sz="2800" spc="-90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lang="vi-VN" sz="2800" spc="-90" dirty="0">
                <a:solidFill>
                  <a:srgbClr val="1B05B9"/>
                </a:solidFill>
                <a:latin typeface="Carlito"/>
                <a:cs typeface="Carlito"/>
              </a:rPr>
              <a:t>physics </a:t>
            </a:r>
            <a:r>
              <a:rPr sz="2800" dirty="0">
                <a:solidFill>
                  <a:srgbClr val="1B05B9"/>
                </a:solidFill>
                <a:latin typeface="Carlito"/>
                <a:cs typeface="Carlito"/>
              </a:rPr>
              <a:t>group</a:t>
            </a:r>
            <a:endParaRPr sz="2800" dirty="0">
              <a:latin typeface="Carlito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88170" y="313943"/>
            <a:ext cx="1570074" cy="6217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1752600"/>
            <a:ext cx="5486400" cy="41148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" y="1720710"/>
            <a:ext cx="5334000" cy="414669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848610" y="6143955"/>
            <a:ext cx="1189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B05B9"/>
                </a:solidFill>
                <a:latin typeface="Carlito"/>
                <a:cs typeface="Carlito"/>
              </a:rPr>
              <a:t>Neutrino</a:t>
            </a:r>
            <a:r>
              <a:rPr sz="1800" spc="-70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1800" spc="-25" dirty="0">
                <a:solidFill>
                  <a:srgbClr val="1B05B9"/>
                </a:solidFill>
                <a:latin typeface="Carlito"/>
                <a:cs typeface="Carlito"/>
              </a:rPr>
              <a:t>lab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94752" y="6143955"/>
            <a:ext cx="1979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1B05B9"/>
                </a:solidFill>
                <a:latin typeface="Carlito"/>
                <a:cs typeface="Carlito"/>
              </a:rPr>
              <a:t>Group</a:t>
            </a:r>
            <a:r>
              <a:rPr sz="1800" spc="-70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1B05B9"/>
                </a:solidFill>
                <a:latin typeface="Carlito"/>
                <a:cs typeface="Carlito"/>
              </a:rPr>
              <a:t>meeting</a:t>
            </a:r>
            <a:r>
              <a:rPr sz="1800" spc="-50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1800" spc="-20" dirty="0">
                <a:solidFill>
                  <a:srgbClr val="1B05B9"/>
                </a:solidFill>
                <a:latin typeface="Carlito"/>
                <a:cs typeface="Carlito"/>
              </a:rPr>
              <a:t>room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24071" y="241172"/>
            <a:ext cx="33947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Research</a:t>
            </a:r>
            <a:r>
              <a:rPr spc="-114" dirty="0"/>
              <a:t> </a:t>
            </a:r>
            <a:r>
              <a:rPr dirty="0"/>
              <a:t>at</a:t>
            </a:r>
            <a:r>
              <a:rPr spc="-95" dirty="0"/>
              <a:t> </a:t>
            </a:r>
            <a:r>
              <a:rPr spc="-10" dirty="0"/>
              <a:t>IFIRSE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5363" y="852330"/>
            <a:ext cx="11318037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8930" indent="-317500">
              <a:lnSpc>
                <a:spcPct val="100000"/>
              </a:lnSpc>
              <a:spcBef>
                <a:spcPts val="95"/>
              </a:spcBef>
              <a:buSzPct val="96428"/>
              <a:buFont typeface="Wingdings"/>
              <a:buChar char=""/>
              <a:tabLst>
                <a:tab pos="328930" algn="l"/>
              </a:tabLst>
            </a:pPr>
            <a:r>
              <a:rPr sz="2800" b="1" spc="-10" dirty="0">
                <a:solidFill>
                  <a:srgbClr val="1B05B9"/>
                </a:solidFill>
                <a:latin typeface="Carlito"/>
                <a:cs typeface="Carlito"/>
              </a:rPr>
              <a:t>Hardware</a:t>
            </a:r>
            <a:r>
              <a:rPr sz="2800" b="1" spc="-55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2800" b="1" dirty="0">
                <a:solidFill>
                  <a:srgbClr val="1B05B9"/>
                </a:solidFill>
                <a:latin typeface="Carlito"/>
                <a:cs typeface="Carlito"/>
              </a:rPr>
              <a:t>work</a:t>
            </a:r>
            <a:r>
              <a:rPr sz="2800" b="1" spc="-80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2800" b="1" dirty="0">
                <a:solidFill>
                  <a:srgbClr val="1B05B9"/>
                </a:solidFill>
                <a:latin typeface="Carlito"/>
                <a:cs typeface="Carlito"/>
              </a:rPr>
              <a:t>at</a:t>
            </a:r>
            <a:r>
              <a:rPr sz="2800" b="1" spc="-95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2800" b="1" spc="-10" dirty="0">
                <a:solidFill>
                  <a:srgbClr val="1B05B9"/>
                </a:solidFill>
                <a:latin typeface="Carlito"/>
                <a:cs typeface="Carlito"/>
              </a:rPr>
              <a:t>IFIRSE:</a:t>
            </a:r>
            <a:r>
              <a:rPr lang="vi-VN" sz="2800" b="1" spc="-10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MPPC</a:t>
            </a:r>
            <a:r>
              <a:rPr lang="vi-VN" sz="2800" dirty="0">
                <a:latin typeface="Carlito"/>
                <a:cs typeface="Carlito"/>
              </a:rPr>
              <a:t>, PMT, light photosensors</a:t>
            </a:r>
            <a:r>
              <a:rPr sz="2800" spc="-4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and</a:t>
            </a:r>
            <a:r>
              <a:rPr sz="2800" spc="-6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some</a:t>
            </a:r>
            <a:r>
              <a:rPr sz="2800" spc="-50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equipments</a:t>
            </a:r>
            <a:r>
              <a:rPr sz="2800" spc="-2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at</a:t>
            </a:r>
            <a:r>
              <a:rPr sz="2800" spc="-7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the</a:t>
            </a:r>
            <a:r>
              <a:rPr sz="2800" spc="-5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neutrino</a:t>
            </a:r>
            <a:r>
              <a:rPr sz="2800" spc="-45" dirty="0">
                <a:latin typeface="Carlito"/>
                <a:cs typeface="Carlito"/>
              </a:rPr>
              <a:t> </a:t>
            </a:r>
            <a:r>
              <a:rPr sz="2800" spc="-20" dirty="0">
                <a:latin typeface="Carlito"/>
                <a:cs typeface="Carlito"/>
              </a:rPr>
              <a:t>lab.</a:t>
            </a:r>
            <a:endParaRPr sz="2800" dirty="0">
              <a:latin typeface="Carlito"/>
              <a:cs typeface="Carlito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C8974B-4D78-0C47-371A-F2904A137A8E}"/>
              </a:ext>
            </a:extLst>
          </p:cNvPr>
          <p:cNvGrpSpPr/>
          <p:nvPr/>
        </p:nvGrpSpPr>
        <p:grpSpPr>
          <a:xfrm>
            <a:off x="206829" y="2037667"/>
            <a:ext cx="4312513" cy="2625852"/>
            <a:chOff x="175666" y="1565148"/>
            <a:chExt cx="4312513" cy="2625852"/>
          </a:xfrm>
        </p:grpSpPr>
        <p:grpSp>
          <p:nvGrpSpPr>
            <p:cNvPr id="4" name="object 4"/>
            <p:cNvGrpSpPr/>
            <p:nvPr/>
          </p:nvGrpSpPr>
          <p:grpSpPr>
            <a:xfrm>
              <a:off x="573023" y="1565148"/>
              <a:ext cx="3915156" cy="2625852"/>
              <a:chOff x="573023" y="2734055"/>
              <a:chExt cx="3915156" cy="2625852"/>
            </a:xfrm>
          </p:grpSpPr>
          <p:pic>
            <p:nvPicPr>
              <p:cNvPr id="6" name="object 6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986027" y="2734055"/>
                <a:ext cx="3502152" cy="2625852"/>
              </a:xfrm>
              <a:prstGeom prst="rect">
                <a:avLst/>
              </a:prstGeom>
            </p:spPr>
          </p:pic>
          <p:sp>
            <p:nvSpPr>
              <p:cNvPr id="7" name="object 7"/>
              <p:cNvSpPr/>
              <p:nvPr/>
            </p:nvSpPr>
            <p:spPr>
              <a:xfrm>
                <a:off x="573023" y="4325492"/>
                <a:ext cx="1790064" cy="173990"/>
              </a:xfrm>
              <a:custGeom>
                <a:avLst/>
                <a:gdLst/>
                <a:ahLst/>
                <a:cxnLst/>
                <a:rect l="l" t="t" r="r" b="b"/>
                <a:pathLst>
                  <a:path w="1790064" h="173989">
                    <a:moveTo>
                      <a:pt x="176136" y="0"/>
                    </a:moveTo>
                    <a:lnTo>
                      <a:pt x="0" y="81914"/>
                    </a:lnTo>
                    <a:lnTo>
                      <a:pt x="171196" y="173735"/>
                    </a:lnTo>
                    <a:lnTo>
                      <a:pt x="172844" y="115757"/>
                    </a:lnTo>
                    <a:lnTo>
                      <a:pt x="143903" y="114934"/>
                    </a:lnTo>
                    <a:lnTo>
                      <a:pt x="145542" y="57022"/>
                    </a:lnTo>
                    <a:lnTo>
                      <a:pt x="174514" y="57022"/>
                    </a:lnTo>
                    <a:lnTo>
                      <a:pt x="176136" y="0"/>
                    </a:lnTo>
                    <a:close/>
                  </a:path>
                  <a:path w="1790064" h="173989">
                    <a:moveTo>
                      <a:pt x="174491" y="57845"/>
                    </a:moveTo>
                    <a:lnTo>
                      <a:pt x="172844" y="115757"/>
                    </a:lnTo>
                    <a:lnTo>
                      <a:pt x="1788287" y="161670"/>
                    </a:lnTo>
                    <a:lnTo>
                      <a:pt x="1789938" y="103758"/>
                    </a:lnTo>
                    <a:lnTo>
                      <a:pt x="174491" y="57845"/>
                    </a:lnTo>
                    <a:close/>
                  </a:path>
                  <a:path w="1790064" h="173989">
                    <a:moveTo>
                      <a:pt x="145542" y="57022"/>
                    </a:moveTo>
                    <a:lnTo>
                      <a:pt x="143903" y="114934"/>
                    </a:lnTo>
                    <a:lnTo>
                      <a:pt x="172844" y="115757"/>
                    </a:lnTo>
                    <a:lnTo>
                      <a:pt x="174491" y="57845"/>
                    </a:lnTo>
                    <a:lnTo>
                      <a:pt x="145542" y="57022"/>
                    </a:lnTo>
                    <a:close/>
                  </a:path>
                  <a:path w="1790064" h="173989">
                    <a:moveTo>
                      <a:pt x="174514" y="57022"/>
                    </a:moveTo>
                    <a:lnTo>
                      <a:pt x="145542" y="57022"/>
                    </a:lnTo>
                    <a:lnTo>
                      <a:pt x="174491" y="57845"/>
                    </a:lnTo>
                    <a:lnTo>
                      <a:pt x="174514" y="57022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" name="object 9"/>
            <p:cNvSpPr txBox="1"/>
            <p:nvPr/>
          </p:nvSpPr>
          <p:spPr>
            <a:xfrm>
              <a:off x="175666" y="2402586"/>
              <a:ext cx="685165" cy="4521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800" spc="-25" dirty="0">
                  <a:solidFill>
                    <a:srgbClr val="FF0000"/>
                  </a:solidFill>
                  <a:latin typeface="Carlito"/>
                  <a:cs typeface="Carlito"/>
                </a:rPr>
                <a:t>PMT</a:t>
              </a:r>
              <a:endParaRPr sz="2800" dirty="0">
                <a:latin typeface="Carlito"/>
                <a:cs typeface="Carlito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82B7CB-C5C7-F104-89A2-932C72703412}"/>
              </a:ext>
            </a:extLst>
          </p:cNvPr>
          <p:cNvGrpSpPr/>
          <p:nvPr/>
        </p:nvGrpSpPr>
        <p:grpSpPr>
          <a:xfrm>
            <a:off x="1925651" y="5172737"/>
            <a:ext cx="1685229" cy="1131267"/>
            <a:chOff x="1576570" y="4343400"/>
            <a:chExt cx="1685229" cy="1131267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6570" y="4343400"/>
              <a:ext cx="1685229" cy="905200"/>
            </a:xfrm>
            <a:prstGeom prst="rect">
              <a:avLst/>
            </a:prstGeom>
          </p:spPr>
        </p:pic>
        <p:sp>
          <p:nvSpPr>
            <p:cNvPr id="10" name="object 10"/>
            <p:cNvSpPr txBox="1"/>
            <p:nvPr/>
          </p:nvSpPr>
          <p:spPr>
            <a:xfrm>
              <a:off x="1929129" y="5022547"/>
              <a:ext cx="883919" cy="4521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800" spc="-20" dirty="0">
                  <a:solidFill>
                    <a:srgbClr val="FF0000"/>
                  </a:solidFill>
                  <a:latin typeface="Carlito"/>
                  <a:cs typeface="Carlito"/>
                </a:rPr>
                <a:t>MPPC</a:t>
              </a:r>
              <a:endParaRPr sz="2800">
                <a:latin typeface="Carlito"/>
                <a:cs typeface="Carlito"/>
              </a:endParaRPr>
            </a:p>
          </p:txBody>
        </p:sp>
      </p:grp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88170" y="313943"/>
            <a:ext cx="1570074" cy="62179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685D0E3-01AE-398D-98CA-96C3C133B773}"/>
              </a:ext>
            </a:extLst>
          </p:cNvPr>
          <p:cNvGrpSpPr/>
          <p:nvPr/>
        </p:nvGrpSpPr>
        <p:grpSpPr>
          <a:xfrm>
            <a:off x="5251892" y="1825378"/>
            <a:ext cx="6306352" cy="4753048"/>
            <a:chOff x="5233026" y="2037667"/>
            <a:chExt cx="6306352" cy="4753048"/>
          </a:xfrm>
        </p:grpSpPr>
        <p:pic>
          <p:nvPicPr>
            <p:cNvPr id="2050" name="Picture 2" descr="Không có mô tả ảnh.">
              <a:extLst>
                <a:ext uri="{FF2B5EF4-FFF2-40B4-BE49-F238E27FC236}">
                  <a16:creationId xmlns:a16="http://schemas.microsoft.com/office/drawing/2014/main" id="{4214FE65-28C2-796A-121A-F054AD54C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185" y="2037667"/>
              <a:ext cx="3153095" cy="2364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Không có mô tả ảnh.">
              <a:extLst>
                <a:ext uri="{FF2B5EF4-FFF2-40B4-BE49-F238E27FC236}">
                  <a16:creationId xmlns:a16="http://schemas.microsoft.com/office/drawing/2014/main" id="{A86A3A40-BC99-C487-5B63-28F9A99D11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2652" y="2048178"/>
              <a:ext cx="3139626" cy="2354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Không có mô tả ảnh.">
              <a:extLst>
                <a:ext uri="{FF2B5EF4-FFF2-40B4-BE49-F238E27FC236}">
                  <a16:creationId xmlns:a16="http://schemas.microsoft.com/office/drawing/2014/main" id="{3B561AD8-0279-24F3-8860-5CCCEECA82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2652" y="4412999"/>
              <a:ext cx="3166726" cy="2364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Không có mô tả ảnh.">
              <a:extLst>
                <a:ext uri="{FF2B5EF4-FFF2-40B4-BE49-F238E27FC236}">
                  <a16:creationId xmlns:a16="http://schemas.microsoft.com/office/drawing/2014/main" id="{D87FC4E3-1172-0024-CD0C-DD68DFDAE1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026" y="4435995"/>
              <a:ext cx="3139626" cy="235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84E355F-BF8D-61D1-A366-E2C8B404EB78}"/>
                </a:ext>
              </a:extLst>
            </p:cNvPr>
            <p:cNvSpPr/>
            <p:nvPr/>
          </p:nvSpPr>
          <p:spPr>
            <a:xfrm>
              <a:off x="6692970" y="3534445"/>
              <a:ext cx="3386620" cy="182880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Hardware Camp: photosensor, SiPM, PMT, Cosmic-ray measurement, time-peak detector, ….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Research</a:t>
            </a:r>
            <a:r>
              <a:rPr spc="-105" dirty="0"/>
              <a:t> </a:t>
            </a:r>
            <a:r>
              <a:rPr dirty="0"/>
              <a:t>at</a:t>
            </a:r>
            <a:r>
              <a:rPr spc="-75" dirty="0"/>
              <a:t> </a:t>
            </a:r>
            <a:r>
              <a:rPr spc="-10" dirty="0"/>
              <a:t>IFIRSE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4982" y="712434"/>
            <a:ext cx="7175018" cy="21666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9565" indent="-317500">
              <a:lnSpc>
                <a:spcPct val="100000"/>
              </a:lnSpc>
              <a:spcBef>
                <a:spcPts val="95"/>
              </a:spcBef>
              <a:buSzPct val="96428"/>
              <a:buFont typeface="Wingdings"/>
              <a:buChar char=""/>
              <a:tabLst>
                <a:tab pos="329565" algn="l"/>
              </a:tabLst>
            </a:pPr>
            <a:r>
              <a:rPr sz="2800" b="1" spc="-10" dirty="0">
                <a:solidFill>
                  <a:srgbClr val="1B05B9"/>
                </a:solidFill>
                <a:latin typeface="Carlito"/>
                <a:cs typeface="Carlito"/>
              </a:rPr>
              <a:t>Hardware</a:t>
            </a:r>
            <a:r>
              <a:rPr sz="2800" b="1" spc="-65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2800" b="1" dirty="0">
                <a:solidFill>
                  <a:srgbClr val="1B05B9"/>
                </a:solidFill>
                <a:latin typeface="Carlito"/>
                <a:cs typeface="Carlito"/>
              </a:rPr>
              <a:t>work</a:t>
            </a:r>
            <a:r>
              <a:rPr sz="2800" b="1" spc="-80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2800" b="1" dirty="0">
                <a:solidFill>
                  <a:srgbClr val="1B05B9"/>
                </a:solidFill>
                <a:latin typeface="Carlito"/>
                <a:cs typeface="Carlito"/>
              </a:rPr>
              <a:t>at</a:t>
            </a:r>
            <a:r>
              <a:rPr sz="2800" b="1" spc="-90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2800" b="1" dirty="0">
                <a:solidFill>
                  <a:srgbClr val="1B05B9"/>
                </a:solidFill>
                <a:latin typeface="Carlito"/>
                <a:cs typeface="Carlito"/>
              </a:rPr>
              <a:t>J-</a:t>
            </a:r>
            <a:r>
              <a:rPr sz="2800" b="1" spc="-10" dirty="0">
                <a:solidFill>
                  <a:srgbClr val="1B05B9"/>
                </a:solidFill>
                <a:latin typeface="Carlito"/>
                <a:cs typeface="Carlito"/>
              </a:rPr>
              <a:t>PARC:</a:t>
            </a:r>
            <a:endParaRPr sz="2800" dirty="0">
              <a:latin typeface="Carlito"/>
              <a:cs typeface="Carlito"/>
            </a:endParaRPr>
          </a:p>
          <a:p>
            <a:pPr marL="469900" marR="5080" indent="-457834">
              <a:lnSpc>
                <a:spcPct val="100000"/>
              </a:lnSpc>
              <a:buFont typeface="Arial"/>
              <a:buChar char="•"/>
              <a:tabLst>
                <a:tab pos="469900" algn="l"/>
              </a:tabLst>
            </a:pPr>
            <a:r>
              <a:rPr lang="vi-VN" sz="2800" dirty="0">
                <a:latin typeface="Carlito"/>
                <a:cs typeface="Carlito"/>
              </a:rPr>
              <a:t>Take beamshift at J-PARC.</a:t>
            </a:r>
          </a:p>
          <a:p>
            <a:pPr marL="469900" marR="5080" indent="-457834">
              <a:lnSpc>
                <a:spcPct val="100000"/>
              </a:lnSpc>
              <a:buFont typeface="Arial"/>
              <a:buChar char="•"/>
              <a:tabLst>
                <a:tab pos="469900" algn="l"/>
              </a:tabLst>
            </a:pPr>
            <a:r>
              <a:rPr lang="vi-VN" sz="2800" dirty="0">
                <a:latin typeface="Carlito"/>
                <a:cs typeface="Carlito"/>
              </a:rPr>
              <a:t>Beamloss monitor during beamline operation.</a:t>
            </a:r>
          </a:p>
          <a:p>
            <a:pPr marL="469900" marR="5080" indent="-457834">
              <a:lnSpc>
                <a:spcPct val="100000"/>
              </a:lnSpc>
              <a:buFont typeface="Arial"/>
              <a:buChar char="•"/>
              <a:tabLst>
                <a:tab pos="469900" algn="l"/>
              </a:tabLst>
            </a:pPr>
            <a:r>
              <a:rPr lang="vi-VN" sz="2800" dirty="0">
                <a:latin typeface="Carlito"/>
                <a:cs typeface="Carlito"/>
              </a:rPr>
              <a:t>Investigate</a:t>
            </a:r>
            <a:r>
              <a:rPr sz="2800" spc="-7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beamline</a:t>
            </a:r>
            <a:r>
              <a:rPr sz="2800" spc="-8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profile</a:t>
            </a:r>
            <a:r>
              <a:rPr sz="2800" spc="-8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by</a:t>
            </a:r>
            <a:r>
              <a:rPr sz="2800" spc="-9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beam</a:t>
            </a:r>
            <a:r>
              <a:rPr sz="2800" spc="-9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inducing</a:t>
            </a:r>
            <a:r>
              <a:rPr sz="2800" spc="-65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fluorescence</a:t>
            </a:r>
            <a:r>
              <a:rPr sz="2800" spc="-65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(BIF</a:t>
            </a:r>
            <a:r>
              <a:rPr lang="en-US" sz="2800" spc="-10" dirty="0">
                <a:latin typeface="Carlito"/>
                <a:cs typeface="Carlito"/>
              </a:rPr>
              <a:t>).</a:t>
            </a:r>
            <a:endParaRPr sz="2800" dirty="0">
              <a:latin typeface="Carlito"/>
              <a:cs typeface="Carlito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05800" y="165756"/>
            <a:ext cx="3726179" cy="230257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713511" y="2202703"/>
            <a:ext cx="27222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highlight>
                  <a:srgbClr val="FFFF00"/>
                </a:highlight>
                <a:latin typeface="Carlito"/>
                <a:cs typeface="Carlito"/>
              </a:rPr>
              <a:t>VN</a:t>
            </a:r>
            <a:r>
              <a:rPr sz="1800" b="1" spc="-15" dirty="0">
                <a:highlight>
                  <a:srgbClr val="FFFF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FF00"/>
                </a:highlight>
                <a:latin typeface="Carlito"/>
                <a:cs typeface="Carlito"/>
              </a:rPr>
              <a:t>neutrino</a:t>
            </a:r>
            <a:r>
              <a:rPr sz="1800" b="1" spc="-25" dirty="0">
                <a:highlight>
                  <a:srgbClr val="FFFF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FF00"/>
                </a:highlight>
                <a:latin typeface="Carlito"/>
                <a:cs typeface="Carlito"/>
              </a:rPr>
              <a:t>group</a:t>
            </a:r>
            <a:r>
              <a:rPr sz="1800" b="1" spc="-40" dirty="0">
                <a:highlight>
                  <a:srgbClr val="FFFF00"/>
                </a:highlight>
                <a:latin typeface="Carlito"/>
                <a:cs typeface="Carlito"/>
              </a:rPr>
              <a:t> </a:t>
            </a:r>
            <a:r>
              <a:rPr sz="1800" b="1" dirty="0">
                <a:highlight>
                  <a:srgbClr val="FFFF00"/>
                </a:highlight>
                <a:latin typeface="Carlito"/>
                <a:cs typeface="Carlito"/>
              </a:rPr>
              <a:t>at</a:t>
            </a:r>
            <a:r>
              <a:rPr sz="1800" b="1" spc="-15" dirty="0">
                <a:highlight>
                  <a:srgbClr val="FFFF00"/>
                </a:highlight>
                <a:latin typeface="Carlito"/>
                <a:cs typeface="Carlito"/>
              </a:rPr>
              <a:t> </a:t>
            </a:r>
            <a:r>
              <a:rPr sz="1800" b="1" spc="-10" dirty="0">
                <a:highlight>
                  <a:srgbClr val="FFFF00"/>
                </a:highlight>
                <a:latin typeface="Carlito"/>
                <a:cs typeface="Carlito"/>
              </a:rPr>
              <a:t>J-</a:t>
            </a:r>
            <a:r>
              <a:rPr sz="1800" b="1" spc="-20" dirty="0">
                <a:highlight>
                  <a:srgbClr val="FFFF00"/>
                </a:highlight>
                <a:latin typeface="Carlito"/>
                <a:cs typeface="Carlito"/>
              </a:rPr>
              <a:t>PARC</a:t>
            </a:r>
            <a:endParaRPr sz="1800" dirty="0">
              <a:highlight>
                <a:srgbClr val="FFFF00"/>
              </a:highlight>
              <a:latin typeface="Carlito"/>
              <a:cs typeface="Carlito"/>
            </a:endParaRPr>
          </a:p>
        </p:txBody>
      </p:sp>
      <p:pic>
        <p:nvPicPr>
          <p:cNvPr id="1026" name="Picture 2" descr="Không có mô tả.">
            <a:extLst>
              <a:ext uri="{FF2B5EF4-FFF2-40B4-BE49-F238E27FC236}">
                <a16:creationId xmlns:a16="http://schemas.microsoft.com/office/drawing/2014/main" id="{EC0B0377-C6E8-7D5D-7D1F-66F5C7515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3716"/>
            <a:ext cx="2940908" cy="349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30ADC993-148C-2C82-A51C-21D44D9DA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717" y="3431059"/>
            <a:ext cx="2857500" cy="342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D0FF6BD-BB09-F2EB-F183-D8837374D31D}"/>
              </a:ext>
            </a:extLst>
          </p:cNvPr>
          <p:cNvGrpSpPr/>
          <p:nvPr/>
        </p:nvGrpSpPr>
        <p:grpSpPr>
          <a:xfrm>
            <a:off x="6541249" y="3353716"/>
            <a:ext cx="5346700" cy="3275684"/>
            <a:chOff x="6541249" y="3582316"/>
            <a:chExt cx="5346700" cy="327568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81AF6C7-0097-3020-D023-055DD17CEBB6}"/>
                </a:ext>
              </a:extLst>
            </p:cNvPr>
            <p:cNvGrpSpPr/>
            <p:nvPr/>
          </p:nvGrpSpPr>
          <p:grpSpPr>
            <a:xfrm>
              <a:off x="7954819" y="3582316"/>
              <a:ext cx="3033119" cy="1497964"/>
              <a:chOff x="932688" y="3190114"/>
              <a:chExt cx="4912828" cy="2905886"/>
            </a:xfrm>
          </p:grpSpPr>
          <p:pic>
            <p:nvPicPr>
              <p:cNvPr id="12" name="object 4">
                <a:extLst>
                  <a:ext uri="{FF2B5EF4-FFF2-40B4-BE49-F238E27FC236}">
                    <a16:creationId xmlns:a16="http://schemas.microsoft.com/office/drawing/2014/main" id="{2488B4E4-60F2-66D3-DBC6-FAD135F8867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32688" y="3190114"/>
                <a:ext cx="4912828" cy="2905886"/>
              </a:xfrm>
              <a:prstGeom prst="rect">
                <a:avLst/>
              </a:prstGeom>
            </p:spPr>
          </p:pic>
          <p:sp>
            <p:nvSpPr>
              <p:cNvPr id="13" name="object 5">
                <a:extLst>
                  <a:ext uri="{FF2B5EF4-FFF2-40B4-BE49-F238E27FC236}">
                    <a16:creationId xmlns:a16="http://schemas.microsoft.com/office/drawing/2014/main" id="{A75F1652-85DB-BF3D-731A-598C861C3033}"/>
                  </a:ext>
                </a:extLst>
              </p:cNvPr>
              <p:cNvSpPr txBox="1"/>
              <p:nvPr/>
            </p:nvSpPr>
            <p:spPr>
              <a:xfrm>
                <a:off x="1212073" y="4685638"/>
                <a:ext cx="771668" cy="74134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2400" spc="110" dirty="0">
                    <a:solidFill>
                      <a:srgbClr val="FF0000"/>
                    </a:solidFill>
                    <a:latin typeface="Noto Sans Math"/>
                    <a:cs typeface="Noto Sans Math"/>
                  </a:rPr>
                  <a:t>𝐍</a:t>
                </a:r>
                <a:r>
                  <a:rPr sz="2625" spc="165" baseline="-15873" dirty="0">
                    <a:solidFill>
                      <a:srgbClr val="FF0000"/>
                    </a:solidFill>
                    <a:latin typeface="Noto Sans Math"/>
                    <a:cs typeface="Noto Sans Math"/>
                  </a:rPr>
                  <a:t>𝟐</a:t>
                </a:r>
                <a:endParaRPr sz="2625" baseline="-15873" dirty="0">
                  <a:latin typeface="Noto Sans Math"/>
                  <a:cs typeface="Noto Sans Math"/>
                </a:endParaRPr>
              </a:p>
            </p:txBody>
          </p:sp>
          <p:sp>
            <p:nvSpPr>
              <p:cNvPr id="14" name="object 6">
                <a:extLst>
                  <a:ext uri="{FF2B5EF4-FFF2-40B4-BE49-F238E27FC236}">
                    <a16:creationId xmlns:a16="http://schemas.microsoft.com/office/drawing/2014/main" id="{20704EA3-D136-0795-4210-9D82AF76328A}"/>
                  </a:ext>
                </a:extLst>
              </p:cNvPr>
              <p:cNvSpPr/>
              <p:nvPr/>
            </p:nvSpPr>
            <p:spPr>
              <a:xfrm>
                <a:off x="1772920" y="4174235"/>
                <a:ext cx="648335" cy="584835"/>
              </a:xfrm>
              <a:custGeom>
                <a:avLst/>
                <a:gdLst/>
                <a:ahLst/>
                <a:cxnLst/>
                <a:rect l="l" t="t" r="r" b="b"/>
                <a:pathLst>
                  <a:path w="648335" h="584835">
                    <a:moveTo>
                      <a:pt x="499173" y="94341"/>
                    </a:moveTo>
                    <a:lnTo>
                      <a:pt x="0" y="541527"/>
                    </a:lnTo>
                    <a:lnTo>
                      <a:pt x="38607" y="584707"/>
                    </a:lnTo>
                    <a:lnTo>
                      <a:pt x="537819" y="137474"/>
                    </a:lnTo>
                    <a:lnTo>
                      <a:pt x="499173" y="94341"/>
                    </a:lnTo>
                    <a:close/>
                  </a:path>
                  <a:path w="648335" h="584835">
                    <a:moveTo>
                      <a:pt x="618237" y="75056"/>
                    </a:moveTo>
                    <a:lnTo>
                      <a:pt x="520700" y="75056"/>
                    </a:lnTo>
                    <a:lnTo>
                      <a:pt x="559435" y="118109"/>
                    </a:lnTo>
                    <a:lnTo>
                      <a:pt x="537819" y="137474"/>
                    </a:lnTo>
                    <a:lnTo>
                      <a:pt x="576453" y="180594"/>
                    </a:lnTo>
                    <a:lnTo>
                      <a:pt x="618237" y="75056"/>
                    </a:lnTo>
                    <a:close/>
                  </a:path>
                  <a:path w="648335" h="584835">
                    <a:moveTo>
                      <a:pt x="520700" y="75056"/>
                    </a:moveTo>
                    <a:lnTo>
                      <a:pt x="499173" y="94341"/>
                    </a:lnTo>
                    <a:lnTo>
                      <a:pt x="537819" y="137474"/>
                    </a:lnTo>
                    <a:lnTo>
                      <a:pt x="559435" y="118109"/>
                    </a:lnTo>
                    <a:lnTo>
                      <a:pt x="520700" y="75056"/>
                    </a:lnTo>
                    <a:close/>
                  </a:path>
                  <a:path w="648335" h="584835">
                    <a:moveTo>
                      <a:pt x="647954" y="0"/>
                    </a:moveTo>
                    <a:lnTo>
                      <a:pt x="460502" y="51181"/>
                    </a:lnTo>
                    <a:lnTo>
                      <a:pt x="499173" y="94341"/>
                    </a:lnTo>
                    <a:lnTo>
                      <a:pt x="520700" y="75056"/>
                    </a:lnTo>
                    <a:lnTo>
                      <a:pt x="618237" y="75056"/>
                    </a:lnTo>
                    <a:lnTo>
                      <a:pt x="647954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6" name="Picture 15" descr="A diagram of a blue sphere with a white circle in the middle&#10;&#10;Description automatically generated">
              <a:extLst>
                <a:ext uri="{FF2B5EF4-FFF2-40B4-BE49-F238E27FC236}">
                  <a16:creationId xmlns:a16="http://schemas.microsoft.com/office/drawing/2014/main" id="{602A2303-67B1-F1F5-D0A9-CDD82CA9B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49" y="4965700"/>
              <a:ext cx="5346700" cy="1892300"/>
            </a:xfrm>
            <a:prstGeom prst="rect">
              <a:avLst/>
            </a:prstGeom>
          </p:spPr>
        </p:pic>
      </p:grpSp>
      <p:sp>
        <p:nvSpPr>
          <p:cNvPr id="17" name="object 8">
            <a:extLst>
              <a:ext uri="{FF2B5EF4-FFF2-40B4-BE49-F238E27FC236}">
                <a16:creationId xmlns:a16="http://schemas.microsoft.com/office/drawing/2014/main" id="{B15C6C8A-7390-F5BA-F93C-C3BB39A172C2}"/>
              </a:ext>
            </a:extLst>
          </p:cNvPr>
          <p:cNvSpPr txBox="1"/>
          <p:nvPr/>
        </p:nvSpPr>
        <p:spPr>
          <a:xfrm>
            <a:off x="8305800" y="6573017"/>
            <a:ext cx="27222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dirty="0">
                <a:highlight>
                  <a:srgbClr val="FFFF00"/>
                </a:highlight>
                <a:latin typeface="Carlito"/>
                <a:cs typeface="Carlito"/>
              </a:rPr>
              <a:t>Beam profile from BIF</a:t>
            </a:r>
            <a:endParaRPr sz="1800" dirty="0">
              <a:highlight>
                <a:srgbClr val="FFFF00"/>
              </a:highlight>
              <a:latin typeface="Carlito"/>
              <a:cs typeface="Carlito"/>
            </a:endParaRP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10EEF27C-9680-5755-77D7-D6BD737B8C0B}"/>
              </a:ext>
            </a:extLst>
          </p:cNvPr>
          <p:cNvSpPr txBox="1"/>
          <p:nvPr/>
        </p:nvSpPr>
        <p:spPr>
          <a:xfrm>
            <a:off x="269639" y="6530469"/>
            <a:ext cx="27222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dirty="0">
                <a:highlight>
                  <a:srgbClr val="FFFF00"/>
                </a:highlight>
                <a:latin typeface="Carlito"/>
                <a:cs typeface="Carlito"/>
              </a:rPr>
              <a:t>Beam shift </a:t>
            </a:r>
            <a:r>
              <a:rPr sz="1800" b="1" dirty="0">
                <a:highlight>
                  <a:srgbClr val="FFFF00"/>
                </a:highlight>
                <a:latin typeface="Carlito"/>
                <a:cs typeface="Carlito"/>
              </a:rPr>
              <a:t>at</a:t>
            </a:r>
            <a:r>
              <a:rPr sz="1800" b="1" spc="-15" dirty="0">
                <a:highlight>
                  <a:srgbClr val="FFFF00"/>
                </a:highlight>
                <a:latin typeface="Carlito"/>
                <a:cs typeface="Carlito"/>
              </a:rPr>
              <a:t> </a:t>
            </a:r>
            <a:r>
              <a:rPr lang="en-US" sz="1800" b="1" spc="-15" dirty="0">
                <a:highlight>
                  <a:srgbClr val="FFFF00"/>
                </a:highlight>
                <a:latin typeface="Carlito"/>
                <a:cs typeface="Carlito"/>
              </a:rPr>
              <a:t>CCR, </a:t>
            </a:r>
            <a:r>
              <a:rPr sz="1800" b="1" spc="-10" dirty="0">
                <a:highlight>
                  <a:srgbClr val="FFFF00"/>
                </a:highlight>
                <a:latin typeface="Carlito"/>
                <a:cs typeface="Carlito"/>
              </a:rPr>
              <a:t>J-</a:t>
            </a:r>
            <a:r>
              <a:rPr sz="1800" b="1" spc="-20" dirty="0">
                <a:highlight>
                  <a:srgbClr val="FFFF00"/>
                </a:highlight>
                <a:latin typeface="Carlito"/>
                <a:cs typeface="Carlito"/>
              </a:rPr>
              <a:t>PARC</a:t>
            </a:r>
            <a:endParaRPr sz="1800" dirty="0">
              <a:highlight>
                <a:srgbClr val="FFFF00"/>
              </a:highlight>
              <a:latin typeface="Carlito"/>
              <a:cs typeface="Carlito"/>
            </a:endParaRP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2645588A-A04F-D69F-971A-AB71C3D8E6A9}"/>
              </a:ext>
            </a:extLst>
          </p:cNvPr>
          <p:cNvSpPr txBox="1"/>
          <p:nvPr/>
        </p:nvSpPr>
        <p:spPr>
          <a:xfrm>
            <a:off x="3581400" y="6568177"/>
            <a:ext cx="30609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dirty="0">
                <a:highlight>
                  <a:srgbClr val="FFFF00"/>
                </a:highlight>
                <a:latin typeface="Carlito"/>
                <a:cs typeface="Carlito"/>
              </a:rPr>
              <a:t>Work in the tunnel, J-PARC</a:t>
            </a:r>
            <a:endParaRPr sz="1800" dirty="0">
              <a:highlight>
                <a:srgbClr val="FFFF00"/>
              </a:highlight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66717" y="169875"/>
            <a:ext cx="33972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Research</a:t>
            </a:r>
            <a:r>
              <a:rPr spc="-105" dirty="0"/>
              <a:t> </a:t>
            </a:r>
            <a:r>
              <a:rPr dirty="0"/>
              <a:t>at</a:t>
            </a:r>
            <a:r>
              <a:rPr spc="-75" dirty="0"/>
              <a:t> </a:t>
            </a:r>
            <a:r>
              <a:rPr spc="-10" dirty="0"/>
              <a:t>IFIRSE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4315" y="662686"/>
            <a:ext cx="11596370" cy="4705199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329565" indent="-317500">
              <a:lnSpc>
                <a:spcPct val="100000"/>
              </a:lnSpc>
              <a:spcBef>
                <a:spcPts val="745"/>
              </a:spcBef>
              <a:buSzPct val="96296"/>
              <a:buFont typeface="Wingdings"/>
              <a:buChar char=""/>
              <a:tabLst>
                <a:tab pos="329565" algn="l"/>
              </a:tabLst>
            </a:pPr>
            <a:r>
              <a:rPr sz="2700" b="1" dirty="0">
                <a:solidFill>
                  <a:srgbClr val="1B05B9"/>
                </a:solidFill>
                <a:latin typeface="Carlito"/>
                <a:cs typeface="Carlito"/>
              </a:rPr>
              <a:t>Software</a:t>
            </a:r>
            <a:r>
              <a:rPr sz="2700" b="1" spc="-55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2700" b="1" dirty="0">
                <a:solidFill>
                  <a:srgbClr val="1B05B9"/>
                </a:solidFill>
                <a:latin typeface="Carlito"/>
                <a:cs typeface="Carlito"/>
              </a:rPr>
              <a:t>work</a:t>
            </a:r>
            <a:r>
              <a:rPr sz="2700" b="1" spc="-60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2700" b="1" dirty="0">
                <a:solidFill>
                  <a:srgbClr val="1B05B9"/>
                </a:solidFill>
                <a:latin typeface="Carlito"/>
                <a:cs typeface="Carlito"/>
              </a:rPr>
              <a:t>:</a:t>
            </a:r>
            <a:r>
              <a:rPr sz="2700" b="1" spc="-40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2700" spc="-70" dirty="0">
                <a:latin typeface="Carlito"/>
                <a:cs typeface="Carlito"/>
              </a:rPr>
              <a:t>ROOT, </a:t>
            </a:r>
            <a:r>
              <a:rPr sz="2700" dirty="0">
                <a:latin typeface="Carlito"/>
                <a:cs typeface="Carlito"/>
              </a:rPr>
              <a:t>GLoBES,</a:t>
            </a:r>
            <a:r>
              <a:rPr sz="2700" spc="-70" dirty="0">
                <a:latin typeface="Carlito"/>
                <a:cs typeface="Carlito"/>
              </a:rPr>
              <a:t> </a:t>
            </a:r>
            <a:r>
              <a:rPr sz="2700" dirty="0">
                <a:latin typeface="Carlito"/>
                <a:cs typeface="Carlito"/>
              </a:rPr>
              <a:t>GEANT4,</a:t>
            </a:r>
            <a:r>
              <a:rPr sz="2700" spc="-90" dirty="0">
                <a:latin typeface="Carlito"/>
                <a:cs typeface="Carlito"/>
              </a:rPr>
              <a:t> </a:t>
            </a:r>
            <a:r>
              <a:rPr sz="2700" spc="-10" dirty="0">
                <a:latin typeface="Carlito"/>
                <a:cs typeface="Carlito"/>
              </a:rPr>
              <a:t>NEUT,…</a:t>
            </a:r>
            <a:endParaRPr sz="2700" dirty="0">
              <a:latin typeface="Carlito"/>
              <a:cs typeface="Carlito"/>
            </a:endParaRPr>
          </a:p>
          <a:p>
            <a:pPr marL="329565" indent="-317500">
              <a:lnSpc>
                <a:spcPct val="100000"/>
              </a:lnSpc>
              <a:spcBef>
                <a:spcPts val="650"/>
              </a:spcBef>
              <a:buSzPct val="96296"/>
              <a:buFont typeface="Wingdings"/>
              <a:buChar char=""/>
              <a:tabLst>
                <a:tab pos="329565" algn="l"/>
              </a:tabLst>
            </a:pPr>
            <a:r>
              <a:rPr sz="2700" b="1" dirty="0">
                <a:solidFill>
                  <a:srgbClr val="FF0000"/>
                </a:solidFill>
                <a:latin typeface="Carlito"/>
                <a:cs typeface="Carlito"/>
              </a:rPr>
              <a:t>Neutrino</a:t>
            </a:r>
            <a:r>
              <a:rPr sz="2700" b="1" spc="-10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2700" b="1" spc="-10" dirty="0">
                <a:solidFill>
                  <a:srgbClr val="FF0000"/>
                </a:solidFill>
                <a:latin typeface="Carlito"/>
                <a:cs typeface="Carlito"/>
              </a:rPr>
              <a:t>phenomenology:</a:t>
            </a:r>
            <a:r>
              <a:rPr sz="2700" b="1" spc="-10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2700" dirty="0">
                <a:latin typeface="Carlito"/>
                <a:cs typeface="Carlito"/>
              </a:rPr>
              <a:t>CPviolation,</a:t>
            </a:r>
            <a:r>
              <a:rPr sz="2700" spc="-95" dirty="0">
                <a:latin typeface="Carlito"/>
                <a:cs typeface="Carlito"/>
              </a:rPr>
              <a:t> </a:t>
            </a:r>
            <a:r>
              <a:rPr sz="2700" dirty="0">
                <a:latin typeface="Carlito"/>
                <a:cs typeface="Carlito"/>
              </a:rPr>
              <a:t>Mass</a:t>
            </a:r>
            <a:r>
              <a:rPr sz="2700" spc="-110" dirty="0">
                <a:latin typeface="Carlito"/>
                <a:cs typeface="Carlito"/>
              </a:rPr>
              <a:t> </a:t>
            </a:r>
            <a:r>
              <a:rPr sz="2700" spc="-30" dirty="0">
                <a:latin typeface="Carlito"/>
                <a:cs typeface="Carlito"/>
              </a:rPr>
              <a:t>hierarchy</a:t>
            </a:r>
            <a:r>
              <a:rPr sz="2700" spc="-10" dirty="0">
                <a:latin typeface="Carlito"/>
                <a:cs typeface="Carlito"/>
              </a:rPr>
              <a:t>,</a:t>
            </a:r>
            <a:r>
              <a:rPr sz="2700" spc="-110" dirty="0">
                <a:latin typeface="Carlito"/>
                <a:cs typeface="Carlito"/>
              </a:rPr>
              <a:t> </a:t>
            </a:r>
            <a:r>
              <a:rPr sz="2700" spc="-10" dirty="0">
                <a:latin typeface="Noto Sans Math"/>
                <a:cs typeface="Noto Sans Math"/>
              </a:rPr>
              <a:t>𝜃</a:t>
            </a:r>
            <a:r>
              <a:rPr sz="2925" spc="-15" baseline="-15669" dirty="0">
                <a:latin typeface="Noto Sans Math"/>
                <a:cs typeface="Noto Sans Math"/>
              </a:rPr>
              <a:t>23</a:t>
            </a:r>
            <a:r>
              <a:rPr sz="2925" spc="150" baseline="-15669" dirty="0">
                <a:latin typeface="Noto Sans Math"/>
                <a:cs typeface="Noto Sans Math"/>
              </a:rPr>
              <a:t> </a:t>
            </a:r>
            <a:r>
              <a:rPr sz="2700" spc="-10" dirty="0">
                <a:latin typeface="Carlito"/>
                <a:cs typeface="Carlito"/>
              </a:rPr>
              <a:t>octant,</a:t>
            </a:r>
            <a:endParaRPr sz="2700" dirty="0">
              <a:latin typeface="Carlito"/>
              <a:cs typeface="Carlito"/>
            </a:endParaRPr>
          </a:p>
          <a:p>
            <a:pPr marL="311785">
              <a:lnSpc>
                <a:spcPct val="100000"/>
              </a:lnSpc>
              <a:spcBef>
                <a:spcPts val="650"/>
              </a:spcBef>
            </a:pPr>
            <a:r>
              <a:rPr sz="2700" spc="155" dirty="0">
                <a:latin typeface="Noto Sans Math"/>
                <a:cs typeface="Noto Sans Math"/>
              </a:rPr>
              <a:t>𝑚</a:t>
            </a:r>
            <a:r>
              <a:rPr sz="2925" spc="232" baseline="-15669" dirty="0">
                <a:latin typeface="Noto Sans Math"/>
                <a:cs typeface="Noto Sans Math"/>
              </a:rPr>
              <a:t>𝑣</a:t>
            </a:r>
            <a:r>
              <a:rPr sz="2925" spc="405" baseline="-15669" dirty="0">
                <a:latin typeface="Noto Sans Math"/>
                <a:cs typeface="Noto Sans Math"/>
              </a:rPr>
              <a:t> </a:t>
            </a:r>
            <a:r>
              <a:rPr sz="2700" spc="-10" dirty="0">
                <a:latin typeface="Carlito"/>
                <a:cs typeface="Carlito"/>
              </a:rPr>
              <a:t>spectrum</a:t>
            </a:r>
            <a:endParaRPr sz="2700" dirty="0">
              <a:latin typeface="Carlito"/>
              <a:cs typeface="Carlito"/>
            </a:endParaRPr>
          </a:p>
          <a:p>
            <a:pPr marL="482600" marR="326390" indent="-457200">
              <a:lnSpc>
                <a:spcPct val="120000"/>
              </a:lnSpc>
              <a:buFont typeface="Wingdings"/>
              <a:buChar char=""/>
              <a:tabLst>
                <a:tab pos="482600" algn="l"/>
                <a:tab pos="3996690" algn="l"/>
              </a:tabLst>
            </a:pPr>
            <a:r>
              <a:rPr sz="2700" dirty="0">
                <a:solidFill>
                  <a:srgbClr val="6F2F9F"/>
                </a:solidFill>
                <a:latin typeface="Carlito"/>
                <a:cs typeface="Carlito"/>
              </a:rPr>
              <a:t>Master</a:t>
            </a:r>
            <a:r>
              <a:rPr sz="2700" spc="-7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r>
              <a:rPr sz="2700" dirty="0">
                <a:solidFill>
                  <a:srgbClr val="6F2F9F"/>
                </a:solidFill>
                <a:latin typeface="Carlito"/>
                <a:cs typeface="Carlito"/>
              </a:rPr>
              <a:t>thesis:</a:t>
            </a:r>
            <a:r>
              <a:rPr sz="2700" spc="-60" dirty="0">
                <a:solidFill>
                  <a:srgbClr val="6F2F9F"/>
                </a:solidFill>
                <a:latin typeface="Carlito"/>
                <a:cs typeface="Carlito"/>
              </a:rPr>
              <a:t> </a:t>
            </a:r>
            <a:endParaRPr lang="vi-VN" sz="2700" spc="-60" dirty="0">
              <a:solidFill>
                <a:srgbClr val="6F2F9F"/>
              </a:solidFill>
              <a:latin typeface="Carlito"/>
              <a:cs typeface="Carlito"/>
            </a:endParaRPr>
          </a:p>
          <a:p>
            <a:pPr marL="25400" marR="326390">
              <a:lnSpc>
                <a:spcPct val="120000"/>
              </a:lnSpc>
              <a:tabLst>
                <a:tab pos="482600" algn="l"/>
                <a:tab pos="3996690" algn="l"/>
              </a:tabLst>
            </a:pPr>
            <a:r>
              <a:rPr sz="2400" i="1" spc="-10" dirty="0">
                <a:latin typeface="Carlito"/>
                <a:cs typeface="Carlito"/>
              </a:rPr>
              <a:t>Resolving</a:t>
            </a:r>
            <a:r>
              <a:rPr lang="vi-VN" sz="2400" i="1" spc="-10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the</a:t>
            </a:r>
            <a:r>
              <a:rPr sz="2400" i="1" spc="-75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octant</a:t>
            </a:r>
            <a:r>
              <a:rPr sz="2400" i="1" spc="-90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of</a:t>
            </a:r>
            <a:r>
              <a:rPr sz="2400" i="1" spc="-65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leptonic</a:t>
            </a:r>
            <a:r>
              <a:rPr sz="2400" i="1" spc="-60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mixing</a:t>
            </a:r>
            <a:r>
              <a:rPr lang="vi-VN" sz="2400" i="1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angle</a:t>
            </a:r>
            <a:r>
              <a:rPr sz="2400" i="1" spc="-65" dirty="0">
                <a:latin typeface="Carlito"/>
                <a:cs typeface="Carlito"/>
              </a:rPr>
              <a:t> </a:t>
            </a:r>
            <a:r>
              <a:rPr sz="2400" spc="-10" dirty="0">
                <a:latin typeface="Noto Sans Math"/>
                <a:cs typeface="Noto Sans Math"/>
              </a:rPr>
              <a:t>𝜃</a:t>
            </a:r>
            <a:r>
              <a:rPr sz="2400" spc="-15" baseline="-15669" dirty="0">
                <a:latin typeface="Noto Sans Math"/>
                <a:cs typeface="Noto Sans Math"/>
              </a:rPr>
              <a:t>23</a:t>
            </a:r>
            <a:r>
              <a:rPr sz="2400" spc="187" baseline="-15669" dirty="0">
                <a:latin typeface="Noto Sans Math"/>
                <a:cs typeface="Noto Sans Math"/>
              </a:rPr>
              <a:t> </a:t>
            </a:r>
            <a:endParaRPr lang="vi-VN" sz="2400" spc="187" baseline="-15669" dirty="0">
              <a:latin typeface="Noto Sans Math"/>
              <a:cs typeface="Noto Sans Math"/>
            </a:endParaRPr>
          </a:p>
          <a:p>
            <a:pPr marL="25400" marR="326390">
              <a:lnSpc>
                <a:spcPct val="120000"/>
              </a:lnSpc>
              <a:tabLst>
                <a:tab pos="482600" algn="l"/>
                <a:tab pos="3996690" algn="l"/>
              </a:tabLst>
            </a:pPr>
            <a:r>
              <a:rPr sz="2400" i="1" dirty="0">
                <a:latin typeface="Carlito"/>
                <a:cs typeface="Carlito"/>
              </a:rPr>
              <a:t>with</a:t>
            </a:r>
            <a:r>
              <a:rPr sz="2400" i="1" spc="-80" dirty="0">
                <a:latin typeface="Carlito"/>
                <a:cs typeface="Carlito"/>
              </a:rPr>
              <a:t> </a:t>
            </a:r>
            <a:r>
              <a:rPr sz="2400" i="1" spc="-10" dirty="0">
                <a:latin typeface="Carlito"/>
                <a:cs typeface="Carlito"/>
              </a:rPr>
              <a:t>Hyper-</a:t>
            </a:r>
            <a:r>
              <a:rPr sz="2400" i="1" spc="-50" dirty="0">
                <a:latin typeface="Carlito"/>
                <a:cs typeface="Carlito"/>
              </a:rPr>
              <a:t>K </a:t>
            </a:r>
            <a:r>
              <a:rPr sz="2400" i="1" spc="-10" dirty="0">
                <a:latin typeface="Carlito"/>
                <a:cs typeface="Carlito"/>
              </a:rPr>
              <a:t>experiment</a:t>
            </a:r>
            <a:r>
              <a:rPr sz="2400" i="1" spc="-40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and</a:t>
            </a:r>
            <a:r>
              <a:rPr sz="2400" i="1" spc="-70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the</a:t>
            </a:r>
            <a:r>
              <a:rPr sz="2400" i="1" spc="-50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impact</a:t>
            </a:r>
            <a:r>
              <a:rPr sz="2400" i="1" spc="-55" dirty="0">
                <a:latin typeface="Carlito"/>
                <a:cs typeface="Carlito"/>
              </a:rPr>
              <a:t> </a:t>
            </a:r>
            <a:r>
              <a:rPr lang="vi-VN" sz="2400" i="1" spc="-55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to</a:t>
            </a:r>
            <a:r>
              <a:rPr sz="2400" i="1" spc="-55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the</a:t>
            </a:r>
            <a:r>
              <a:rPr sz="2400" i="1" spc="-50" dirty="0">
                <a:latin typeface="Carlito"/>
                <a:cs typeface="Carlito"/>
              </a:rPr>
              <a:t> </a:t>
            </a:r>
            <a:endParaRPr lang="vi-VN" sz="2400" i="1" spc="-50" dirty="0">
              <a:latin typeface="Carlito"/>
              <a:cs typeface="Carlito"/>
            </a:endParaRPr>
          </a:p>
          <a:p>
            <a:pPr marL="25400" marR="326390">
              <a:lnSpc>
                <a:spcPct val="120000"/>
              </a:lnSpc>
              <a:tabLst>
                <a:tab pos="482600" algn="l"/>
                <a:tab pos="3996690" algn="l"/>
              </a:tabLst>
            </a:pPr>
            <a:r>
              <a:rPr sz="2400" i="1" dirty="0">
                <a:latin typeface="Carlito"/>
                <a:cs typeface="Carlito"/>
              </a:rPr>
              <a:t>CP</a:t>
            </a:r>
            <a:r>
              <a:rPr sz="2400" i="1" spc="-50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violation</a:t>
            </a:r>
            <a:r>
              <a:rPr sz="2400" i="1" spc="-50" dirty="0">
                <a:latin typeface="Carlito"/>
                <a:cs typeface="Carlito"/>
              </a:rPr>
              <a:t> </a:t>
            </a:r>
            <a:r>
              <a:rPr sz="2400" i="1" spc="-10" dirty="0">
                <a:latin typeface="Carlito"/>
                <a:cs typeface="Carlito"/>
              </a:rPr>
              <a:t>measurement.</a:t>
            </a:r>
            <a:endParaRPr sz="2700" dirty="0">
              <a:latin typeface="Carlito"/>
              <a:cs typeface="Carlito"/>
            </a:endParaRPr>
          </a:p>
          <a:p>
            <a:pPr marL="482600" marR="38735" indent="-457200">
              <a:lnSpc>
                <a:spcPct val="120000"/>
              </a:lnSpc>
              <a:buFont typeface="Wingdings"/>
              <a:buChar char=""/>
              <a:tabLst>
                <a:tab pos="482600" algn="l"/>
              </a:tabLst>
            </a:pPr>
            <a:r>
              <a:rPr sz="2700" dirty="0">
                <a:solidFill>
                  <a:srgbClr val="EC7C30"/>
                </a:solidFill>
                <a:latin typeface="Carlito"/>
                <a:cs typeface="Carlito"/>
              </a:rPr>
              <a:t>PhD</a:t>
            </a:r>
            <a:r>
              <a:rPr sz="2700" spc="-55" dirty="0">
                <a:solidFill>
                  <a:srgbClr val="EC7C30"/>
                </a:solidFill>
                <a:latin typeface="Carlito"/>
                <a:cs typeface="Carlito"/>
              </a:rPr>
              <a:t> </a:t>
            </a:r>
            <a:r>
              <a:rPr sz="2700" dirty="0">
                <a:solidFill>
                  <a:srgbClr val="EC7C30"/>
                </a:solidFill>
                <a:latin typeface="Carlito"/>
                <a:cs typeface="Carlito"/>
              </a:rPr>
              <a:t>thesis:</a:t>
            </a:r>
            <a:r>
              <a:rPr sz="2700" spc="-65" dirty="0">
                <a:solidFill>
                  <a:srgbClr val="EC7C30"/>
                </a:solidFill>
                <a:latin typeface="Carlito"/>
                <a:cs typeface="Carlito"/>
              </a:rPr>
              <a:t> </a:t>
            </a:r>
            <a:endParaRPr lang="vi-VN" sz="2700" spc="-65" dirty="0">
              <a:solidFill>
                <a:srgbClr val="EC7C30"/>
              </a:solidFill>
              <a:latin typeface="Carlito"/>
              <a:cs typeface="Carlito"/>
            </a:endParaRPr>
          </a:p>
          <a:p>
            <a:pPr marL="25400" marR="38735">
              <a:lnSpc>
                <a:spcPct val="120000"/>
              </a:lnSpc>
              <a:tabLst>
                <a:tab pos="482600" algn="l"/>
              </a:tabLst>
            </a:pPr>
            <a:r>
              <a:rPr sz="2400" i="1" dirty="0">
                <a:latin typeface="Carlito"/>
                <a:cs typeface="Carlito"/>
              </a:rPr>
              <a:t>Neutrino</a:t>
            </a:r>
            <a:r>
              <a:rPr sz="2400" i="1" spc="-55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mass</a:t>
            </a:r>
            <a:r>
              <a:rPr sz="2400" i="1" spc="-50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spectrum:</a:t>
            </a:r>
            <a:r>
              <a:rPr sz="2400" i="1" spc="-65" dirty="0">
                <a:latin typeface="Carlito"/>
                <a:cs typeface="Carlito"/>
              </a:rPr>
              <a:t> </a:t>
            </a:r>
            <a:endParaRPr lang="vi-VN" sz="2400" i="1" spc="-65" dirty="0">
              <a:latin typeface="Carlito"/>
              <a:cs typeface="Carlito"/>
            </a:endParaRPr>
          </a:p>
          <a:p>
            <a:pPr marL="25400" marR="38735">
              <a:lnSpc>
                <a:spcPct val="120000"/>
              </a:lnSpc>
              <a:tabLst>
                <a:tab pos="482600" algn="l"/>
              </a:tabLst>
            </a:pPr>
            <a:r>
              <a:rPr sz="2400" i="1" dirty="0">
                <a:latin typeface="Carlito"/>
                <a:cs typeface="Carlito"/>
              </a:rPr>
              <a:t>hints</a:t>
            </a:r>
            <a:r>
              <a:rPr sz="2400" i="1" spc="-55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from</a:t>
            </a:r>
            <a:r>
              <a:rPr sz="2400" i="1" spc="-50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neutrino</a:t>
            </a:r>
            <a:r>
              <a:rPr sz="2400" i="1" spc="-55" dirty="0">
                <a:latin typeface="Carlito"/>
                <a:cs typeface="Carlito"/>
              </a:rPr>
              <a:t> </a:t>
            </a:r>
            <a:r>
              <a:rPr sz="2400" i="1" dirty="0">
                <a:latin typeface="Carlito"/>
                <a:cs typeface="Carlito"/>
              </a:rPr>
              <a:t>oscillation,</a:t>
            </a:r>
            <a:r>
              <a:rPr sz="2400" i="1" spc="-40" dirty="0">
                <a:latin typeface="Carlito"/>
                <a:cs typeface="Carlito"/>
              </a:rPr>
              <a:t> </a:t>
            </a:r>
            <a:r>
              <a:rPr sz="2400" i="1" spc="-10" dirty="0">
                <a:latin typeface="Carlito"/>
                <a:cs typeface="Carlito"/>
              </a:rPr>
              <a:t>cosmology,</a:t>
            </a:r>
            <a:r>
              <a:rPr lang="vi-VN" sz="2400" i="1" spc="-10" dirty="0">
                <a:latin typeface="Carlito"/>
                <a:cs typeface="Carlito"/>
              </a:rPr>
              <a:t> </a:t>
            </a:r>
            <a:r>
              <a:rPr sz="2400" i="1" spc="-10" dirty="0" err="1">
                <a:latin typeface="Carlito"/>
                <a:cs typeface="Carlito"/>
              </a:rPr>
              <a:t>betadecay</a:t>
            </a:r>
            <a:r>
              <a:rPr sz="2400" i="1" spc="-10" dirty="0">
                <a:latin typeface="Carlito"/>
                <a:cs typeface="Carlito"/>
              </a:rPr>
              <a:t>.</a:t>
            </a:r>
            <a:endParaRPr sz="2400" dirty="0">
              <a:latin typeface="Carlito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88170" y="313943"/>
            <a:ext cx="1570074" cy="6217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02707B-BE7A-C437-0F31-5F24620F35EB}"/>
              </a:ext>
            </a:extLst>
          </p:cNvPr>
          <p:cNvGrpSpPr/>
          <p:nvPr/>
        </p:nvGrpSpPr>
        <p:grpSpPr>
          <a:xfrm>
            <a:off x="6104238" y="1752600"/>
            <a:ext cx="6096000" cy="2590800"/>
            <a:chOff x="432483" y="1106714"/>
            <a:chExt cx="12902517" cy="46476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388055-D740-89FE-0557-17E6E00A9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539197" y="3055"/>
              <a:ext cx="4644571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B7BE81-7BF4-6A41-60E4-4CE32C63B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583714" y="0"/>
              <a:ext cx="4644571" cy="6858000"/>
            </a:xfrm>
            <a:prstGeom prst="rect">
              <a:avLst/>
            </a:prstGeom>
          </p:spPr>
        </p:pic>
      </p:grpSp>
      <p:pic>
        <p:nvPicPr>
          <p:cNvPr id="11" name="Picture 10" descr="A graph of a mass matrix&#10;&#10;Description automatically generated">
            <a:extLst>
              <a:ext uri="{FF2B5EF4-FFF2-40B4-BE49-F238E27FC236}">
                <a16:creationId xmlns:a16="http://schemas.microsoft.com/office/drawing/2014/main" id="{8E464DBF-0063-06F7-4BB0-5D82E2216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19" y="4294002"/>
            <a:ext cx="3744250" cy="25639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66717" y="169875"/>
            <a:ext cx="33972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Research</a:t>
            </a:r>
            <a:r>
              <a:rPr spc="-105" dirty="0"/>
              <a:t> </a:t>
            </a:r>
            <a:r>
              <a:rPr dirty="0"/>
              <a:t>at</a:t>
            </a:r>
            <a:r>
              <a:rPr spc="-75" dirty="0"/>
              <a:t> </a:t>
            </a:r>
            <a:r>
              <a:rPr spc="-10" dirty="0"/>
              <a:t>IFIRSE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4315" y="660552"/>
            <a:ext cx="12074525" cy="104965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41630" indent="-330200">
              <a:lnSpc>
                <a:spcPct val="100000"/>
              </a:lnSpc>
              <a:spcBef>
                <a:spcPts val="770"/>
              </a:spcBef>
              <a:buSzPct val="96428"/>
              <a:buFont typeface="Wingdings"/>
              <a:buChar char=""/>
              <a:tabLst>
                <a:tab pos="341630" algn="l"/>
              </a:tabLst>
            </a:pPr>
            <a:r>
              <a:rPr sz="2800" b="1" spc="-10" dirty="0">
                <a:solidFill>
                  <a:srgbClr val="1B05B9"/>
                </a:solidFill>
                <a:latin typeface="Carlito"/>
                <a:cs typeface="Carlito"/>
              </a:rPr>
              <a:t>Software</a:t>
            </a:r>
            <a:r>
              <a:rPr sz="2800" b="1" spc="-45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2800" b="1" dirty="0">
                <a:solidFill>
                  <a:srgbClr val="1B05B9"/>
                </a:solidFill>
                <a:latin typeface="Carlito"/>
                <a:cs typeface="Carlito"/>
              </a:rPr>
              <a:t>work</a:t>
            </a:r>
            <a:r>
              <a:rPr sz="2800" b="1" spc="-55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2800" b="1" dirty="0">
                <a:solidFill>
                  <a:srgbClr val="1B05B9"/>
                </a:solidFill>
                <a:latin typeface="Carlito"/>
                <a:cs typeface="Carlito"/>
              </a:rPr>
              <a:t>:</a:t>
            </a:r>
            <a:r>
              <a:rPr sz="2800" b="1" spc="-40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2800" spc="-70" dirty="0">
                <a:latin typeface="Carlito"/>
                <a:cs typeface="Carlito"/>
              </a:rPr>
              <a:t>ROOT,</a:t>
            </a:r>
            <a:r>
              <a:rPr sz="2800" spc="-65" dirty="0">
                <a:latin typeface="Carlito"/>
                <a:cs typeface="Carlito"/>
              </a:rPr>
              <a:t> </a:t>
            </a:r>
            <a:r>
              <a:rPr sz="2800" spc="-10" dirty="0">
                <a:latin typeface="Carlito"/>
                <a:cs typeface="Carlito"/>
              </a:rPr>
              <a:t>GLoBES</a:t>
            </a:r>
            <a:endParaRPr sz="2800" dirty="0">
              <a:latin typeface="Carlito"/>
              <a:cs typeface="Carlito"/>
            </a:endParaRPr>
          </a:p>
          <a:p>
            <a:pPr marL="341630" indent="-330200">
              <a:lnSpc>
                <a:spcPct val="100000"/>
              </a:lnSpc>
              <a:spcBef>
                <a:spcPts val="675"/>
              </a:spcBef>
              <a:buSzPct val="96428"/>
              <a:buFont typeface="Wingdings"/>
              <a:buChar char=""/>
              <a:tabLst>
                <a:tab pos="341630" algn="l"/>
              </a:tabLst>
            </a:pPr>
            <a:r>
              <a:rPr sz="2800" dirty="0">
                <a:latin typeface="Carlito"/>
                <a:cs typeface="Carlito"/>
              </a:rPr>
              <a:t>Some</a:t>
            </a:r>
            <a:r>
              <a:rPr sz="2800" spc="-90" dirty="0">
                <a:latin typeface="Carlito"/>
                <a:cs typeface="Carlito"/>
              </a:rPr>
              <a:t> </a:t>
            </a:r>
            <a:r>
              <a:rPr sz="2800" dirty="0">
                <a:latin typeface="Carlito"/>
                <a:cs typeface="Carlito"/>
              </a:rPr>
              <a:t>topics:</a:t>
            </a:r>
            <a:r>
              <a:rPr sz="2800" spc="-75" dirty="0">
                <a:latin typeface="Carlito"/>
                <a:cs typeface="Carlito"/>
              </a:rPr>
              <a:t> </a:t>
            </a:r>
            <a:r>
              <a:rPr sz="2800" spc="50" dirty="0">
                <a:solidFill>
                  <a:srgbClr val="1B05B9"/>
                </a:solidFill>
                <a:latin typeface="Noto Sans Math"/>
                <a:cs typeface="Noto Sans Math"/>
              </a:rPr>
              <a:t>𝜽</a:t>
            </a:r>
            <a:r>
              <a:rPr sz="3075" spc="75" baseline="-16260" dirty="0">
                <a:solidFill>
                  <a:srgbClr val="1B05B9"/>
                </a:solidFill>
                <a:latin typeface="Noto Sans Math"/>
                <a:cs typeface="Noto Sans Math"/>
              </a:rPr>
              <a:t>𝟐𝟑</a:t>
            </a:r>
            <a:r>
              <a:rPr sz="3075" spc="209" baseline="-16260" dirty="0">
                <a:solidFill>
                  <a:srgbClr val="1B05B9"/>
                </a:solidFill>
                <a:latin typeface="Noto Sans Math"/>
                <a:cs typeface="Noto Sans Math"/>
              </a:rPr>
              <a:t> </a:t>
            </a:r>
            <a:r>
              <a:rPr sz="2800" b="1" dirty="0">
                <a:solidFill>
                  <a:srgbClr val="1B05B9"/>
                </a:solidFill>
                <a:latin typeface="Carlito"/>
                <a:cs typeface="Carlito"/>
              </a:rPr>
              <a:t>octant,</a:t>
            </a:r>
            <a:r>
              <a:rPr sz="2800" b="1" spc="-75" dirty="0">
                <a:solidFill>
                  <a:srgbClr val="1B05B9"/>
                </a:solidFill>
                <a:latin typeface="Carlito"/>
                <a:cs typeface="Carlito"/>
              </a:rPr>
              <a:t> </a:t>
            </a:r>
            <a:r>
              <a:rPr sz="2800" spc="114" dirty="0">
                <a:solidFill>
                  <a:srgbClr val="1B05B9"/>
                </a:solidFill>
                <a:latin typeface="Noto Sans Math"/>
                <a:cs typeface="Noto Sans Math"/>
              </a:rPr>
              <a:t>𝒎</a:t>
            </a:r>
            <a:r>
              <a:rPr sz="3075" spc="172" baseline="-16260" dirty="0">
                <a:solidFill>
                  <a:srgbClr val="1B05B9"/>
                </a:solidFill>
                <a:latin typeface="Noto Sans Math"/>
                <a:cs typeface="Noto Sans Math"/>
              </a:rPr>
              <a:t>𝝂</a:t>
            </a:r>
            <a:r>
              <a:rPr sz="3075" spc="195" baseline="-16260" dirty="0">
                <a:solidFill>
                  <a:srgbClr val="1B05B9"/>
                </a:solidFill>
                <a:latin typeface="Noto Sans Math"/>
                <a:cs typeface="Noto Sans Math"/>
              </a:rPr>
              <a:t> </a:t>
            </a:r>
            <a:r>
              <a:rPr sz="2800" b="1" spc="-10" dirty="0">
                <a:solidFill>
                  <a:srgbClr val="1B05B9"/>
                </a:solidFill>
                <a:latin typeface="Carlito"/>
                <a:cs typeface="Carlito"/>
              </a:rPr>
              <a:t>spectrum</a:t>
            </a:r>
            <a:endParaRPr sz="2800" dirty="0">
              <a:latin typeface="Carlito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79976" y="1891283"/>
            <a:ext cx="3601212" cy="248716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9516" y="1866900"/>
            <a:ext cx="3601212" cy="25816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108073" y="2013330"/>
            <a:ext cx="746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Carlito"/>
                <a:cs typeface="Carlito"/>
              </a:rPr>
              <a:t>VCTP45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89167" y="2041905"/>
            <a:ext cx="746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Carlito"/>
                <a:cs typeface="Carlito"/>
              </a:rPr>
              <a:t>VCTP46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30540" y="1880616"/>
            <a:ext cx="3526536" cy="256793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142981" y="1947164"/>
            <a:ext cx="746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Carlito"/>
                <a:cs typeface="Carlito"/>
              </a:rPr>
              <a:t>VCTP47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88170" y="313943"/>
            <a:ext cx="1570074" cy="621791"/>
          </a:xfrm>
          <a:prstGeom prst="rect">
            <a:avLst/>
          </a:prstGeom>
        </p:spPr>
      </p:pic>
      <p:pic>
        <p:nvPicPr>
          <p:cNvPr id="22" name="Picture 2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FDC586E-0B64-BE71-9D1B-339E726D7A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160" y="4629630"/>
            <a:ext cx="4588840" cy="208923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0A9B9C0-7551-7739-6D19-59395F60B9BA}"/>
              </a:ext>
            </a:extLst>
          </p:cNvPr>
          <p:cNvSpPr/>
          <p:nvPr/>
        </p:nvSpPr>
        <p:spPr>
          <a:xfrm>
            <a:off x="7981188" y="4618964"/>
            <a:ext cx="4137077" cy="2232212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DD2A1F-8514-035C-8A80-FB432D1D5C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728" y="4529073"/>
            <a:ext cx="3700272" cy="2322103"/>
          </a:xfrm>
          <a:prstGeom prst="rect">
            <a:avLst/>
          </a:prstGeom>
        </p:spPr>
      </p:pic>
      <p:pic>
        <p:nvPicPr>
          <p:cNvPr id="25" name="Picture 24" descr="A close-up of a text&#10;&#10;AI-generated content may be incorrect.">
            <a:extLst>
              <a:ext uri="{FF2B5EF4-FFF2-40B4-BE49-F238E27FC236}">
                <a16:creationId xmlns:a16="http://schemas.microsoft.com/office/drawing/2014/main" id="{B4BF5028-19CD-AE11-514A-34184E516F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6" y="4836428"/>
            <a:ext cx="3964094" cy="1675636"/>
          </a:xfrm>
          <a:prstGeom prst="rect">
            <a:avLst/>
          </a:prstGeom>
        </p:spPr>
      </p:pic>
      <p:sp>
        <p:nvSpPr>
          <p:cNvPr id="26" name="object 9">
            <a:extLst>
              <a:ext uri="{FF2B5EF4-FFF2-40B4-BE49-F238E27FC236}">
                <a16:creationId xmlns:a16="http://schemas.microsoft.com/office/drawing/2014/main" id="{FE6EEC00-79DD-E3B9-AF29-B281A48ACFE0}"/>
              </a:ext>
            </a:extLst>
          </p:cNvPr>
          <p:cNvSpPr txBox="1"/>
          <p:nvPr/>
        </p:nvSpPr>
        <p:spPr>
          <a:xfrm>
            <a:off x="1734693" y="4565141"/>
            <a:ext cx="746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Carlito"/>
                <a:cs typeface="Carlito"/>
              </a:rPr>
              <a:t>VCTP4</a:t>
            </a:r>
            <a:r>
              <a:rPr lang="vi-VN" sz="1800" b="1" spc="-10" dirty="0">
                <a:solidFill>
                  <a:srgbClr val="FF0000"/>
                </a:solidFill>
                <a:latin typeface="Carlito"/>
                <a:cs typeface="Carlito"/>
              </a:rPr>
              <a:t>9</a:t>
            </a:r>
            <a:endParaRPr sz="1800" dirty="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3262</TotalTime>
  <Words>492</Words>
  <Application>Microsoft Macintosh PowerPoint</Application>
  <PresentationFormat>Widescreen</PresentationFormat>
  <Paragraphs>89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Carlito</vt:lpstr>
      <vt:lpstr>MathJax_SansSerif</vt:lpstr>
      <vt:lpstr>Aptos</vt:lpstr>
      <vt:lpstr>Arial</vt:lpstr>
      <vt:lpstr>Calibri</vt:lpstr>
      <vt:lpstr>Noto Sans Math</vt:lpstr>
      <vt:lpstr>PT Serif</vt:lpstr>
      <vt:lpstr>Times New Roman</vt:lpstr>
      <vt:lpstr>Trebuchet MS</vt:lpstr>
      <vt:lpstr>Wingdings</vt:lpstr>
      <vt:lpstr>Office Theme</vt:lpstr>
      <vt:lpstr>Research and Daily life in Quy Nhon</vt:lpstr>
      <vt:lpstr>About me</vt:lpstr>
      <vt:lpstr>My hometown</vt:lpstr>
      <vt:lpstr>PowerPoint Presentation</vt:lpstr>
      <vt:lpstr>Research at IFIRSE</vt:lpstr>
      <vt:lpstr>Research at IFIRSE</vt:lpstr>
      <vt:lpstr>Research at IFIRSE</vt:lpstr>
      <vt:lpstr>Research at IFIRSE</vt:lpstr>
      <vt:lpstr>Research at IFIRSE</vt:lpstr>
      <vt:lpstr>Daily life in Quy Nhon</vt:lpstr>
      <vt:lpstr>Daily life at IFIRSE</vt:lpstr>
      <vt:lpstr>PowerPoint Presentation</vt:lpstr>
      <vt:lpstr>PowerPoint Presentation</vt:lpstr>
      <vt:lpstr>Thank you for your attention  Welcome to Quy Nhon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truong sang</dc:creator>
  <cp:lastModifiedBy>Phan Kieu Quanh</cp:lastModifiedBy>
  <cp:revision>22</cp:revision>
  <dcterms:created xsi:type="dcterms:W3CDTF">2024-07-11T09:00:50Z</dcterms:created>
  <dcterms:modified xsi:type="dcterms:W3CDTF">2025-07-15T17:05:25Z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2023-07-19T00:00:00Z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2024-07-11T00:00:00Z</vt:filetime>
  </property>
  <property fmtid="{D5CDD505-2E9C-101B-9397-08002B2CF9AE}" pid="5" name="Producer">
    <vt:lpwstr>3-Heights(TM) PDF Security Shell 4.8.25.2 (http://www.pdf-tools.com)</vt:lpwstr>
  </property>
</Properties>
</file>