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/>
    <p:restoredTop sz="94637"/>
  </p:normalViewPr>
  <p:slideViewPr>
    <p:cSldViewPr snapToGrid="0">
      <p:cViewPr>
        <p:scale>
          <a:sx n="34" d="100"/>
          <a:sy n="34" d="100"/>
        </p:scale>
        <p:origin x="416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浅井 彩那" userId="f13d7235-c580-4f38-b406-e14890b3b172" providerId="ADAL" clId="{570B5BEA-8709-B948-8A08-EC24CFF9ADAD}"/>
    <pc:docChg chg="undo custSel modSld">
      <pc:chgData name="浅井 彩那" userId="f13d7235-c580-4f38-b406-e14890b3b172" providerId="ADAL" clId="{570B5BEA-8709-B948-8A08-EC24CFF9ADAD}" dt="2025-07-14T18:15:11.759" v="6" actId="313"/>
      <pc:docMkLst>
        <pc:docMk/>
      </pc:docMkLst>
      <pc:sldChg chg="modSp mod">
        <pc:chgData name="浅井 彩那" userId="f13d7235-c580-4f38-b406-e14890b3b172" providerId="ADAL" clId="{570B5BEA-8709-B948-8A08-EC24CFF9ADAD}" dt="2025-07-14T18:15:11.759" v="6" actId="313"/>
        <pc:sldMkLst>
          <pc:docMk/>
          <pc:sldMk cId="0" sldId="259"/>
        </pc:sldMkLst>
        <pc:spChg chg="mod">
          <ac:chgData name="浅井 彩那" userId="f13d7235-c580-4f38-b406-e14890b3b172" providerId="ADAL" clId="{570B5BEA-8709-B948-8A08-EC24CFF9ADAD}" dt="2025-07-14T18:15:11.759" v="6" actId="313"/>
          <ac:spMkLst>
            <pc:docMk/>
            <pc:sldMk cId="0" sldId="259"/>
            <ac:spMk id="197" creationId="{00000000-0000-0000-0000-000000000000}"/>
          </ac:spMkLst>
        </pc:spChg>
        <pc:picChg chg="mod modCrop">
          <ac:chgData name="浅井 彩那" userId="f13d7235-c580-4f38-b406-e14890b3b172" providerId="ADAL" clId="{570B5BEA-8709-B948-8A08-EC24CFF9ADAD}" dt="2025-07-14T18:14:56.543" v="4" actId="732"/>
          <ac:picMkLst>
            <pc:docMk/>
            <pc:sldMk cId="0" sldId="259"/>
            <ac:picMk id="195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1pPr>
    <a:lvl2pPr indent="2286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2pPr>
    <a:lvl3pPr indent="4572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3pPr>
    <a:lvl4pPr indent="6858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4pPr>
    <a:lvl5pPr indent="9144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5pPr>
    <a:lvl6pPr indent="11430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6pPr>
    <a:lvl7pPr indent="13716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7pPr>
    <a:lvl8pPr indent="16002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8pPr>
    <a:lvl9pPr indent="18288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作者と日付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r>
              <a:t>作者と日付</a:t>
            </a:r>
          </a:p>
        </p:txBody>
      </p:sp>
      <p:sp>
        <p:nvSpPr>
          <p:cNvPr id="12" name="プレゼンテーションのタイトル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プレゼンテーションのタイトル</a:t>
            </a:r>
          </a:p>
        </p:txBody>
      </p:sp>
      <p:sp>
        <p:nvSpPr>
          <p:cNvPr id="13" name="本文レベル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5pPr>
          </a:lstStyle>
          <a:p>
            <a:r>
              <a:t>プレゼンテーションのサブタイトル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スライドのタイトル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スライドのタイトル</a:t>
            </a:r>
          </a:p>
        </p:txBody>
      </p:sp>
      <p:sp>
        <p:nvSpPr>
          <p:cNvPr id="100" name="スライドのサブタイトル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r>
              <a:t>スライドのサブタイトル</a:t>
            </a:r>
          </a:p>
        </p:txBody>
      </p:sp>
      <p:sp>
        <p:nvSpPr>
          <p:cNvPr id="10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議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議題のタイトル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議題のタイトル</a:t>
            </a:r>
          </a:p>
        </p:txBody>
      </p:sp>
      <p:sp>
        <p:nvSpPr>
          <p:cNvPr id="109" name="議題のサブタイトル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r>
              <a:t>議題のサブタイトル</a:t>
            </a:r>
          </a:p>
        </p:txBody>
      </p:sp>
      <p:sp>
        <p:nvSpPr>
          <p:cNvPr id="110" name="本文レベル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議題のトピック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ステートメン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本文レベル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/>
            </a:lvl5pPr>
          </a:lstStyle>
          <a:p>
            <a:r>
              <a:t>ステートメント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ビッグファク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本文レベル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spc="-250">
                <a:latin typeface="+mn-lt"/>
                <a:ea typeface="+mn-ea"/>
                <a:cs typeface="+mn-cs"/>
                <a:sym typeface="ヒラギノ角ゴ ProN W6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spc="-250">
                <a:latin typeface="+mn-lt"/>
                <a:ea typeface="+mn-ea"/>
                <a:cs typeface="+mn-cs"/>
                <a:sym typeface="ヒラギノ角ゴ ProN W6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spc="-250">
                <a:latin typeface="+mn-lt"/>
                <a:ea typeface="+mn-ea"/>
                <a:cs typeface="+mn-cs"/>
                <a:sym typeface="ヒラギノ角ゴ ProN W6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spc="-250">
                <a:latin typeface="+mn-lt"/>
                <a:ea typeface="+mn-ea"/>
                <a:cs typeface="+mn-cs"/>
                <a:sym typeface="ヒラギノ角ゴ ProN W6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spc="-250">
                <a:latin typeface="+mn-lt"/>
                <a:ea typeface="+mn-ea"/>
                <a:cs typeface="+mn-cs"/>
                <a:sym typeface="ヒラギノ角ゴ ProN W6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ファクト情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r>
              <a:t>ファクト情報</a:t>
            </a:r>
          </a:p>
        </p:txBody>
      </p:sp>
      <p:sp>
        <p:nvSpPr>
          <p:cNvPr id="128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属性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r>
              <a:t>属性</a:t>
            </a:r>
          </a:p>
        </p:txBody>
      </p:sp>
      <p:sp>
        <p:nvSpPr>
          <p:cNvPr id="136" name="本文レベル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/>
            </a:lvl1pPr>
            <a:lvl2pPr marL="638923" indent="-12700">
              <a:spcBef>
                <a:spcPts val="0"/>
              </a:spcBef>
              <a:buSzTx/>
              <a:buNone/>
              <a:defRPr sz="8500" spc="-170"/>
            </a:lvl2pPr>
            <a:lvl3pPr marL="638923" indent="444500">
              <a:spcBef>
                <a:spcPts val="0"/>
              </a:spcBef>
              <a:buSzTx/>
              <a:buNone/>
              <a:defRPr sz="8500" spc="-170"/>
            </a:lvl3pPr>
            <a:lvl4pPr marL="638923" indent="901700">
              <a:spcBef>
                <a:spcPts val="0"/>
              </a:spcBef>
              <a:buSzTx/>
              <a:buNone/>
              <a:defRPr sz="8500" spc="-170"/>
            </a:lvl4pPr>
            <a:lvl5pPr marL="638923" indent="1358900">
              <a:spcBef>
                <a:spcPts val="0"/>
              </a:spcBef>
              <a:buSzTx/>
              <a:buNone/>
              <a:defRPr sz="8500" spc="-170"/>
            </a:lvl5pPr>
          </a:lstStyle>
          <a:p>
            <a:r>
              <a:t>“重要な引用”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3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炒飯、ゆで卵、箸が添えられたボウル1杯のサラダ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サーモンケーキ、サラダ、フムスが入ったボウル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パセリバター、煎りヘーゼルナッツ、削ったパルメザンチーズがかかったパッパルデッレパスタ1皿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炒飯、ゆで卵、箸が添えられたボウル1杯のサラダ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&amp;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アボカドとライム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プレゼンテーションのタイトル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プレゼンテーションのタイトル</a:t>
            </a:r>
          </a:p>
        </p:txBody>
      </p:sp>
      <p:sp>
        <p:nvSpPr>
          <p:cNvPr id="23" name="作者と日付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r>
              <a:t>作者と日付</a:t>
            </a:r>
          </a:p>
        </p:txBody>
      </p:sp>
      <p:sp>
        <p:nvSpPr>
          <p:cNvPr id="24" name="本文レベル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5pPr>
          </a:lstStyle>
          <a:p>
            <a:r>
              <a:t>プレゼンテーションのサブタイトル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&amp;画像（代替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サーモンケーキ、サラダ、フムスが入ったボウル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スライドのタイトル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スライドのタイトル</a:t>
            </a:r>
          </a:p>
        </p:txBody>
      </p:sp>
      <p:sp>
        <p:nvSpPr>
          <p:cNvPr id="34" name="本文レベル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5pPr>
          </a:lstStyle>
          <a:p>
            <a:r>
              <a:t>スライドのサブタイトル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1978411" y="13129632"/>
            <a:ext cx="414681" cy="3302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&amp;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スライドのタイトル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スライドのタイトル</a:t>
            </a:r>
          </a:p>
        </p:txBody>
      </p:sp>
      <p:sp>
        <p:nvSpPr>
          <p:cNvPr id="43" name="スライドのサブタイトル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r>
              <a:t>スライドのサブタイトル</a:t>
            </a:r>
          </a:p>
        </p:txBody>
      </p:sp>
      <p:sp>
        <p:nvSpPr>
          <p:cNvPr id="44" name="本文レベル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スライドの箇条書きテキスト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本文レベル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スライドの箇条書きテキスト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スライドのサブタイトル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r>
              <a:t>スライドのサブタイトル</a:t>
            </a:r>
          </a:p>
        </p:txBody>
      </p:sp>
      <p:sp>
        <p:nvSpPr>
          <p:cNvPr id="61" name="本文レベル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スライドの箇条書きテキスト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パセリバター、煎りヘーゼルナッツ、削ったパルメザンチーズがかかったパッパルデッレパスタ1皿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スライドのタイトル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スライドのタイトル</a:t>
            </a:r>
          </a:p>
        </p:txBody>
      </p:sp>
      <p:sp>
        <p:nvSpPr>
          <p:cNvPr id="64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、箇条書き、ライブビデオ（小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スライドのサブタイトル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r>
              <a:t>スライドのサブタイトル</a:t>
            </a:r>
          </a:p>
        </p:txBody>
      </p:sp>
      <p:sp>
        <p:nvSpPr>
          <p:cNvPr id="72" name="本文レベル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スライドの箇条書きテキスト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スライドのタイトル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スライドのタイトル</a:t>
            </a:r>
          </a:p>
        </p:txBody>
      </p:sp>
      <p:sp>
        <p:nvSpPr>
          <p:cNvPr id="74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、箇条書き、ライブビデオ（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スライドのサブタイトル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r>
              <a:t>スライドのサブタイトル</a:t>
            </a:r>
          </a:p>
        </p:txBody>
      </p:sp>
      <p:sp>
        <p:nvSpPr>
          <p:cNvPr id="82" name="本文レベル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スライドの箇条書きテキスト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スライドのタイトル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スライドのタイトル</a:t>
            </a:r>
          </a:p>
        </p:txBody>
      </p:sp>
      <p:sp>
        <p:nvSpPr>
          <p:cNvPr id="84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セク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セクションタイトル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spc="-232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r>
              <a:t>セクションタイトル</a:t>
            </a:r>
          </a:p>
        </p:txBody>
      </p:sp>
      <p:sp>
        <p:nvSpPr>
          <p:cNvPr id="92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1978411" y="13129632"/>
            <a:ext cx="414681" cy="3302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のタイトル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スライドのタイトル</a:t>
            </a:r>
          </a:p>
        </p:txBody>
      </p:sp>
      <p:sp>
        <p:nvSpPr>
          <p:cNvPr id="3" name="本文レベル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スライドの箇条書きテキスト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1978411" y="13125399"/>
            <a:ext cx="414681" cy="330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elf-Introduction @VSoN_2025…"/>
          <p:cNvSpPr txBox="1">
            <a:spLocks noGrp="1"/>
          </p:cNvSpPr>
          <p:nvPr>
            <p:ph type="ctrTitle"/>
          </p:nvPr>
        </p:nvSpPr>
        <p:spPr>
          <a:xfrm>
            <a:off x="1206496" y="4533900"/>
            <a:ext cx="21971004" cy="4648201"/>
          </a:xfrm>
          <a:prstGeom prst="rect">
            <a:avLst/>
          </a:prstGeom>
        </p:spPr>
        <p:txBody>
          <a:bodyPr/>
          <a:lstStyle/>
          <a:p>
            <a:pPr defTabSz="2072588">
              <a:defRPr sz="9860" spc="-197"/>
            </a:pPr>
            <a:r>
              <a:t>Self-Introduction @VSoN_2025</a:t>
            </a:r>
          </a:p>
          <a:p>
            <a:pPr defTabSz="2072588">
              <a:defRPr sz="9860" spc="-197"/>
            </a:pPr>
            <a:endParaRPr/>
          </a:p>
          <a:p>
            <a:pPr defTabSz="2072588">
              <a:defRPr sz="9860" spc="-197"/>
            </a:pPr>
            <a:r>
              <a:t>Ayana Asai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画像" descr="画像"/>
          <p:cNvPicPr>
            <a:picLocks noChangeAspect="1"/>
          </p:cNvPicPr>
          <p:nvPr/>
        </p:nvPicPr>
        <p:blipFill>
          <a:blip r:embed="rId2"/>
          <a:srcRect l="14462" t="22318" r="14462" b="34986"/>
          <a:stretch>
            <a:fillRect/>
          </a:stretch>
        </p:blipFill>
        <p:spPr>
          <a:xfrm>
            <a:off x="19604593" y="9198649"/>
            <a:ext cx="3715032" cy="3770400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四角形"/>
          <p:cNvSpPr/>
          <p:nvPr/>
        </p:nvSpPr>
        <p:spPr>
          <a:xfrm>
            <a:off x="-35170" y="-13677"/>
            <a:ext cx="6758431" cy="13915125"/>
          </a:xfrm>
          <a:prstGeom prst="rect">
            <a:avLst/>
          </a:prstGeom>
          <a:solidFill>
            <a:srgbClr val="306FB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175" name="Ayana Asai"/>
          <p:cNvSpPr txBox="1"/>
          <p:nvPr/>
        </p:nvSpPr>
        <p:spPr>
          <a:xfrm>
            <a:off x="284539" y="10423405"/>
            <a:ext cx="6119013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8200" spc="-164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r>
              <a:t>Ayana Asai</a:t>
            </a:r>
          </a:p>
        </p:txBody>
      </p:sp>
      <p:grpSp>
        <p:nvGrpSpPr>
          <p:cNvPr id="178" name="グループ"/>
          <p:cNvGrpSpPr/>
          <p:nvPr/>
        </p:nvGrpSpPr>
        <p:grpSpPr>
          <a:xfrm>
            <a:off x="7289289" y="1590069"/>
            <a:ext cx="17108730" cy="7371080"/>
            <a:chOff x="0" y="0"/>
            <a:chExt cx="17108729" cy="7371079"/>
          </a:xfrm>
        </p:grpSpPr>
        <p:sp>
          <p:nvSpPr>
            <p:cNvPr id="176" name="Homeland   Japan 🇯🇵…"/>
            <p:cNvSpPr txBox="1"/>
            <p:nvPr/>
          </p:nvSpPr>
          <p:spPr>
            <a:xfrm>
              <a:off x="0" y="0"/>
              <a:ext cx="17108729" cy="73710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lnSpc>
                  <a:spcPct val="120000"/>
                </a:lnSpc>
                <a:defRPr>
                  <a:solidFill>
                    <a:schemeClr val="accent1"/>
                  </a:solidFill>
                  <a:latin typeface="+mn-lt"/>
                  <a:ea typeface="+mn-ea"/>
                  <a:cs typeface="+mn-cs"/>
                  <a:sym typeface="ヒラギノ角ゴ ProN W6"/>
                </a:defRPr>
              </a:pPr>
              <a:r>
                <a:rPr>
                  <a:solidFill>
                    <a:srgbClr val="306FBF"/>
                  </a:solidFill>
                </a:rPr>
                <a:t>Homeland</a:t>
              </a:r>
              <a:r>
                <a:t>   </a:t>
              </a:r>
              <a:r>
                <a:rPr>
                  <a:solidFill>
                    <a:srgbClr val="000000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rPr>
                <a:t>Japan 🇯🇵</a:t>
              </a:r>
            </a:p>
            <a:p>
              <a:pPr>
                <a:lnSpc>
                  <a:spcPct val="120000"/>
                </a:lnSpc>
                <a:defRPr>
                  <a:solidFill>
                    <a:schemeClr val="accent1"/>
                  </a:solidFill>
                  <a:latin typeface="+mn-lt"/>
                  <a:ea typeface="+mn-ea"/>
                  <a:cs typeface="+mn-cs"/>
                  <a:sym typeface="ヒラギノ角ゴ ProN W6"/>
                </a:defRPr>
              </a:pPr>
              <a:r>
                <a:rPr>
                  <a:solidFill>
                    <a:srgbClr val="306FBF"/>
                  </a:solidFill>
                </a:rPr>
                <a:t>Position</a:t>
              </a:r>
              <a:r>
                <a:rPr>
                  <a:solidFill>
                    <a:srgbClr val="306FB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rPr>
                <a:t>　</a:t>
              </a:r>
              <a:r>
                <a:rPr>
                  <a:solidFill>
                    <a:srgbClr val="000000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rPr>
                <a:t>    Master’s student (1st year)</a:t>
              </a:r>
            </a:p>
            <a:p>
              <a:pPr>
                <a:lnSpc>
                  <a:spcPct val="120000"/>
                </a:lnSpc>
                <a:defRPr>
                  <a:solidFill>
                    <a:schemeClr val="accent1"/>
                  </a:solidFill>
                  <a:latin typeface="+mn-lt"/>
                  <a:ea typeface="+mn-ea"/>
                  <a:cs typeface="+mn-cs"/>
                  <a:sym typeface="ヒラギノ角ゴ ProN W6"/>
                </a:defRPr>
              </a:pPr>
              <a:r>
                <a:rPr>
                  <a:solidFill>
                    <a:srgbClr val="306FBF"/>
                  </a:solidFill>
                </a:rPr>
                <a:t>Affiliation</a:t>
              </a:r>
              <a:r>
                <a:rPr>
                  <a:solidFill>
                    <a:srgbClr val="000000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rPr>
                <a:t>　 Particle Physics Lab of Okayama University</a:t>
              </a:r>
            </a:p>
            <a:p>
              <a:pPr>
                <a:lnSpc>
                  <a:spcPct val="120000"/>
                </a:lnSpc>
                <a:defRPr>
                  <a:solidFill>
                    <a:schemeClr val="accent1"/>
                  </a:solidFill>
                  <a:latin typeface="+mn-lt"/>
                  <a:ea typeface="+mn-ea"/>
                  <a:cs typeface="+mn-cs"/>
                  <a:sym typeface="ヒラギノ角ゴ ProN W6"/>
                </a:defRPr>
              </a:pPr>
              <a:r>
                <a:rPr>
                  <a:solidFill>
                    <a:srgbClr val="306FBF"/>
                  </a:solidFill>
                </a:rPr>
                <a:t>Experiment</a:t>
              </a:r>
              <a:r>
                <a:rPr>
                  <a:solidFill>
                    <a:srgbClr val="306FB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rPr>
                <a:t> </a:t>
              </a:r>
              <a:r>
                <a:rPr>
                  <a:solidFill>
                    <a:srgbClr val="000000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rPr>
                <a:t>NA61/SHINE experiment</a:t>
              </a:r>
            </a:p>
            <a:p>
              <a:pPr>
                <a:lnSpc>
                  <a:spcPct val="120000"/>
                </a:lnSpc>
                <a:defRPr>
                  <a:solidFill>
                    <a:schemeClr val="accent1"/>
                  </a:solidFill>
                  <a:latin typeface="+mn-lt"/>
                  <a:ea typeface="+mn-ea"/>
                  <a:cs typeface="+mn-cs"/>
                  <a:sym typeface="ヒラギノ角ゴ ProN W6"/>
                </a:defRPr>
              </a:pPr>
              <a:r>
                <a:rPr>
                  <a:solidFill>
                    <a:srgbClr val="306FBF"/>
                  </a:solidFill>
                </a:rPr>
                <a:t>Hobbies</a:t>
              </a:r>
              <a:r>
                <a:rPr>
                  <a:solidFill>
                    <a:srgbClr val="000000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rPr>
                <a:t>　　Watching anime, singing, playing games</a:t>
              </a:r>
            </a:p>
          </p:txBody>
        </p:sp>
        <p:pic>
          <p:nvPicPr>
            <p:cNvPr id="177" name="ペーストされたムービー.png" descr="ペーストされたムービー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35741" y="4663267"/>
              <a:ext cx="1373959" cy="14431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9" name="Feel free to follow!!"/>
          <p:cNvSpPr txBox="1"/>
          <p:nvPr/>
        </p:nvSpPr>
        <p:spPr>
          <a:xfrm>
            <a:off x="18757828" y="12898449"/>
            <a:ext cx="5408677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40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r>
              <a:t>Feel free to follow!!</a:t>
            </a:r>
          </a:p>
        </p:txBody>
      </p:sp>
      <p:sp>
        <p:nvSpPr>
          <p:cNvPr id="180" name="四角形"/>
          <p:cNvSpPr/>
          <p:nvPr/>
        </p:nvSpPr>
        <p:spPr>
          <a:xfrm>
            <a:off x="18514243" y="9222505"/>
            <a:ext cx="5801274" cy="4419970"/>
          </a:xfrm>
          <a:prstGeom prst="rect">
            <a:avLst/>
          </a:prstGeom>
          <a:ln w="127000">
            <a:solidFill>
              <a:srgbClr val="306FBF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81" name="IMG_2092.jpeg" descr="IMG_2092.jpeg"/>
          <p:cNvPicPr>
            <a:picLocks noChangeAspect="1"/>
          </p:cNvPicPr>
          <p:nvPr/>
        </p:nvPicPr>
        <p:blipFill>
          <a:blip r:embed="rId4"/>
          <a:srcRect l="9375" r="9375" b="8526"/>
          <a:stretch>
            <a:fillRect/>
          </a:stretch>
        </p:blipFill>
        <p:spPr>
          <a:xfrm>
            <a:off x="379786" y="3606563"/>
            <a:ext cx="5928344" cy="66744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グループ"/>
          <p:cNvGrpSpPr/>
          <p:nvPr/>
        </p:nvGrpSpPr>
        <p:grpSpPr>
          <a:xfrm>
            <a:off x="1452524" y="4010090"/>
            <a:ext cx="10171797" cy="6456484"/>
            <a:chOff x="0" y="0"/>
            <a:chExt cx="10171795" cy="6456483"/>
          </a:xfrm>
        </p:grpSpPr>
        <p:pic>
          <p:nvPicPr>
            <p:cNvPr id="183" name="スクリーンショット 2025-03-12 21.50.30.png" descr="スクリーンショット 2025-03-12 21.50.30.png"/>
            <p:cNvPicPr>
              <a:picLocks noChangeAspect="1"/>
            </p:cNvPicPr>
            <p:nvPr/>
          </p:nvPicPr>
          <p:blipFill>
            <a:blip r:embed="rId2"/>
            <a:srcRect l="1605" r="1605"/>
            <a:stretch>
              <a:fillRect/>
            </a:stretch>
          </p:blipFill>
          <p:spPr>
            <a:xfrm>
              <a:off x="105330" y="0"/>
              <a:ext cx="10066466" cy="64082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4" name="Screen"/>
            <p:cNvSpPr txBox="1"/>
            <p:nvPr/>
          </p:nvSpPr>
          <p:spPr>
            <a:xfrm>
              <a:off x="7633460" y="5339980"/>
              <a:ext cx="1581764" cy="111650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457200">
                <a:spcBef>
                  <a:spcPts val="0"/>
                </a:spcBef>
                <a:defRPr sz="3000">
                  <a:latin typeface="Adelle Sans Devanagari Bold"/>
                  <a:ea typeface="Adelle Sans Devanagari Bold"/>
                  <a:cs typeface="Adelle Sans Devanagari Bold"/>
                  <a:sym typeface="Adelle Sans Devanagari Bold"/>
                </a:defRPr>
              </a:lvl1pPr>
            </a:lstStyle>
            <a:p>
              <a:r>
                <a:t>Screen</a:t>
              </a:r>
              <a:endParaRPr sz="1200">
                <a:latin typeface="Times Roman"/>
                <a:ea typeface="Times Roman"/>
                <a:cs typeface="Times Roman"/>
                <a:sym typeface="Times Roman"/>
              </a:endParaRPr>
            </a:p>
          </p:txBody>
        </p:sp>
        <p:sp>
          <p:nvSpPr>
            <p:cNvPr id="185" name="light"/>
            <p:cNvSpPr txBox="1"/>
            <p:nvPr/>
          </p:nvSpPr>
          <p:spPr>
            <a:xfrm>
              <a:off x="102321" y="2224087"/>
              <a:ext cx="1273036" cy="111650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457200">
                <a:spcBef>
                  <a:spcPts val="0"/>
                </a:spcBef>
                <a:defRPr sz="3000">
                  <a:latin typeface="Adelle Sans Devanagari Bold"/>
                  <a:ea typeface="Adelle Sans Devanagari Bold"/>
                  <a:cs typeface="Adelle Sans Devanagari Bold"/>
                  <a:sym typeface="Adelle Sans Devanagari Bold"/>
                </a:defRPr>
              </a:lvl1pPr>
            </a:lstStyle>
            <a:p>
              <a:r>
                <a:t>light</a:t>
              </a:r>
              <a:endParaRPr sz="1200">
                <a:latin typeface="Times Roman"/>
                <a:ea typeface="Times Roman"/>
                <a:cs typeface="Times Roman"/>
                <a:sym typeface="Times Roman"/>
              </a:endParaRPr>
            </a:p>
          </p:txBody>
        </p:sp>
        <p:sp>
          <p:nvSpPr>
            <p:cNvPr id="186" name="四角形"/>
            <p:cNvSpPr/>
            <p:nvPr/>
          </p:nvSpPr>
          <p:spPr>
            <a:xfrm>
              <a:off x="0" y="2406612"/>
              <a:ext cx="1267018" cy="661171"/>
            </a:xfrm>
            <a:prstGeom prst="rect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7" name="四角形"/>
            <p:cNvSpPr/>
            <p:nvPr/>
          </p:nvSpPr>
          <p:spPr>
            <a:xfrm>
              <a:off x="7585151" y="5522504"/>
              <a:ext cx="1623308" cy="661171"/>
            </a:xfrm>
            <a:prstGeom prst="rect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189" name="スクリーンショット 2025-05-21 4.41.26.png" descr="スクリーンショット 2025-05-21 4.41.2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4904" y="3865907"/>
            <a:ext cx="10171797" cy="6744850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Undergraduate thesis"/>
          <p:cNvSpPr txBox="1"/>
          <p:nvPr/>
        </p:nvSpPr>
        <p:spPr>
          <a:xfrm>
            <a:off x="298364" y="623917"/>
            <a:ext cx="7292341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306FBF"/>
                </a:solidFill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r>
              <a:t>Undergraduate thesis</a:t>
            </a:r>
          </a:p>
        </p:txBody>
      </p:sp>
      <p:sp>
        <p:nvSpPr>
          <p:cNvPr id="191" name="Measure single photon interference  - observe with a MPPC array and the corresponding readout circuit, EASIROC"/>
          <p:cNvSpPr txBox="1"/>
          <p:nvPr/>
        </p:nvSpPr>
        <p:spPr>
          <a:xfrm>
            <a:off x="504203" y="1637010"/>
            <a:ext cx="23842371" cy="1564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Measure</a:t>
            </a:r>
            <a:r>
              <a:rPr>
                <a:latin typeface="+mn-lt"/>
                <a:ea typeface="+mn-ea"/>
                <a:cs typeface="+mn-cs"/>
                <a:sym typeface="ヒラギノ角ゴ ProN W6"/>
              </a:rPr>
              <a:t> single photon interference</a:t>
            </a:r>
            <a:br>
              <a:rPr>
                <a:latin typeface="+mn-lt"/>
                <a:ea typeface="+mn-ea"/>
                <a:cs typeface="+mn-cs"/>
                <a:sym typeface="ヒラギノ角ゴ ProN W6"/>
              </a:rPr>
            </a:br>
            <a:r>
              <a:t> - observe with a MPPC array and the corresponding readout circuit, EASIROC</a:t>
            </a:r>
          </a:p>
        </p:txBody>
      </p:sp>
      <p:sp>
        <p:nvSpPr>
          <p:cNvPr id="192" name="Current study"/>
          <p:cNvSpPr txBox="1"/>
          <p:nvPr/>
        </p:nvSpPr>
        <p:spPr>
          <a:xfrm>
            <a:off x="524142" y="11275014"/>
            <a:ext cx="4724096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306FBF"/>
                </a:solidFill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r>
              <a:t>Current study</a:t>
            </a:r>
          </a:p>
        </p:txBody>
      </p:sp>
      <p:sp>
        <p:nvSpPr>
          <p:cNvPr id="193" name="Detector development for the new beam line of NA61/SHINE experiment"/>
          <p:cNvSpPr txBox="1"/>
          <p:nvPr/>
        </p:nvSpPr>
        <p:spPr>
          <a:xfrm>
            <a:off x="1204529" y="12288107"/>
            <a:ext cx="2220071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Detector development for the new beam line of NA61/SHINE experiment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画像" descr="画像"/>
          <p:cNvPicPr>
            <a:picLocks noChangeAspect="1"/>
          </p:cNvPicPr>
          <p:nvPr/>
        </p:nvPicPr>
        <p:blipFill>
          <a:blip r:embed="rId2"/>
          <a:srcRect t="4767"/>
          <a:stretch/>
        </p:blipFill>
        <p:spPr>
          <a:xfrm>
            <a:off x="19816299" y="0"/>
            <a:ext cx="4306646" cy="4185022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New Low-Momentum Hadron Beamline"/>
          <p:cNvSpPr txBox="1"/>
          <p:nvPr/>
        </p:nvSpPr>
        <p:spPr>
          <a:xfrm>
            <a:off x="647817" y="869122"/>
            <a:ext cx="12833605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306FBF"/>
                </a:solidFill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r>
              <a:t>New Low-Momentum Hadron Beamline</a:t>
            </a:r>
          </a:p>
        </p:txBody>
      </p:sp>
      <p:sp>
        <p:nvSpPr>
          <p:cNvPr id="197" name="・Fixed-target experiment at CERN SPS: NA61/SHINE…"/>
          <p:cNvSpPr txBox="1"/>
          <p:nvPr/>
        </p:nvSpPr>
        <p:spPr>
          <a:xfrm>
            <a:off x="562508" y="2936408"/>
            <a:ext cx="23092860" cy="325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・Fixed-target experiment at CERN SPS: NA61/SHINE</a:t>
            </a:r>
          </a:p>
          <a:p>
            <a:r>
              <a:rPr dirty="0"/>
              <a:t>・Planning construction of a 2−13 GeV/c low-momentum hadron beam line</a:t>
            </a:r>
          </a:p>
          <a:p>
            <a:r>
              <a:rPr dirty="0"/>
              <a:t>・Aims to improve flux uncertainty for various neutrino experiments</a:t>
            </a:r>
          </a:p>
        </p:txBody>
      </p:sp>
      <p:pic>
        <p:nvPicPr>
          <p:cNvPr id="198" name="ペーストされたムービー.png" descr="ペーストされたムービー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80" y="7408056"/>
            <a:ext cx="13145468" cy="6179209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My future work: Detector development…"/>
          <p:cNvSpPr txBox="1"/>
          <p:nvPr/>
        </p:nvSpPr>
        <p:spPr>
          <a:xfrm>
            <a:off x="12898732" y="7543640"/>
            <a:ext cx="11319435" cy="590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200">
                <a:solidFill>
                  <a:srgbClr val="306FBF"/>
                </a:solidFill>
                <a:latin typeface="+mn-lt"/>
                <a:ea typeface="+mn-ea"/>
                <a:cs typeface="+mn-cs"/>
                <a:sym typeface="ヒラギノ角ゴ ProN W6"/>
              </a:defRPr>
            </a:pPr>
            <a:r>
              <a:t>My future work: Detector development</a:t>
            </a:r>
          </a:p>
          <a:p>
            <a:pPr>
              <a:defRPr sz="4200"/>
            </a:pPr>
            <a:r>
              <a:t>　・Scintillation counter</a:t>
            </a:r>
          </a:p>
          <a:p>
            <a:pPr>
              <a:defRPr sz="4200"/>
            </a:pPr>
            <a:r>
              <a:t>　　 - PID of the secontdry hadron beam</a:t>
            </a:r>
          </a:p>
          <a:p>
            <a:pPr>
              <a:defRPr sz="4200"/>
            </a:pPr>
            <a:r>
              <a:t>　・Silicon strip detector</a:t>
            </a:r>
          </a:p>
          <a:p>
            <a:pPr>
              <a:defRPr sz="4200"/>
            </a:pPr>
            <a:r>
              <a:t>　　 - a beam monitor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ヒラギノ角ゴ ProN W6"/>
        <a:ea typeface="ヒラギノ角ゴ ProN W6"/>
        <a:cs typeface="ヒラギノ角ゴ ProN W6"/>
      </a:majorFont>
      <a:minorFont>
        <a:latin typeface="ヒラギノ角ゴ ProN W6"/>
        <a:ea typeface="ヒラギノ角ゴ ProN W6"/>
        <a:cs typeface="ヒラギノ角ゴ ProN W6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ヒラギノ角ゴ ProN W3"/>
            <a:ea typeface="ヒラギノ角ゴ ProN W3"/>
            <a:cs typeface="ヒラギノ角ゴ ProN W3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ヒラギノ角ゴ ProN W3"/>
            <a:ea typeface="ヒラギノ角ゴ ProN W3"/>
            <a:cs typeface="ヒラギノ角ゴ ProN W3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ヒラギノ角ゴ ProN W6"/>
        <a:ea typeface="ヒラギノ角ゴ ProN W6"/>
        <a:cs typeface="ヒラギノ角ゴ ProN W6"/>
      </a:majorFont>
      <a:minorFont>
        <a:latin typeface="ヒラギノ角ゴ ProN W6"/>
        <a:ea typeface="ヒラギノ角ゴ ProN W6"/>
        <a:cs typeface="ヒラギノ角ゴ ProN W6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ヒラギノ角ゴ ProN W3"/>
            <a:ea typeface="ヒラギノ角ゴ ProN W3"/>
            <a:cs typeface="ヒラギノ角ゴ ProN W3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ヒラギノ角ゴ ProN W3"/>
            <a:ea typeface="ヒラギノ角ゴ ProN W3"/>
            <a:cs typeface="ヒラギノ角ゴ ProN W3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</Words>
  <Application>Microsoft Macintosh PowerPoint</Application>
  <PresentationFormat>ユーザー設定</PresentationFormat>
  <Paragraphs>25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Times Roman</vt:lpstr>
      <vt:lpstr>ヒラギノ角ゴ ProN W3</vt:lpstr>
      <vt:lpstr>ヒラギノ角ゴ ProN W6</vt:lpstr>
      <vt:lpstr>21_BasicWhite</vt:lpstr>
      <vt:lpstr>Self-Introduction @VSoN_2025  Ayana Asai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浅井 彩那</cp:lastModifiedBy>
  <cp:revision>1</cp:revision>
  <dcterms:modified xsi:type="dcterms:W3CDTF">2025-07-14T18:15:20Z</dcterms:modified>
</cp:coreProperties>
</file>