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Hind Vadodara"/>
      <p:regular r:id="rId27"/>
      <p:bold r:id="rId28"/>
    </p:embeddedFont>
    <p:embeddedFont>
      <p:font typeface="Fira Sans Extra Condensed Medium"/>
      <p:regular r:id="rId29"/>
      <p:bold r:id="rId30"/>
      <p:italic r:id="rId31"/>
      <p:boldItalic r:id="rId32"/>
    </p:embeddedFont>
    <p:embeddedFont>
      <p:font typeface="Hind Vadodara Light"/>
      <p:regular r:id="rId33"/>
      <p:bold r:id="rId34"/>
    </p:embeddedFont>
    <p:embeddedFont>
      <p:font typeface="Hind Vadodara Medium"/>
      <p:regular r:id="rId35"/>
      <p:bold r:id="rId36"/>
    </p:embeddedFont>
    <p:embeddedFont>
      <p:font typeface="Teko Light"/>
      <p:regular r:id="rId37"/>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HindVadodara-bold.fntdata"/><Relationship Id="rId27" Type="http://schemas.openxmlformats.org/officeDocument/2006/relationships/font" Target="fonts/HindVadodara-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iraSansExtraCondensedMedium-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iraSansExtraCondensedMedium-italic.fntdata"/><Relationship Id="rId30" Type="http://schemas.openxmlformats.org/officeDocument/2006/relationships/font" Target="fonts/FiraSansExtraCondensedMedium-bold.fntdata"/><Relationship Id="rId11" Type="http://schemas.openxmlformats.org/officeDocument/2006/relationships/slide" Target="slides/slide6.xml"/><Relationship Id="rId33" Type="http://schemas.openxmlformats.org/officeDocument/2006/relationships/font" Target="fonts/HindVadodaraLight-regular.fntdata"/><Relationship Id="rId10" Type="http://schemas.openxmlformats.org/officeDocument/2006/relationships/slide" Target="slides/slide5.xml"/><Relationship Id="rId32" Type="http://schemas.openxmlformats.org/officeDocument/2006/relationships/font" Target="fonts/FiraSansExtraCondensedMedium-boldItalic.fntdata"/><Relationship Id="rId13" Type="http://schemas.openxmlformats.org/officeDocument/2006/relationships/slide" Target="slides/slide8.xml"/><Relationship Id="rId35" Type="http://schemas.openxmlformats.org/officeDocument/2006/relationships/font" Target="fonts/HindVadodaraMedium-regular.fntdata"/><Relationship Id="rId12" Type="http://schemas.openxmlformats.org/officeDocument/2006/relationships/slide" Target="slides/slide7.xml"/><Relationship Id="rId34" Type="http://schemas.openxmlformats.org/officeDocument/2006/relationships/font" Target="fonts/HindVadodaraLight-bold.fntdata"/><Relationship Id="rId15" Type="http://schemas.openxmlformats.org/officeDocument/2006/relationships/slide" Target="slides/slide10.xml"/><Relationship Id="rId37" Type="http://schemas.openxmlformats.org/officeDocument/2006/relationships/font" Target="fonts/TekoLight-regular.fntdata"/><Relationship Id="rId14" Type="http://schemas.openxmlformats.org/officeDocument/2006/relationships/slide" Target="slides/slide9.xml"/><Relationship Id="rId36" Type="http://schemas.openxmlformats.org/officeDocument/2006/relationships/font" Target="fonts/HindVadodaraMedium-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TekoLigh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3e968936be_0_18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3e968936be_0_18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Hello everyone, welcome to Mini-project presentation by group neutrino 2, The presenter are me - Binh, Phu and Naoto. Our selected topic is about calculate CP violation effect in T2K, NOva and Hyper-K if second-tank proposed to put in Korea….. Before, going into the topic, we would talk about the motivation, why we have to study the CP violation.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3dcd0b0d57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3dcd0b0d57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They observe one </a:t>
            </a:r>
            <a:r>
              <a:rPr lang="vi"/>
              <a:t>phenomena in neutrino oscillation which called CP VIOLATION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3dcd0b0d57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3dcd0b0d57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sz="1050">
                <a:solidFill>
                  <a:srgbClr val="202122"/>
                </a:solidFill>
                <a:highlight>
                  <a:srgbClr val="FFFFFF"/>
                </a:highlight>
              </a:rPr>
              <a:t>In physics everything is invariant under charge, parity, and time; this is called the CPT theorem. This means if you were to change all of these things together, the universe would still react exactly the same.CP-symmetry states that the laws of physics should be the same if a particle is interchanged with its antiparticle (C-symmetry) while its spatial coordinates are inverted ("mirror" or P-symmetry). P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3ea18d6639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3ea18d6639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vi" sz="1050">
                <a:solidFill>
                  <a:srgbClr val="202122"/>
                </a:solidFill>
                <a:highlight>
                  <a:schemeClr val="lt1"/>
                </a:highlight>
              </a:rPr>
              <a:t>Therefore, for every process that produces a particle, there is a mirror process that produces an antiparticle. So during the Big Bang, we would have expected that the universe was formed with equal amounts of particles and antiparticles that would then annihilate with each other into pure energy.</a:t>
            </a:r>
            <a:endParaRPr sz="1050">
              <a:solidFill>
                <a:srgbClr val="202122"/>
              </a:solidFill>
              <a:highlight>
                <a:schemeClr val="lt1"/>
              </a:highlight>
            </a:endParaRPr>
          </a:p>
          <a:p>
            <a:pPr indent="0" lvl="0" marL="0" rtl="0" algn="l">
              <a:spcBef>
                <a:spcPts val="0"/>
              </a:spcBef>
              <a:spcAft>
                <a:spcPts val="0"/>
              </a:spcAft>
              <a:buClr>
                <a:schemeClr val="dk1"/>
              </a:buClr>
              <a:buSzPts val="1100"/>
              <a:buFont typeface="Arial"/>
              <a:buNone/>
            </a:pPr>
            <a:r>
              <a:t/>
            </a:r>
            <a:endParaRPr sz="1050">
              <a:solidFill>
                <a:srgbClr val="202122"/>
              </a:solidFill>
              <a:highlight>
                <a:schemeClr val="lt1"/>
              </a:highlight>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3dcd0b0d57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3dcd0b0d5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3dcd0b0d57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3dcd0b0d57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vi">
                <a:solidFill>
                  <a:schemeClr val="dk1"/>
                </a:solidFill>
              </a:rPr>
              <a:t>At this time, T2K experiment and Nova experiment are leading accelerator-based long baseline neutrino experiments in the world. In addition to those ongoing experiments, today, we consider the proposal to install HK's second detector in Korea.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vi">
                <a:solidFill>
                  <a:schemeClr val="dk1"/>
                </a:solidFill>
              </a:rPr>
              <a:t>T2K experiment uses the i</a:t>
            </a:r>
            <a:r>
              <a:rPr lang="vi" sz="1350">
                <a:solidFill>
                  <a:schemeClr val="dk1"/>
                </a:solidFill>
                <a:highlight>
                  <a:srgbClr val="FFFFFF"/>
                </a:highlight>
                <a:latin typeface="Times New Roman"/>
                <a:ea typeface="Times New Roman"/>
                <a:cs typeface="Times New Roman"/>
                <a:sym typeface="Times New Roman"/>
              </a:rPr>
              <a:t>ntense beam of muon neutrinos generated by Jpark and uses</a:t>
            </a:r>
            <a:r>
              <a:rPr lang="vi">
                <a:solidFill>
                  <a:schemeClr val="dk1"/>
                </a:solidFill>
              </a:rPr>
              <a:t>Super-Kamiokande as the far detector to measure neutrino rates at a distance of 295 km, and near detectors to sample the beam just after production. </a:t>
            </a:r>
            <a:endParaRPr>
              <a:solidFill>
                <a:schemeClr val="dk1"/>
              </a:solidFill>
            </a:endParaRPr>
          </a:p>
          <a:p>
            <a:pPr indent="0" lvl="0" marL="0" rtl="0" algn="l">
              <a:lnSpc>
                <a:spcPct val="115000"/>
              </a:lnSpc>
              <a:spcBef>
                <a:spcPts val="0"/>
              </a:spcBef>
              <a:spcAft>
                <a:spcPts val="0"/>
              </a:spcAft>
              <a:buNone/>
            </a:pPr>
            <a:r>
              <a:rPr lang="vi">
                <a:solidFill>
                  <a:schemeClr val="dk1"/>
                </a:solidFill>
              </a:rPr>
              <a:t>T2K’s physics goals include the measurement of the neutrino oscillation parameters through νµ disappearance studies and νµ→νe appearance..</a:t>
            </a:r>
            <a:endParaRPr>
              <a:solidFill>
                <a:schemeClr val="dk1"/>
              </a:solidFill>
            </a:endParaRPr>
          </a:p>
          <a:p>
            <a:pPr indent="0" lvl="0" marL="0" rtl="0" algn="l">
              <a:lnSpc>
                <a:spcPct val="115000"/>
              </a:lnSpc>
              <a:spcBef>
                <a:spcPts val="0"/>
              </a:spcBef>
              <a:spcAft>
                <a:spcPts val="0"/>
              </a:spcAft>
              <a:buNone/>
            </a:pPr>
            <a:r>
              <a:rPr lang="vi">
                <a:solidFill>
                  <a:schemeClr val="dk1"/>
                </a:solidFill>
              </a:rPr>
              <a:t>T2K adopts the off-axis method with 2.5° off-axis angle to generate the narrowband neutrino beam and the peak energy of neutrino beam is about 0.6GeV.</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vi">
                <a:solidFill>
                  <a:schemeClr val="dk1"/>
                </a:solidFill>
              </a:rPr>
              <a:t>NOνA experimen uses the upgraded Fermilab NuMI(</a:t>
            </a:r>
            <a:r>
              <a:rPr lang="vi" sz="1050">
                <a:solidFill>
                  <a:srgbClr val="202122"/>
                </a:solidFill>
                <a:highlight>
                  <a:srgbClr val="FFFFFF"/>
                </a:highlight>
              </a:rPr>
              <a:t>Neutrinos at the Main Injector)</a:t>
            </a:r>
            <a:r>
              <a:rPr lang="vi">
                <a:solidFill>
                  <a:schemeClr val="dk1"/>
                </a:solidFill>
              </a:rPr>
              <a:t> beam and measures electron-neutrino appearance and muon-neutrino disappearance at its far detector in Ash Rive. The distance between the far detector to Fermilab is about 810 km.</a:t>
            </a:r>
            <a:endParaRPr>
              <a:solidFill>
                <a:schemeClr val="dk1"/>
              </a:solidFill>
            </a:endParaRPr>
          </a:p>
          <a:p>
            <a:pPr indent="0" lvl="0" marL="0" rtl="0" algn="l">
              <a:lnSpc>
                <a:spcPct val="115000"/>
              </a:lnSpc>
              <a:spcBef>
                <a:spcPts val="0"/>
              </a:spcBef>
              <a:spcAft>
                <a:spcPts val="0"/>
              </a:spcAft>
              <a:buNone/>
            </a:pPr>
            <a:r>
              <a:rPr lang="vi">
                <a:solidFill>
                  <a:schemeClr val="dk1"/>
                </a:solidFill>
              </a:rPr>
              <a:t>The far detector is sited 14 mrad off-axis to produce a narrow-band beam around the energy of 2GeV.</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vi">
                <a:solidFill>
                  <a:schemeClr val="dk1"/>
                </a:solidFill>
              </a:rPr>
              <a:t>Hyper-Kamiokande (Hyper-K) is a next generation water Cherenkov detector consisting with 260 kton purified water.</a:t>
            </a:r>
            <a:endParaRPr>
              <a:solidFill>
                <a:schemeClr val="dk1"/>
              </a:solidFill>
            </a:endParaRPr>
          </a:p>
          <a:p>
            <a:pPr indent="0" lvl="0" marL="0" rtl="0" algn="l">
              <a:lnSpc>
                <a:spcPct val="115000"/>
              </a:lnSpc>
              <a:spcBef>
                <a:spcPts val="0"/>
              </a:spcBef>
              <a:spcAft>
                <a:spcPts val="0"/>
              </a:spcAft>
              <a:buNone/>
            </a:pPr>
            <a:r>
              <a:rPr lang="vi">
                <a:solidFill>
                  <a:schemeClr val="dk1"/>
                </a:solidFill>
              </a:rPr>
              <a:t>The baseline from J-PARC to Kamioka is ,as same as T2K, 295 km with 2.5 ◦ off-axis angle (OAA).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vi">
                <a:solidFill>
                  <a:schemeClr val="dk1"/>
                </a:solidFill>
              </a:rPr>
              <a:t>The neutrino beam produced at J-PARC currently reaches Korea with 1◦ ∼ 3 ◦ off-axis angle from 1,000 km to 1,260 km baselines. This gives an opportunity to locate the 2nd detector in Korea since the longer baseline would benefit various physics potentials such as precise measurement of CP violation phase and neutrino mass ordering determination. today, we assume that we put the second detector with the 1100km of baseline and peak energy of neutrino beam is set to 0.7GeV to compare the matter effect in CP violation in three experiments.</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3de12a2d4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3de12a2d4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as i said, two experiment that nu-mu </a:t>
            </a:r>
            <a:r>
              <a:rPr lang="vi"/>
              <a:t>disappearance</a:t>
            </a:r>
            <a:r>
              <a:rPr lang="vi"/>
              <a:t> experiment and nu-mu to nu-e appearance experimen are considerable.Now we consider the nu-mu to nu-e </a:t>
            </a:r>
            <a:r>
              <a:rPr lang="vi"/>
              <a:t>appearance</a:t>
            </a:r>
            <a:r>
              <a:rPr lang="vi"/>
              <a:t> probability because there no cp violation in mu </a:t>
            </a:r>
            <a:r>
              <a:rPr lang="vi"/>
              <a:t>disappearance</a:t>
            </a:r>
            <a:r>
              <a:rPr lang="vi"/>
              <a:t> </a:t>
            </a:r>
            <a:r>
              <a:rPr lang="vi"/>
              <a:t>probability</a:t>
            </a:r>
            <a:r>
              <a:rPr lang="vi"/>
              <a:t> as phu say. this formula shows the transition probability from muon-neutrino to electron-neutrino using some approximations. </a:t>
            </a:r>
            <a:r>
              <a:rPr lang="vi"/>
              <a:t>This formula takes into account Earth matter effects. L shows the travel distance of neutrio which corresponds to baseline in oscillation experiment and E is the energy of neutrino. this a represents the earth matter effect, so second term and third term contains the matter effect.</a:t>
            </a:r>
            <a:endParaRPr/>
          </a:p>
          <a:p>
            <a:pPr indent="0" lvl="0" marL="0" rtl="0" algn="l">
              <a:spcBef>
                <a:spcPts val="0"/>
              </a:spcBef>
              <a:spcAft>
                <a:spcPts val="0"/>
              </a:spcAft>
              <a:buNone/>
            </a:pPr>
            <a:r>
              <a:rPr lang="vi"/>
              <a:t>In anti-neutrino case, the oscillation probability from anti-muon-neutrino to  anti-electron-neutrino is the formula that the sign of a and sin(delatacp) in this formula are inverted. so if we consider the earth matter effect, the oscillation probability nu-mu to nu-e minus the oscillation probability anti-nu-mu to anti-nu-e has not only a term depend on the sin(deltacp) but also a teram depend on 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3dcd0b0d57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3dcd0b0d57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this three figure show the plot of this formula of three experiment in the case deltacp is -pi/2 or 0 and Normal Hierarchy is assumed. this mass hierarchy problem is </a:t>
            </a:r>
            <a:r>
              <a:rPr lang="vi" sz="1000">
                <a:solidFill>
                  <a:schemeClr val="dk1"/>
                </a:solidFill>
                <a:highlight>
                  <a:srgbClr val="FFFFFF"/>
                </a:highlight>
              </a:rPr>
              <a:t>whether the </a:t>
            </a:r>
            <a:r>
              <a:rPr lang="vi" sz="1250">
                <a:solidFill>
                  <a:schemeClr val="dk1"/>
                </a:solidFill>
              </a:rPr>
              <a:t>m3</a:t>
            </a:r>
            <a:r>
              <a:rPr lang="vi" sz="1000">
                <a:solidFill>
                  <a:schemeClr val="dk1"/>
                </a:solidFill>
                <a:highlight>
                  <a:srgbClr val="FFFFFF"/>
                </a:highlight>
              </a:rPr>
              <a:t> is heavier or lighter than the </a:t>
            </a:r>
            <a:r>
              <a:rPr lang="vi" sz="1250">
                <a:solidFill>
                  <a:schemeClr val="dk1"/>
                </a:solidFill>
              </a:rPr>
              <a:t>m1</a:t>
            </a:r>
            <a:r>
              <a:rPr lang="vi" sz="1000">
                <a:solidFill>
                  <a:schemeClr val="dk1"/>
                </a:solidFill>
                <a:highlight>
                  <a:srgbClr val="FFFFFF"/>
                </a:highlight>
              </a:rPr>
              <a:t> and </a:t>
            </a:r>
            <a:r>
              <a:rPr lang="vi" sz="1250">
                <a:solidFill>
                  <a:schemeClr val="dk1"/>
                </a:solidFill>
              </a:rPr>
              <a:t>m2</a:t>
            </a:r>
            <a:r>
              <a:rPr lang="vi" sz="1000">
                <a:solidFill>
                  <a:schemeClr val="dk1"/>
                </a:solidFill>
                <a:highlight>
                  <a:srgbClr val="FFFFFF"/>
                </a:highlight>
              </a:rPr>
              <a:t>, and normal hierarchy means this side.</a:t>
            </a:r>
            <a:r>
              <a:rPr lang="vi"/>
              <a:t>horizontal axis shows the neutrino energy and vertical one show the oscillation probability nu-mu to nu-e or anti-nu-mu to anti-nu-e. top shows the T2K, center shows the NovA, bottom shows the HK 2nd detector result. dotted line shows the peak neutrino energy of each experiment. T2K has the 0.6GeV peak energy…</a:t>
            </a:r>
            <a:endParaRPr/>
          </a:p>
          <a:p>
            <a:pPr indent="0" lvl="0" marL="0" rtl="0" algn="l">
              <a:spcBef>
                <a:spcPts val="0"/>
              </a:spcBef>
              <a:spcAft>
                <a:spcPts val="0"/>
              </a:spcAft>
              <a:buNone/>
            </a:pPr>
            <a:r>
              <a:rPr lang="vi"/>
              <a:t>these figure shows that even if deltacp is equals to 0, which  means CP is conserved in neutrino oscillation, the oscillation </a:t>
            </a:r>
            <a:r>
              <a:rPr lang="vi"/>
              <a:t>probability</a:t>
            </a:r>
            <a:r>
              <a:rPr lang="vi"/>
              <a:t> of nu-mu to nu-e is different from oscillation probability of anti-nu-mu to anti-nu-e.</a:t>
            </a:r>
            <a:endParaRPr/>
          </a:p>
          <a:p>
            <a:pPr indent="0" lvl="0" marL="0" rtl="0" algn="l">
              <a:spcBef>
                <a:spcPts val="0"/>
              </a:spcBef>
              <a:spcAft>
                <a:spcPts val="0"/>
              </a:spcAft>
              <a:buNone/>
            </a:pPr>
            <a:r>
              <a:rPr lang="vi"/>
              <a:t>and T2K and Nova set the peak energy </a:t>
            </a:r>
            <a:r>
              <a:rPr lang="vi">
                <a:solidFill>
                  <a:schemeClr val="dk1"/>
                </a:solidFill>
              </a:rPr>
              <a:t>around the oscillation maximum region</a:t>
            </a:r>
            <a:r>
              <a:rPr lang="vi"/>
              <a:t>, on the other hand, HS 2nd Detector set the peak energy at the second oscillation maximum.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3de4d643f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3de4d643f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3dcd0b0d5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3dcd0b0d5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next we show the baseline </a:t>
            </a:r>
            <a:r>
              <a:rPr lang="vi"/>
              <a:t>dependence</a:t>
            </a:r>
            <a:r>
              <a:rPr lang="vi"/>
              <a:t> of earth matter effect in the CP asymmetry. CP asymmetry is </a:t>
            </a:r>
            <a:r>
              <a:rPr lang="vi"/>
              <a:t>defined</a:t>
            </a:r>
            <a:r>
              <a:rPr lang="vi"/>
              <a:t> that like (~) this.</a:t>
            </a:r>
            <a:endParaRPr/>
          </a:p>
          <a:p>
            <a:pPr indent="0" lvl="0" marL="0" rtl="0" algn="l">
              <a:spcBef>
                <a:spcPts val="0"/>
              </a:spcBef>
              <a:spcAft>
                <a:spcPts val="0"/>
              </a:spcAft>
              <a:buNone/>
            </a:pPr>
            <a:r>
              <a:rPr lang="vi"/>
              <a:t>this figure shows the above CP asymmetry when L/E satisfies this condition, of course this condition is not </a:t>
            </a:r>
            <a:r>
              <a:rPr lang="vi"/>
              <a:t>completely</a:t>
            </a:r>
            <a:r>
              <a:rPr lang="vi"/>
              <a:t> satisfied with the experiment especially in HK(2nd detector), but for </a:t>
            </a:r>
            <a:r>
              <a:rPr lang="vi"/>
              <a:t>simplicity</a:t>
            </a:r>
            <a:r>
              <a:rPr lang="vi"/>
              <a:t>,  we use this formula to compare these experiments.</a:t>
            </a:r>
            <a:endParaRPr/>
          </a:p>
          <a:p>
            <a:pPr indent="0" lvl="0" marL="0" rtl="0" algn="l">
              <a:spcBef>
                <a:spcPts val="0"/>
              </a:spcBef>
              <a:spcAft>
                <a:spcPts val="0"/>
              </a:spcAft>
              <a:buNone/>
            </a:pPr>
            <a:r>
              <a:rPr lang="vi"/>
              <a:t>horizontal axis shows the baseline .</a:t>
            </a:r>
            <a:endParaRPr/>
          </a:p>
          <a:p>
            <a:pPr indent="0" lvl="0" marL="0" rtl="0" algn="l">
              <a:spcBef>
                <a:spcPts val="0"/>
              </a:spcBef>
              <a:spcAft>
                <a:spcPts val="0"/>
              </a:spcAft>
              <a:buNone/>
            </a:pPr>
            <a:r>
              <a:rPr lang="vi"/>
              <a:t>L=0 values shows the vacuum value of CP </a:t>
            </a:r>
            <a:r>
              <a:rPr lang="vi"/>
              <a:t>Asymmetry</a:t>
            </a:r>
            <a:r>
              <a:rPr lang="vi"/>
              <a:t> when sin(deltacp) is -1. this figure shows that </a:t>
            </a:r>
            <a:r>
              <a:rPr lang="vi" sz="1200">
                <a:solidFill>
                  <a:schemeClr val="dk1"/>
                </a:solidFill>
              </a:rPr>
              <a:t>Earth matter effect have opposite effects on CP symmetry for Normal hierarchy and Inverted hierarchy, and earth matter effect is proportional to baseline. so it can be said that long-baseline experiment has a high sensitivity to the mass hierarchy problem</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3dcd0b0d57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3dcd0b0d57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3dcd0fa2de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3dcd0fa2de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vi" sz="1000">
                <a:solidFill>
                  <a:schemeClr val="dk1"/>
                </a:solidFill>
              </a:rPr>
              <a:t>Scientists think that matter and antimatter should have been created in equal proportions at the birth of the universe, we are confident because base on our understanding about matter and antimatter, the only difference between them is charge.  </a:t>
            </a:r>
            <a:endParaRPr sz="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3de4d643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3de4d643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3de12a2d46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3de12a2d46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3dcd0fa2de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3dcd0fa2de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However the world we know today is fill with the domination of matter, so it’s a matter-antimatter asymmetry problem that we are try solve nowaday.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3e968936be_0_18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3e968936be_0_18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So the solution we are looking for this problems is CP Violation, and we will investigate that by the neutrino oscillation experiments.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3dcd0b0d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3dcd0b0d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So before diving into the answer, we need to recall some of basic concepts. First, it’s about the neutrino oscillations. </a:t>
            </a:r>
            <a:r>
              <a:rPr lang="vi" sz="1200">
                <a:solidFill>
                  <a:srgbClr val="383536"/>
                </a:solidFill>
                <a:latin typeface="Hind Vadodara Light"/>
                <a:ea typeface="Hind Vadodara Light"/>
                <a:cs typeface="Hind Vadodara Light"/>
                <a:sym typeface="Hind Vadodara Light"/>
              </a:rPr>
              <a:t>Neutrinos comes in three flavor: electron, muon or tau neutrino which respectively associated with three different charged leptons electron, muon and tau.For example, the Beta-decay will produce electron and electron neutrino while pion decay will produce muon and muon neutrino. Neutrino Oscillation is that </a:t>
            </a:r>
            <a:r>
              <a:rPr lang="vi" sz="500">
                <a:solidFill>
                  <a:schemeClr val="dk1"/>
                </a:solidFill>
              </a:rPr>
              <a:t> </a:t>
            </a:r>
            <a:r>
              <a:rPr lang="vi" sz="1200">
                <a:solidFill>
                  <a:srgbClr val="383536"/>
                </a:solidFill>
                <a:latin typeface="Hind Vadodara Light"/>
                <a:ea typeface="Hind Vadodara Light"/>
                <a:cs typeface="Hind Vadodara Light"/>
                <a:sym typeface="Hind Vadodara Light"/>
              </a:rPr>
              <a:t>neutrinos will change </a:t>
            </a:r>
            <a:r>
              <a:rPr b="1" lang="vi" sz="1200">
                <a:solidFill>
                  <a:srgbClr val="383536"/>
                </a:solidFill>
                <a:latin typeface="Hind Vadodara"/>
                <a:ea typeface="Hind Vadodara"/>
                <a:cs typeface="Hind Vadodara"/>
                <a:sym typeface="Hind Vadodara"/>
              </a:rPr>
              <a:t>flavor</a:t>
            </a:r>
            <a:r>
              <a:rPr lang="vi" sz="1200">
                <a:solidFill>
                  <a:srgbClr val="383536"/>
                </a:solidFill>
                <a:latin typeface="Hind Vadodara Light"/>
                <a:ea typeface="Hind Vadodara Light"/>
                <a:cs typeface="Hind Vadodara Light"/>
                <a:sym typeface="Hind Vadodara Light"/>
              </a:rPr>
              <a:t> as they propagate through a large distance. It’s a little weird thing about neutrinos cause you know that electron will always be electron no matter how far it’s travel. So how can this happens?</a:t>
            </a:r>
            <a:endParaRPr sz="5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3dcd0b0d57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3dcd0b0d5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Those neutrinos on the right are electron, muon and tau neutrinos which are characterized by their flavors, and on the left that’s the neutrinos when they travel through space time characterized by their mass. And in fact the flavor eigenstates is not decided by one of the mass eigenstates, but instead it’s the mix of there mass eigenstates or what we call the superposition, which is related by the PMNS matrix. That’s the reason why the neutrino can change its flavor after traveling a distance.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3dcd0b0d5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3dcd0b0d5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PMNS matrix is a 3x3 unitary matrix consists of the fundamental parameters of the lepton flavors sector in the standard model. It can be represented by orthogonal rotation matrix with a complex part. The total degree of freedom of this matrix is four.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3dcd0b0d57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3dcd0b0d57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We can calculate the oscillation probability between any type of neutrino. And the neutrino oscillation probability is not only depend on four parameters that we talked about in the slide before, but also </a:t>
            </a:r>
            <a:r>
              <a:rPr lang="vi">
                <a:solidFill>
                  <a:schemeClr val="dk1"/>
                </a:solidFill>
              </a:rPr>
              <a:t>depends on the mass-squared differences between mass eigenstate, neutrino energy and the distance neutrino travels. We can also deduce the antineutrino oscillation probability just by taking the complex conjugation of the neutrino oscillation probability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3dcd0b0d5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3dcd0b0d5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2481725" y="1331450"/>
            <a:ext cx="4180500" cy="1745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5200"/>
              <a:buNone/>
              <a:defRPr sz="6000"/>
            </a:lvl1pPr>
            <a:lvl2pPr lvl="1" rtl="0" algn="ctr">
              <a:spcBef>
                <a:spcPts val="0"/>
              </a:spcBef>
              <a:spcAft>
                <a:spcPts val="0"/>
              </a:spcAft>
              <a:buClr>
                <a:schemeClr val="lt2"/>
              </a:buClr>
              <a:buSzPts val="5200"/>
              <a:buNone/>
              <a:defRPr sz="5200">
                <a:solidFill>
                  <a:schemeClr val="lt2"/>
                </a:solidFill>
              </a:defRPr>
            </a:lvl2pPr>
            <a:lvl3pPr lvl="2" rtl="0" algn="ctr">
              <a:spcBef>
                <a:spcPts val="0"/>
              </a:spcBef>
              <a:spcAft>
                <a:spcPts val="0"/>
              </a:spcAft>
              <a:buClr>
                <a:schemeClr val="lt2"/>
              </a:buClr>
              <a:buSzPts val="5200"/>
              <a:buNone/>
              <a:defRPr sz="5200">
                <a:solidFill>
                  <a:schemeClr val="lt2"/>
                </a:solidFill>
              </a:defRPr>
            </a:lvl3pPr>
            <a:lvl4pPr lvl="3" rtl="0" algn="ctr">
              <a:spcBef>
                <a:spcPts val="0"/>
              </a:spcBef>
              <a:spcAft>
                <a:spcPts val="0"/>
              </a:spcAft>
              <a:buClr>
                <a:schemeClr val="lt2"/>
              </a:buClr>
              <a:buSzPts val="5200"/>
              <a:buNone/>
              <a:defRPr sz="5200">
                <a:solidFill>
                  <a:schemeClr val="lt2"/>
                </a:solidFill>
              </a:defRPr>
            </a:lvl4pPr>
            <a:lvl5pPr lvl="4" rtl="0" algn="ctr">
              <a:spcBef>
                <a:spcPts val="0"/>
              </a:spcBef>
              <a:spcAft>
                <a:spcPts val="0"/>
              </a:spcAft>
              <a:buClr>
                <a:schemeClr val="lt2"/>
              </a:buClr>
              <a:buSzPts val="5200"/>
              <a:buNone/>
              <a:defRPr sz="5200">
                <a:solidFill>
                  <a:schemeClr val="lt2"/>
                </a:solidFill>
              </a:defRPr>
            </a:lvl5pPr>
            <a:lvl6pPr lvl="5" rtl="0" algn="ctr">
              <a:spcBef>
                <a:spcPts val="0"/>
              </a:spcBef>
              <a:spcAft>
                <a:spcPts val="0"/>
              </a:spcAft>
              <a:buClr>
                <a:schemeClr val="lt2"/>
              </a:buClr>
              <a:buSzPts val="5200"/>
              <a:buNone/>
              <a:defRPr sz="5200">
                <a:solidFill>
                  <a:schemeClr val="lt2"/>
                </a:solidFill>
              </a:defRPr>
            </a:lvl6pPr>
            <a:lvl7pPr lvl="6" rtl="0" algn="ctr">
              <a:spcBef>
                <a:spcPts val="0"/>
              </a:spcBef>
              <a:spcAft>
                <a:spcPts val="0"/>
              </a:spcAft>
              <a:buClr>
                <a:schemeClr val="lt2"/>
              </a:buClr>
              <a:buSzPts val="5200"/>
              <a:buNone/>
              <a:defRPr sz="5200">
                <a:solidFill>
                  <a:schemeClr val="lt2"/>
                </a:solidFill>
              </a:defRPr>
            </a:lvl7pPr>
            <a:lvl8pPr lvl="7" rtl="0" algn="ctr">
              <a:spcBef>
                <a:spcPts val="0"/>
              </a:spcBef>
              <a:spcAft>
                <a:spcPts val="0"/>
              </a:spcAft>
              <a:buClr>
                <a:schemeClr val="lt2"/>
              </a:buClr>
              <a:buSzPts val="5200"/>
              <a:buNone/>
              <a:defRPr sz="5200">
                <a:solidFill>
                  <a:schemeClr val="lt2"/>
                </a:solidFill>
              </a:defRPr>
            </a:lvl8pPr>
            <a:lvl9pPr lvl="8" rtl="0" algn="ctr">
              <a:spcBef>
                <a:spcPts val="0"/>
              </a:spcBef>
              <a:spcAft>
                <a:spcPts val="0"/>
              </a:spcAft>
              <a:buClr>
                <a:schemeClr val="lt2"/>
              </a:buClr>
              <a:buSzPts val="5200"/>
              <a:buNone/>
              <a:defRPr sz="5200">
                <a:solidFill>
                  <a:schemeClr val="lt2"/>
                </a:solidFill>
              </a:defRPr>
            </a:lvl9pPr>
          </a:lstStyle>
          <a:p/>
        </p:txBody>
      </p:sp>
      <p:sp>
        <p:nvSpPr>
          <p:cNvPr id="10" name="Google Shape;10;p2"/>
          <p:cNvSpPr txBox="1"/>
          <p:nvPr>
            <p:ph idx="1" type="subTitle"/>
          </p:nvPr>
        </p:nvSpPr>
        <p:spPr>
          <a:xfrm>
            <a:off x="3335000" y="3257551"/>
            <a:ext cx="2473800" cy="47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icture">
  <p:cSld name="CUSTOM_12">
    <p:spTree>
      <p:nvGrpSpPr>
        <p:cNvPr id="37" name="Shape 37"/>
        <p:cNvGrpSpPr/>
        <p:nvPr/>
      </p:nvGrpSpPr>
      <p:grpSpPr>
        <a:xfrm>
          <a:off x="0" y="0"/>
          <a:ext cx="0" cy="0"/>
          <a:chOff x="0" y="0"/>
          <a:chExt cx="0" cy="0"/>
        </a:xfrm>
      </p:grpSpPr>
      <p:sp>
        <p:nvSpPr>
          <p:cNvPr id="38" name="Google Shape;38;p11"/>
          <p:cNvSpPr txBox="1"/>
          <p:nvPr>
            <p:ph type="title"/>
          </p:nvPr>
        </p:nvSpPr>
        <p:spPr>
          <a:xfrm>
            <a:off x="625844" y="195325"/>
            <a:ext cx="2649300" cy="1838400"/>
          </a:xfrm>
          <a:prstGeom prst="rect">
            <a:avLst/>
          </a:prstGeom>
        </p:spPr>
        <p:txBody>
          <a:bodyPr anchorCtr="0" anchor="ctr" bIns="91425" lIns="91425" spcFirstLastPara="1" rIns="91425" wrap="square" tIns="91425">
            <a:noAutofit/>
          </a:bodyPr>
          <a:lstStyle>
            <a:lvl1pPr lvl="0" rtl="0">
              <a:spcBef>
                <a:spcPts val="0"/>
              </a:spcBef>
              <a:spcAft>
                <a:spcPts val="0"/>
              </a:spcAft>
              <a:buNone/>
              <a:defRPr>
                <a:solidFill>
                  <a:schemeClr val="accent4"/>
                </a:solidFill>
              </a:defRPr>
            </a:lvl1pPr>
            <a:lvl2pPr lvl="1" rtl="0">
              <a:spcBef>
                <a:spcPts val="0"/>
              </a:spcBef>
              <a:spcAft>
                <a:spcPts val="0"/>
              </a:spcAft>
              <a:buNone/>
              <a:defRPr>
                <a:solidFill>
                  <a:schemeClr val="accent4"/>
                </a:solidFill>
              </a:defRPr>
            </a:lvl2pPr>
            <a:lvl3pPr lvl="2" rtl="0">
              <a:spcBef>
                <a:spcPts val="0"/>
              </a:spcBef>
              <a:spcAft>
                <a:spcPts val="0"/>
              </a:spcAft>
              <a:buNone/>
              <a:defRPr>
                <a:solidFill>
                  <a:schemeClr val="accent4"/>
                </a:solidFill>
              </a:defRPr>
            </a:lvl3pPr>
            <a:lvl4pPr lvl="3" rtl="0">
              <a:spcBef>
                <a:spcPts val="0"/>
              </a:spcBef>
              <a:spcAft>
                <a:spcPts val="0"/>
              </a:spcAft>
              <a:buNone/>
              <a:defRPr>
                <a:solidFill>
                  <a:schemeClr val="accent4"/>
                </a:solidFill>
              </a:defRPr>
            </a:lvl4pPr>
            <a:lvl5pPr lvl="4" rtl="0">
              <a:spcBef>
                <a:spcPts val="0"/>
              </a:spcBef>
              <a:spcAft>
                <a:spcPts val="0"/>
              </a:spcAft>
              <a:buNone/>
              <a:defRPr>
                <a:solidFill>
                  <a:schemeClr val="accent4"/>
                </a:solidFill>
              </a:defRPr>
            </a:lvl5pPr>
            <a:lvl6pPr lvl="5" rtl="0">
              <a:spcBef>
                <a:spcPts val="0"/>
              </a:spcBef>
              <a:spcAft>
                <a:spcPts val="0"/>
              </a:spcAft>
              <a:buNone/>
              <a:defRPr>
                <a:solidFill>
                  <a:schemeClr val="accent4"/>
                </a:solidFill>
              </a:defRPr>
            </a:lvl6pPr>
            <a:lvl7pPr lvl="6" rtl="0">
              <a:spcBef>
                <a:spcPts val="0"/>
              </a:spcBef>
              <a:spcAft>
                <a:spcPts val="0"/>
              </a:spcAft>
              <a:buNone/>
              <a:defRPr>
                <a:solidFill>
                  <a:schemeClr val="accent4"/>
                </a:solidFill>
              </a:defRPr>
            </a:lvl7pPr>
            <a:lvl8pPr lvl="7" rtl="0">
              <a:spcBef>
                <a:spcPts val="0"/>
              </a:spcBef>
              <a:spcAft>
                <a:spcPts val="0"/>
              </a:spcAft>
              <a:buNone/>
              <a:defRPr>
                <a:solidFill>
                  <a:schemeClr val="accent4"/>
                </a:solidFill>
              </a:defRPr>
            </a:lvl8pPr>
            <a:lvl9pPr lvl="8" rtl="0">
              <a:spcBef>
                <a:spcPts val="0"/>
              </a:spcBef>
              <a:spcAft>
                <a:spcPts val="0"/>
              </a:spcAft>
              <a:buNone/>
              <a:defRPr>
                <a:solidFill>
                  <a:schemeClr val="accent4"/>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9">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12"/>
          <p:cNvSpPr txBox="1"/>
          <p:nvPr>
            <p:ph type="ctrTitle"/>
          </p:nvPr>
        </p:nvSpPr>
        <p:spPr>
          <a:xfrm flipH="1">
            <a:off x="773250" y="1735721"/>
            <a:ext cx="2504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41" name="Google Shape;41;p12"/>
          <p:cNvSpPr txBox="1"/>
          <p:nvPr>
            <p:ph idx="1" type="subTitle"/>
          </p:nvPr>
        </p:nvSpPr>
        <p:spPr>
          <a:xfrm flipH="1">
            <a:off x="773250" y="2243946"/>
            <a:ext cx="2504100" cy="7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42" name="Google Shape;42;p12"/>
          <p:cNvSpPr txBox="1"/>
          <p:nvPr>
            <p:ph hasCustomPrompt="1" idx="2" type="title"/>
          </p:nvPr>
        </p:nvSpPr>
        <p:spPr>
          <a:xfrm>
            <a:off x="1760724" y="1238601"/>
            <a:ext cx="5292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3600"/>
            </a:lvl1pPr>
            <a:lvl2pPr lvl="1"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12"/>
          <p:cNvSpPr txBox="1"/>
          <p:nvPr>
            <p:ph idx="3" type="ctrTitle"/>
          </p:nvPr>
        </p:nvSpPr>
        <p:spPr>
          <a:xfrm flipH="1">
            <a:off x="3379651" y="1735789"/>
            <a:ext cx="23847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44" name="Google Shape;44;p12"/>
          <p:cNvSpPr txBox="1"/>
          <p:nvPr>
            <p:ph idx="4" type="subTitle"/>
          </p:nvPr>
        </p:nvSpPr>
        <p:spPr>
          <a:xfrm flipH="1">
            <a:off x="3277350" y="2243949"/>
            <a:ext cx="2589300" cy="7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45" name="Google Shape;45;p12"/>
          <p:cNvSpPr txBox="1"/>
          <p:nvPr>
            <p:ph hasCustomPrompt="1" idx="5" type="title"/>
          </p:nvPr>
        </p:nvSpPr>
        <p:spPr>
          <a:xfrm>
            <a:off x="4098299" y="1238612"/>
            <a:ext cx="9474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3600"/>
            </a:lvl1pPr>
            <a:lvl2pPr lvl="1"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p:nvPr>
            <p:ph idx="6" type="ctrTitle"/>
          </p:nvPr>
        </p:nvSpPr>
        <p:spPr>
          <a:xfrm flipH="1">
            <a:off x="5792712" y="1742097"/>
            <a:ext cx="2453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47" name="Google Shape;47;p12"/>
          <p:cNvSpPr txBox="1"/>
          <p:nvPr>
            <p:ph idx="7" type="subTitle"/>
          </p:nvPr>
        </p:nvSpPr>
        <p:spPr>
          <a:xfrm flipH="1">
            <a:off x="5724613" y="2243940"/>
            <a:ext cx="2589300" cy="74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
        <p:nvSpPr>
          <p:cNvPr id="48" name="Google Shape;48;p12"/>
          <p:cNvSpPr txBox="1"/>
          <p:nvPr>
            <p:ph hasCustomPrompt="1" idx="8" type="title"/>
          </p:nvPr>
        </p:nvSpPr>
        <p:spPr>
          <a:xfrm>
            <a:off x="6492612" y="1239070"/>
            <a:ext cx="10533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9" name="Google Shape;49;p12"/>
          <p:cNvSpPr txBox="1"/>
          <p:nvPr>
            <p:ph idx="9" type="ctrTitle"/>
          </p:nvPr>
        </p:nvSpPr>
        <p:spPr>
          <a:xfrm flipH="1">
            <a:off x="2042356" y="3407989"/>
            <a:ext cx="2453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50" name="Google Shape;50;p12"/>
          <p:cNvSpPr txBox="1"/>
          <p:nvPr>
            <p:ph idx="13" type="subTitle"/>
          </p:nvPr>
        </p:nvSpPr>
        <p:spPr>
          <a:xfrm flipH="1">
            <a:off x="2042356" y="3918766"/>
            <a:ext cx="24531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
        <p:nvSpPr>
          <p:cNvPr id="51" name="Google Shape;51;p12"/>
          <p:cNvSpPr txBox="1"/>
          <p:nvPr>
            <p:ph hasCustomPrompt="1" idx="14" type="title"/>
          </p:nvPr>
        </p:nvSpPr>
        <p:spPr>
          <a:xfrm>
            <a:off x="2795206" y="2903084"/>
            <a:ext cx="9474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2"/>
          <p:cNvSpPr txBox="1"/>
          <p:nvPr>
            <p:ph idx="15" type="ctrTitle"/>
          </p:nvPr>
        </p:nvSpPr>
        <p:spPr>
          <a:xfrm flipH="1">
            <a:off x="4571146" y="3407989"/>
            <a:ext cx="2453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53" name="Google Shape;53;p12"/>
          <p:cNvSpPr txBox="1"/>
          <p:nvPr>
            <p:ph idx="16" type="subTitle"/>
          </p:nvPr>
        </p:nvSpPr>
        <p:spPr>
          <a:xfrm flipH="1">
            <a:off x="4605346" y="3918766"/>
            <a:ext cx="23847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
        <p:nvSpPr>
          <p:cNvPr id="54" name="Google Shape;54;p12"/>
          <p:cNvSpPr txBox="1"/>
          <p:nvPr>
            <p:ph hasCustomPrompt="1" idx="17" type="title"/>
          </p:nvPr>
        </p:nvSpPr>
        <p:spPr>
          <a:xfrm>
            <a:off x="5323996" y="2903084"/>
            <a:ext cx="9474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2"/>
          <p:cNvSpPr txBox="1"/>
          <p:nvPr>
            <p:ph idx="18"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3"/>
          <p:cNvSpPr txBox="1"/>
          <p:nvPr>
            <p:ph type="ctrTitle"/>
          </p:nvPr>
        </p:nvSpPr>
        <p:spPr>
          <a:xfrm flipH="1">
            <a:off x="6552430" y="2010857"/>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58" name="Google Shape;58;p13"/>
          <p:cNvSpPr txBox="1"/>
          <p:nvPr>
            <p:ph idx="1" type="subTitle"/>
          </p:nvPr>
        </p:nvSpPr>
        <p:spPr>
          <a:xfrm flipH="1">
            <a:off x="6472706" y="2473075"/>
            <a:ext cx="17199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59" name="Google Shape;59;p13"/>
          <p:cNvSpPr txBox="1"/>
          <p:nvPr>
            <p:ph idx="2" type="ctrTitle"/>
          </p:nvPr>
        </p:nvSpPr>
        <p:spPr>
          <a:xfrm flipH="1">
            <a:off x="3791699" y="2463578"/>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60" name="Google Shape;60;p13"/>
          <p:cNvSpPr txBox="1"/>
          <p:nvPr>
            <p:ph idx="3" type="subTitle"/>
          </p:nvPr>
        </p:nvSpPr>
        <p:spPr>
          <a:xfrm flipH="1">
            <a:off x="3791699" y="2938421"/>
            <a:ext cx="15606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61" name="Google Shape;61;p13"/>
          <p:cNvSpPr txBox="1"/>
          <p:nvPr>
            <p:ph idx="4" type="ctrTitle"/>
          </p:nvPr>
        </p:nvSpPr>
        <p:spPr>
          <a:xfrm flipH="1">
            <a:off x="1071599" y="2010857"/>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62" name="Google Shape;62;p13"/>
          <p:cNvSpPr txBox="1"/>
          <p:nvPr>
            <p:ph idx="5" type="subTitle"/>
          </p:nvPr>
        </p:nvSpPr>
        <p:spPr>
          <a:xfrm flipH="1">
            <a:off x="1071600" y="2473075"/>
            <a:ext cx="15606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63" name="Google Shape;63;p13"/>
          <p:cNvSpPr txBox="1"/>
          <p:nvPr>
            <p:ph idx="6"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4"/>
          <p:cNvSpPr txBox="1"/>
          <p:nvPr>
            <p:ph type="ctrTitle"/>
          </p:nvPr>
        </p:nvSpPr>
        <p:spPr>
          <a:xfrm flipH="1">
            <a:off x="5126168" y="3534082"/>
            <a:ext cx="18693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66" name="Google Shape;66;p14"/>
          <p:cNvSpPr txBox="1"/>
          <p:nvPr>
            <p:ph idx="1" type="subTitle"/>
          </p:nvPr>
        </p:nvSpPr>
        <p:spPr>
          <a:xfrm flipH="1">
            <a:off x="5126168" y="2966850"/>
            <a:ext cx="1869300" cy="64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67" name="Google Shape;67;p14"/>
          <p:cNvSpPr txBox="1"/>
          <p:nvPr>
            <p:ph idx="2" type="ctrTitle"/>
          </p:nvPr>
        </p:nvSpPr>
        <p:spPr>
          <a:xfrm flipH="1">
            <a:off x="5150318" y="2085436"/>
            <a:ext cx="1821000" cy="45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68" name="Google Shape;68;p14"/>
          <p:cNvSpPr txBox="1"/>
          <p:nvPr>
            <p:ph idx="3" type="subTitle"/>
          </p:nvPr>
        </p:nvSpPr>
        <p:spPr>
          <a:xfrm flipH="1">
            <a:off x="5126168" y="1517150"/>
            <a:ext cx="1869300" cy="64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69" name="Google Shape;69;p14"/>
          <p:cNvSpPr txBox="1"/>
          <p:nvPr>
            <p:ph idx="4" type="ctrTitle"/>
          </p:nvPr>
        </p:nvSpPr>
        <p:spPr>
          <a:xfrm flipH="1">
            <a:off x="2241967" y="2088936"/>
            <a:ext cx="1793700" cy="45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0" name="Google Shape;70;p14"/>
          <p:cNvSpPr txBox="1"/>
          <p:nvPr>
            <p:ph idx="5" type="subTitle"/>
          </p:nvPr>
        </p:nvSpPr>
        <p:spPr>
          <a:xfrm flipH="1">
            <a:off x="2204167" y="1517160"/>
            <a:ext cx="1869300" cy="64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71" name="Google Shape;71;p14"/>
          <p:cNvSpPr txBox="1"/>
          <p:nvPr>
            <p:ph idx="6" type="ctrTitle"/>
          </p:nvPr>
        </p:nvSpPr>
        <p:spPr>
          <a:xfrm flipH="1">
            <a:off x="2204167" y="3534082"/>
            <a:ext cx="18693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2" name="Google Shape;72;p14"/>
          <p:cNvSpPr txBox="1"/>
          <p:nvPr>
            <p:ph idx="7" type="subTitle"/>
          </p:nvPr>
        </p:nvSpPr>
        <p:spPr>
          <a:xfrm flipH="1">
            <a:off x="2204167" y="2966850"/>
            <a:ext cx="1869300" cy="640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73" name="Google Shape;73;p14"/>
          <p:cNvSpPr txBox="1"/>
          <p:nvPr>
            <p:ph idx="8"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ms 2">
  <p:cSld name="TITLE_AND_TWO_COLUMNS_1">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15"/>
          <p:cNvSpPr txBox="1"/>
          <p:nvPr>
            <p:ph type="ctrTitle"/>
          </p:nvPr>
        </p:nvSpPr>
        <p:spPr>
          <a:xfrm flipH="1">
            <a:off x="989230" y="2431689"/>
            <a:ext cx="2012100" cy="5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22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6" name="Google Shape;76;p15"/>
          <p:cNvSpPr txBox="1"/>
          <p:nvPr>
            <p:ph idx="1" type="subTitle"/>
          </p:nvPr>
        </p:nvSpPr>
        <p:spPr>
          <a:xfrm flipH="1">
            <a:off x="715630" y="2828489"/>
            <a:ext cx="2285700" cy="87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77" name="Google Shape;77;p15"/>
          <p:cNvSpPr txBox="1"/>
          <p:nvPr>
            <p:ph idx="2" type="ctrTitle"/>
          </p:nvPr>
        </p:nvSpPr>
        <p:spPr>
          <a:xfrm flipH="1">
            <a:off x="5754257" y="3249841"/>
            <a:ext cx="15606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2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8" name="Google Shape;78;p15"/>
          <p:cNvSpPr txBox="1"/>
          <p:nvPr>
            <p:ph idx="3" type="subTitle"/>
          </p:nvPr>
        </p:nvSpPr>
        <p:spPr>
          <a:xfrm flipH="1">
            <a:off x="5754257" y="3646373"/>
            <a:ext cx="22857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79" name="Google Shape;79;p15"/>
          <p:cNvSpPr txBox="1"/>
          <p:nvPr>
            <p:ph idx="4" type="ctrTitle"/>
          </p:nvPr>
        </p:nvSpPr>
        <p:spPr>
          <a:xfrm flipH="1">
            <a:off x="6095335" y="1398079"/>
            <a:ext cx="15606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2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80" name="Google Shape;80;p15"/>
          <p:cNvSpPr txBox="1"/>
          <p:nvPr>
            <p:ph idx="5" type="subTitle"/>
          </p:nvPr>
        </p:nvSpPr>
        <p:spPr>
          <a:xfrm flipH="1">
            <a:off x="6095335" y="1794611"/>
            <a:ext cx="22857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1" name="Google Shape;81;p15"/>
          <p:cNvSpPr txBox="1"/>
          <p:nvPr>
            <p:ph idx="6"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16"/>
          <p:cNvSpPr txBox="1"/>
          <p:nvPr>
            <p:ph type="ctrTitle"/>
          </p:nvPr>
        </p:nvSpPr>
        <p:spPr>
          <a:xfrm flipH="1">
            <a:off x="2543653" y="1245955"/>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84" name="Google Shape;84;p16"/>
          <p:cNvSpPr txBox="1"/>
          <p:nvPr>
            <p:ph idx="1" type="subTitle"/>
          </p:nvPr>
        </p:nvSpPr>
        <p:spPr>
          <a:xfrm flipH="1">
            <a:off x="2266603" y="1627785"/>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5" name="Google Shape;85;p16"/>
          <p:cNvSpPr txBox="1"/>
          <p:nvPr>
            <p:ph idx="2" type="ctrTitle"/>
          </p:nvPr>
        </p:nvSpPr>
        <p:spPr>
          <a:xfrm flipH="1">
            <a:off x="2543653" y="3575283"/>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86" name="Google Shape;86;p16"/>
          <p:cNvSpPr txBox="1"/>
          <p:nvPr>
            <p:ph idx="3" type="subTitle"/>
          </p:nvPr>
        </p:nvSpPr>
        <p:spPr>
          <a:xfrm flipH="1">
            <a:off x="2266608" y="3958300"/>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7" name="Google Shape;87;p16"/>
          <p:cNvSpPr txBox="1"/>
          <p:nvPr>
            <p:ph idx="4" type="ctrTitle"/>
          </p:nvPr>
        </p:nvSpPr>
        <p:spPr>
          <a:xfrm flipH="1">
            <a:off x="2543653" y="2410347"/>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88" name="Google Shape;88;p16"/>
          <p:cNvSpPr txBox="1"/>
          <p:nvPr>
            <p:ph idx="5" type="subTitle"/>
          </p:nvPr>
        </p:nvSpPr>
        <p:spPr>
          <a:xfrm flipH="1">
            <a:off x="2266608" y="2792175"/>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9" name="Google Shape;89;p16"/>
          <p:cNvSpPr txBox="1"/>
          <p:nvPr>
            <p:ph idx="6" type="ctrTitle"/>
          </p:nvPr>
        </p:nvSpPr>
        <p:spPr>
          <a:xfrm flipH="1">
            <a:off x="5039747" y="2410346"/>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90" name="Google Shape;90;p16"/>
          <p:cNvSpPr txBox="1"/>
          <p:nvPr>
            <p:ph idx="7" type="subTitle"/>
          </p:nvPr>
        </p:nvSpPr>
        <p:spPr>
          <a:xfrm flipH="1">
            <a:off x="4762697" y="2793356"/>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91" name="Google Shape;91;p16"/>
          <p:cNvSpPr txBox="1"/>
          <p:nvPr>
            <p:ph idx="8" type="ctrTitle"/>
          </p:nvPr>
        </p:nvSpPr>
        <p:spPr>
          <a:xfrm flipH="1">
            <a:off x="5039747" y="3575283"/>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92" name="Google Shape;92;p16"/>
          <p:cNvSpPr txBox="1"/>
          <p:nvPr>
            <p:ph idx="9" type="subTitle"/>
          </p:nvPr>
        </p:nvSpPr>
        <p:spPr>
          <a:xfrm flipH="1">
            <a:off x="4762697" y="3958293"/>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93" name="Google Shape;93;p16"/>
          <p:cNvSpPr txBox="1"/>
          <p:nvPr>
            <p:ph idx="13" type="ctrTitle"/>
          </p:nvPr>
        </p:nvSpPr>
        <p:spPr>
          <a:xfrm flipH="1">
            <a:off x="5039747" y="1245955"/>
            <a:ext cx="1560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a:solidFill>
                  <a:schemeClr val="accent1"/>
                </a:solidFill>
              </a:defRPr>
            </a:lvl1pPr>
            <a:lvl2pPr lvl="1" rtl="0" algn="ctr">
              <a:spcBef>
                <a:spcPts val="0"/>
              </a:spcBef>
              <a:spcAft>
                <a:spcPts val="0"/>
              </a:spcAft>
              <a:buClr>
                <a:srgbClr val="434343"/>
              </a:buClr>
              <a:buSzPts val="1400"/>
              <a:buNone/>
              <a:defRPr sz="1400">
                <a:solidFill>
                  <a:srgbClr val="434343"/>
                </a:solidFill>
              </a:defRPr>
            </a:lvl2pPr>
            <a:lvl3pPr lvl="2" rtl="0" algn="ctr">
              <a:spcBef>
                <a:spcPts val="0"/>
              </a:spcBef>
              <a:spcAft>
                <a:spcPts val="0"/>
              </a:spcAft>
              <a:buClr>
                <a:srgbClr val="434343"/>
              </a:buClr>
              <a:buSzPts val="1400"/>
              <a:buNone/>
              <a:defRPr sz="1400">
                <a:solidFill>
                  <a:srgbClr val="434343"/>
                </a:solidFill>
              </a:defRPr>
            </a:lvl3pPr>
            <a:lvl4pPr lvl="3" rtl="0" algn="ctr">
              <a:spcBef>
                <a:spcPts val="0"/>
              </a:spcBef>
              <a:spcAft>
                <a:spcPts val="0"/>
              </a:spcAft>
              <a:buClr>
                <a:srgbClr val="434343"/>
              </a:buClr>
              <a:buSzPts val="1400"/>
              <a:buNone/>
              <a:defRPr sz="1400">
                <a:solidFill>
                  <a:srgbClr val="434343"/>
                </a:solidFill>
              </a:defRPr>
            </a:lvl4pPr>
            <a:lvl5pPr lvl="4" rtl="0" algn="ctr">
              <a:spcBef>
                <a:spcPts val="0"/>
              </a:spcBef>
              <a:spcAft>
                <a:spcPts val="0"/>
              </a:spcAft>
              <a:buClr>
                <a:srgbClr val="434343"/>
              </a:buClr>
              <a:buSzPts val="1400"/>
              <a:buNone/>
              <a:defRPr sz="1400">
                <a:solidFill>
                  <a:srgbClr val="434343"/>
                </a:solidFill>
              </a:defRPr>
            </a:lvl5pPr>
            <a:lvl6pPr lvl="5" rtl="0" algn="ctr">
              <a:spcBef>
                <a:spcPts val="0"/>
              </a:spcBef>
              <a:spcAft>
                <a:spcPts val="0"/>
              </a:spcAft>
              <a:buClr>
                <a:srgbClr val="434343"/>
              </a:buClr>
              <a:buSzPts val="1400"/>
              <a:buNone/>
              <a:defRPr sz="1400">
                <a:solidFill>
                  <a:srgbClr val="434343"/>
                </a:solidFill>
              </a:defRPr>
            </a:lvl6pPr>
            <a:lvl7pPr lvl="6" rtl="0" algn="ctr">
              <a:spcBef>
                <a:spcPts val="0"/>
              </a:spcBef>
              <a:spcAft>
                <a:spcPts val="0"/>
              </a:spcAft>
              <a:buClr>
                <a:srgbClr val="434343"/>
              </a:buClr>
              <a:buSzPts val="1400"/>
              <a:buNone/>
              <a:defRPr sz="1400">
                <a:solidFill>
                  <a:srgbClr val="434343"/>
                </a:solidFill>
              </a:defRPr>
            </a:lvl7pPr>
            <a:lvl8pPr lvl="7" rtl="0" algn="ctr">
              <a:spcBef>
                <a:spcPts val="0"/>
              </a:spcBef>
              <a:spcAft>
                <a:spcPts val="0"/>
              </a:spcAft>
              <a:buClr>
                <a:srgbClr val="434343"/>
              </a:buClr>
              <a:buSzPts val="1400"/>
              <a:buNone/>
              <a:defRPr sz="1400">
                <a:solidFill>
                  <a:srgbClr val="434343"/>
                </a:solidFill>
              </a:defRPr>
            </a:lvl8pPr>
            <a:lvl9pPr lvl="8" rtl="0" algn="ctr">
              <a:spcBef>
                <a:spcPts val="0"/>
              </a:spcBef>
              <a:spcAft>
                <a:spcPts val="0"/>
              </a:spcAft>
              <a:buClr>
                <a:srgbClr val="434343"/>
              </a:buClr>
              <a:buSzPts val="1400"/>
              <a:buNone/>
              <a:defRPr sz="1400">
                <a:solidFill>
                  <a:srgbClr val="434343"/>
                </a:solidFill>
              </a:defRPr>
            </a:lvl9pPr>
          </a:lstStyle>
          <a:p/>
        </p:txBody>
      </p:sp>
      <p:sp>
        <p:nvSpPr>
          <p:cNvPr id="94" name="Google Shape;94;p16"/>
          <p:cNvSpPr txBox="1"/>
          <p:nvPr>
            <p:ph idx="14" type="subTitle"/>
          </p:nvPr>
        </p:nvSpPr>
        <p:spPr>
          <a:xfrm flipH="1">
            <a:off x="4762697" y="1627785"/>
            <a:ext cx="2114700" cy="87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95" name="Google Shape;95;p16"/>
          <p:cNvSpPr txBox="1"/>
          <p:nvPr>
            <p:ph idx="15"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2">
  <p:cSld name="CUSTOM_6">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17"/>
          <p:cNvSpPr txBox="1"/>
          <p:nvPr>
            <p:ph type="ctrTitle"/>
          </p:nvPr>
        </p:nvSpPr>
        <p:spPr>
          <a:xfrm flipH="1">
            <a:off x="612075" y="1881706"/>
            <a:ext cx="4182900" cy="11232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6000">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98" name="Google Shape;98;p17"/>
          <p:cNvSpPr txBox="1"/>
          <p:nvPr>
            <p:ph idx="1" type="subTitle"/>
          </p:nvPr>
        </p:nvSpPr>
        <p:spPr>
          <a:xfrm flipH="1">
            <a:off x="612075" y="2837144"/>
            <a:ext cx="25599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99" name="Google Shape;99;p17"/>
          <p:cNvSpPr txBox="1"/>
          <p:nvPr>
            <p:ph hasCustomPrompt="1" idx="2" type="title"/>
          </p:nvPr>
        </p:nvSpPr>
        <p:spPr>
          <a:xfrm flipH="1">
            <a:off x="4880701" y="2478400"/>
            <a:ext cx="13119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7200">
                <a:solidFill>
                  <a:schemeClr val="lt1"/>
                </a:solidFill>
              </a:defRPr>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3">
  <p:cSld name="CUSTOM_6_1">
    <p:bg>
      <p:bgPr>
        <a:blipFill>
          <a:blip r:embed="rId2">
            <a:alphaModFix/>
          </a:blip>
          <a:stretch>
            <a:fillRect/>
          </a:stretch>
        </a:blipFill>
      </p:bgPr>
    </p:bg>
    <p:spTree>
      <p:nvGrpSpPr>
        <p:cNvPr id="100" name="Shape 100"/>
        <p:cNvGrpSpPr/>
        <p:nvPr/>
      </p:nvGrpSpPr>
      <p:grpSpPr>
        <a:xfrm>
          <a:off x="0" y="0"/>
          <a:ext cx="0" cy="0"/>
          <a:chOff x="0" y="0"/>
          <a:chExt cx="0" cy="0"/>
        </a:xfrm>
      </p:grpSpPr>
      <p:sp>
        <p:nvSpPr>
          <p:cNvPr id="101" name="Google Shape;101;p18"/>
          <p:cNvSpPr txBox="1"/>
          <p:nvPr>
            <p:ph type="ctrTitle"/>
          </p:nvPr>
        </p:nvSpPr>
        <p:spPr>
          <a:xfrm>
            <a:off x="619650" y="2247705"/>
            <a:ext cx="2559900" cy="757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6000">
                <a:solidFill>
                  <a:schemeClr val="accen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02" name="Google Shape;102;p18"/>
          <p:cNvSpPr txBox="1"/>
          <p:nvPr>
            <p:ph idx="1" type="subTitle"/>
          </p:nvPr>
        </p:nvSpPr>
        <p:spPr>
          <a:xfrm>
            <a:off x="619650" y="2837337"/>
            <a:ext cx="25599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03" name="Google Shape;103;p18"/>
          <p:cNvSpPr txBox="1"/>
          <p:nvPr>
            <p:ph hasCustomPrompt="1" idx="2" type="title"/>
          </p:nvPr>
        </p:nvSpPr>
        <p:spPr>
          <a:xfrm>
            <a:off x="4145650" y="2884438"/>
            <a:ext cx="22407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7200">
                <a:solidFill>
                  <a:schemeClr val="lt1"/>
                </a:solidFill>
              </a:defRPr>
            </a:lvl1pPr>
            <a:lvl2pPr lvl="1"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5">
  <p:cSld name="CUSTOM_6_1_1">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19"/>
          <p:cNvSpPr txBox="1"/>
          <p:nvPr>
            <p:ph type="ctrTitle"/>
          </p:nvPr>
        </p:nvSpPr>
        <p:spPr>
          <a:xfrm flipH="1">
            <a:off x="2726850" y="2897239"/>
            <a:ext cx="3690300" cy="453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6000">
                <a:solidFill>
                  <a:schemeClr val="accen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6" name="Google Shape;106;p19"/>
          <p:cNvSpPr txBox="1"/>
          <p:nvPr>
            <p:ph idx="1" type="subTitle"/>
          </p:nvPr>
        </p:nvSpPr>
        <p:spPr>
          <a:xfrm flipH="1">
            <a:off x="3292050" y="3488360"/>
            <a:ext cx="25599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07" name="Google Shape;107;p19"/>
          <p:cNvSpPr txBox="1"/>
          <p:nvPr>
            <p:ph hasCustomPrompt="1" idx="2" type="title"/>
          </p:nvPr>
        </p:nvSpPr>
        <p:spPr>
          <a:xfrm flipH="1">
            <a:off x="3451650" y="1351346"/>
            <a:ext cx="22407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7200">
                <a:solidFill>
                  <a:schemeClr val="lt1"/>
                </a:solidFill>
              </a:defRPr>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4">
  <p:cSld name="CUSTOM_6_1_1_1">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p20"/>
          <p:cNvSpPr txBox="1"/>
          <p:nvPr>
            <p:ph type="ctrTitle"/>
          </p:nvPr>
        </p:nvSpPr>
        <p:spPr>
          <a:xfrm flipH="1">
            <a:off x="4847211" y="2553180"/>
            <a:ext cx="3690300" cy="453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6000">
                <a:solidFill>
                  <a:schemeClr val="accen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10" name="Google Shape;110;p20"/>
          <p:cNvSpPr txBox="1"/>
          <p:nvPr>
            <p:ph idx="1" type="subTitle"/>
          </p:nvPr>
        </p:nvSpPr>
        <p:spPr>
          <a:xfrm flipH="1">
            <a:off x="5977611" y="2837721"/>
            <a:ext cx="2559900" cy="57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11" name="Google Shape;111;p20"/>
          <p:cNvSpPr txBox="1"/>
          <p:nvPr>
            <p:ph hasCustomPrompt="1" idx="2" type="title"/>
          </p:nvPr>
        </p:nvSpPr>
        <p:spPr>
          <a:xfrm flipH="1">
            <a:off x="2133750" y="2079350"/>
            <a:ext cx="20001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5500"/>
              <a:buNone/>
              <a:defRPr sz="7200">
                <a:solidFill>
                  <a:schemeClr val="lt1"/>
                </a:solidFill>
              </a:defRPr>
            </a:lvl1pPr>
            <a:lvl2pPr lvl="1"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txBox="1"/>
          <p:nvPr>
            <p:ph type="ctrTitle"/>
          </p:nvPr>
        </p:nvSpPr>
        <p:spPr>
          <a:xfrm>
            <a:off x="4007825" y="1945343"/>
            <a:ext cx="4535700" cy="822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6000">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3" name="Google Shape;13;p3"/>
          <p:cNvSpPr txBox="1"/>
          <p:nvPr>
            <p:ph idx="1" type="subTitle"/>
          </p:nvPr>
        </p:nvSpPr>
        <p:spPr>
          <a:xfrm>
            <a:off x="5621050" y="2620363"/>
            <a:ext cx="2922300" cy="57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595072" y="2093275"/>
            <a:ext cx="10530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5500"/>
              <a:buNone/>
              <a:defRPr sz="7200">
                <a:solidFill>
                  <a:schemeClr val="lt1"/>
                </a:solidFill>
              </a:defRPr>
            </a:lvl1pPr>
            <a:lvl2pPr lvl="1"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13">
    <p:bg>
      <p:bgPr>
        <a:solidFill>
          <a:schemeClr val="lt2"/>
        </a:solidFill>
      </p:bgPr>
    </p:bg>
    <p:spTree>
      <p:nvGrpSpPr>
        <p:cNvPr id="112" name="Shape 112"/>
        <p:cNvGrpSpPr/>
        <p:nvPr/>
      </p:nvGrpSpPr>
      <p:grpSpPr>
        <a:xfrm>
          <a:off x="0" y="0"/>
          <a:ext cx="0" cy="0"/>
          <a:chOff x="0" y="0"/>
          <a:chExt cx="0" cy="0"/>
        </a:xfrm>
      </p:grpSpPr>
      <p:sp>
        <p:nvSpPr>
          <p:cNvPr id="113" name="Google Shape;113;p21"/>
          <p:cNvSpPr txBox="1"/>
          <p:nvPr>
            <p:ph idx="1" type="body"/>
          </p:nvPr>
        </p:nvSpPr>
        <p:spPr>
          <a:xfrm>
            <a:off x="2069575" y="1357150"/>
            <a:ext cx="5140200" cy="34164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chemeClr val="accent2"/>
              </a:buClr>
              <a:buSzPts val="1600"/>
              <a:buFont typeface="Nunito Light"/>
              <a:buChar char="●"/>
              <a:defRPr sz="1400"/>
            </a:lvl1pPr>
            <a:lvl2pPr indent="-330200" lvl="1" marL="914400" rtl="0">
              <a:spcBef>
                <a:spcPts val="1600"/>
              </a:spcBef>
              <a:spcAft>
                <a:spcPts val="0"/>
              </a:spcAft>
              <a:buSzPts val="1600"/>
              <a:buFont typeface="Nunito Light"/>
              <a:buChar char="○"/>
              <a:defRPr/>
            </a:lvl2pPr>
            <a:lvl3pPr indent="-323850" lvl="2" marL="1371600" rtl="0">
              <a:spcBef>
                <a:spcPts val="1600"/>
              </a:spcBef>
              <a:spcAft>
                <a:spcPts val="0"/>
              </a:spcAft>
              <a:buSzPts val="1500"/>
              <a:buFont typeface="Nunito Light"/>
              <a:buChar char="■"/>
              <a:defRPr/>
            </a:lvl3pPr>
            <a:lvl4pPr indent="-323850" lvl="3" marL="1828800" rtl="0">
              <a:spcBef>
                <a:spcPts val="1600"/>
              </a:spcBef>
              <a:spcAft>
                <a:spcPts val="0"/>
              </a:spcAft>
              <a:buSzPts val="1500"/>
              <a:buFont typeface="Nunito Light"/>
              <a:buChar char="●"/>
              <a:defRPr/>
            </a:lvl4pPr>
            <a:lvl5pPr indent="-304800" lvl="4" marL="2286000" rtl="0">
              <a:spcBef>
                <a:spcPts val="1600"/>
              </a:spcBef>
              <a:spcAft>
                <a:spcPts val="0"/>
              </a:spcAft>
              <a:buSzPts val="1200"/>
              <a:buFont typeface="Nunito Light"/>
              <a:buChar char="○"/>
              <a:defRPr/>
            </a:lvl5pPr>
            <a:lvl6pPr indent="-304800" lvl="5" marL="2743200" rtl="0">
              <a:spcBef>
                <a:spcPts val="1600"/>
              </a:spcBef>
              <a:spcAft>
                <a:spcPts val="0"/>
              </a:spcAft>
              <a:buSzPts val="1200"/>
              <a:buFont typeface="Nunito Light"/>
              <a:buChar char="■"/>
              <a:defRPr/>
            </a:lvl6pPr>
            <a:lvl7pPr indent="-311150" lvl="6" marL="3200400" rtl="0">
              <a:spcBef>
                <a:spcPts val="1600"/>
              </a:spcBef>
              <a:spcAft>
                <a:spcPts val="0"/>
              </a:spcAft>
              <a:buSzPts val="1300"/>
              <a:buFont typeface="Nunito Light"/>
              <a:buChar char="●"/>
              <a:defRPr/>
            </a:lvl7pPr>
            <a:lvl8pPr indent="-311150" lvl="7" marL="3657600" rtl="0">
              <a:spcBef>
                <a:spcPts val="1600"/>
              </a:spcBef>
              <a:spcAft>
                <a:spcPts val="0"/>
              </a:spcAft>
              <a:buSzPts val="1300"/>
              <a:buFont typeface="Nunito Light"/>
              <a:buChar char="○"/>
              <a:defRPr/>
            </a:lvl8pPr>
            <a:lvl9pPr indent="-304800" lvl="8" marL="4114800" rtl="0">
              <a:spcBef>
                <a:spcPts val="1600"/>
              </a:spcBef>
              <a:spcAft>
                <a:spcPts val="1600"/>
              </a:spcAft>
              <a:buSzPts val="1200"/>
              <a:buFont typeface="Nunito Light"/>
              <a:buChar char="■"/>
              <a:defRPr/>
            </a:lvl9pPr>
          </a:lstStyle>
          <a:p/>
        </p:txBody>
      </p:sp>
      <p:sp>
        <p:nvSpPr>
          <p:cNvPr id="114" name="Google Shape;114;p21"/>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SECTION_TITLE_AND_DESCRIPTION_1">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2"/>
          <p:cNvSpPr txBox="1"/>
          <p:nvPr>
            <p:ph type="title"/>
          </p:nvPr>
        </p:nvSpPr>
        <p:spPr>
          <a:xfrm>
            <a:off x="625025" y="35533"/>
            <a:ext cx="4045200" cy="14823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7200">
                <a:solidFill>
                  <a:schemeClr val="accen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7" name="Google Shape;117;p22"/>
          <p:cNvSpPr txBox="1"/>
          <p:nvPr>
            <p:ph idx="1" type="subTitle"/>
          </p:nvPr>
        </p:nvSpPr>
        <p:spPr>
          <a:xfrm>
            <a:off x="625025" y="1331190"/>
            <a:ext cx="3375300" cy="1431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8" name="Google Shape;118;p22"/>
          <p:cNvSpPr txBox="1"/>
          <p:nvPr/>
        </p:nvSpPr>
        <p:spPr>
          <a:xfrm>
            <a:off x="621618" y="3589129"/>
            <a:ext cx="2418000" cy="93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vi" sz="1000">
                <a:solidFill>
                  <a:schemeClr val="dk1"/>
                </a:solidFill>
                <a:latin typeface="Hind Vadodara Light"/>
                <a:ea typeface="Hind Vadodara Light"/>
                <a:cs typeface="Hind Vadodara Light"/>
                <a:sym typeface="Hind Vadodara Light"/>
              </a:rPr>
              <a:t>CREDITS: This presentation template was created by </a:t>
            </a:r>
            <a:r>
              <a:rPr lang="vi" sz="1000">
                <a:solidFill>
                  <a:schemeClr val="dk1"/>
                </a:solidFill>
                <a:uFill>
                  <a:noFill/>
                </a:uFill>
                <a:latin typeface="Hind Vadodara Medium"/>
                <a:ea typeface="Hind Vadodara Medium"/>
                <a:cs typeface="Hind Vadodara Medium"/>
                <a:sym typeface="Hind Vadodara Medium"/>
                <a:hlinkClick r:id="rId3">
                  <a:extLst>
                    <a:ext uri="{A12FA001-AC4F-418D-AE19-62706E023703}">
                      <ahyp:hlinkClr val="tx"/>
                    </a:ext>
                  </a:extLst>
                </a:hlinkClick>
              </a:rPr>
              <a:t>Slidesgo</a:t>
            </a:r>
            <a:r>
              <a:rPr lang="vi" sz="1000">
                <a:solidFill>
                  <a:schemeClr val="dk1"/>
                </a:solidFill>
                <a:latin typeface="Hind Vadodara Light"/>
                <a:ea typeface="Hind Vadodara Light"/>
                <a:cs typeface="Hind Vadodara Light"/>
                <a:sym typeface="Hind Vadodara Light"/>
              </a:rPr>
              <a:t>, including icons by </a:t>
            </a:r>
            <a:r>
              <a:rPr lang="vi" sz="1000">
                <a:solidFill>
                  <a:schemeClr val="dk1"/>
                </a:solidFill>
                <a:uFill>
                  <a:noFill/>
                </a:uFill>
                <a:latin typeface="Hind Vadodara Medium"/>
                <a:ea typeface="Hind Vadodara Medium"/>
                <a:cs typeface="Hind Vadodara Medium"/>
                <a:sym typeface="Hind Vadodara Medium"/>
                <a:hlinkClick r:id="rId4">
                  <a:extLst>
                    <a:ext uri="{A12FA001-AC4F-418D-AE19-62706E023703}">
                      <ahyp:hlinkClr val="tx"/>
                    </a:ext>
                  </a:extLst>
                </a:hlinkClick>
              </a:rPr>
              <a:t>Flaticon</a:t>
            </a:r>
            <a:r>
              <a:rPr lang="vi" sz="1000">
                <a:solidFill>
                  <a:schemeClr val="dk1"/>
                </a:solidFill>
                <a:latin typeface="Hind Vadodara Light"/>
                <a:ea typeface="Hind Vadodara Light"/>
                <a:cs typeface="Hind Vadodara Light"/>
                <a:sym typeface="Hind Vadodara Light"/>
              </a:rPr>
              <a:t>, and infographics &amp; images by </a:t>
            </a:r>
            <a:r>
              <a:rPr lang="vi" sz="1000">
                <a:solidFill>
                  <a:schemeClr val="dk1"/>
                </a:solidFill>
                <a:uFill>
                  <a:noFill/>
                </a:uFill>
                <a:latin typeface="Hind Vadodara Medium"/>
                <a:ea typeface="Hind Vadodara Medium"/>
                <a:cs typeface="Hind Vadodara Medium"/>
                <a:sym typeface="Hind Vadodara Medium"/>
                <a:hlinkClick r:id="rId5">
                  <a:extLst>
                    <a:ext uri="{A12FA001-AC4F-418D-AE19-62706E023703}">
                      <ahyp:hlinkClr val="tx"/>
                    </a:ext>
                  </a:extLst>
                </a:hlinkClick>
              </a:rPr>
              <a:t>Freepik</a:t>
            </a:r>
            <a:endParaRPr>
              <a:solidFill>
                <a:schemeClr val="dk1"/>
              </a:solidFill>
              <a:latin typeface="Hind Vadodara Medium"/>
              <a:ea typeface="Hind Vadodara Medium"/>
              <a:cs typeface="Hind Vadodara Medium"/>
              <a:sym typeface="Hind Vadodara Medium"/>
            </a:endParaRPr>
          </a:p>
          <a:p>
            <a:pPr indent="0" lvl="0" marL="0" rtl="0" algn="l">
              <a:spcBef>
                <a:spcPts val="0"/>
              </a:spcBef>
              <a:spcAft>
                <a:spcPts val="0"/>
              </a:spcAft>
              <a:buNone/>
            </a:pPr>
            <a:r>
              <a:t/>
            </a:r>
            <a:endParaRPr>
              <a:solidFill>
                <a:schemeClr val="dk1"/>
              </a:solidFill>
              <a:latin typeface="Hind Vadodara Light"/>
              <a:ea typeface="Hind Vadodara Light"/>
              <a:cs typeface="Hind Vadodara Light"/>
              <a:sym typeface="Hind Vadodara Light"/>
            </a:endParaRPr>
          </a:p>
          <a:p>
            <a:pPr indent="0" lvl="0" marL="0" rtl="0" algn="l">
              <a:lnSpc>
                <a:spcPct val="115000"/>
              </a:lnSpc>
              <a:spcBef>
                <a:spcPts val="300"/>
              </a:spcBef>
              <a:spcAft>
                <a:spcPts val="0"/>
              </a:spcAft>
              <a:buNone/>
            </a:pPr>
            <a:r>
              <a:t/>
            </a:r>
            <a:endParaRPr sz="1000">
              <a:solidFill>
                <a:schemeClr val="dk1"/>
              </a:solidFill>
              <a:latin typeface="Hind Vadodara Light"/>
              <a:ea typeface="Hind Vadodara Light"/>
              <a:cs typeface="Hind Vadodara Light"/>
              <a:sym typeface="Hind Vadodara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bg>
      <p:bgPr>
        <a:solidFill>
          <a:schemeClr val="lt2"/>
        </a:solidFill>
      </p:bgPr>
    </p:bg>
    <p:spTree>
      <p:nvGrpSpPr>
        <p:cNvPr id="119" name="Shape 11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20" name="Shape 1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idx="1" type="body"/>
          </p:nvPr>
        </p:nvSpPr>
        <p:spPr>
          <a:xfrm>
            <a:off x="712480" y="1297750"/>
            <a:ext cx="3128100" cy="2908800"/>
          </a:xfrm>
          <a:prstGeom prst="rect">
            <a:avLst/>
          </a:prstGeom>
        </p:spPr>
        <p:txBody>
          <a:bodyPr anchorCtr="0" anchor="b" bIns="91425" lIns="91425" spcFirstLastPara="1" rIns="91425" wrap="square" tIns="91425">
            <a:noAutofit/>
          </a:bodyPr>
          <a:lstStyle>
            <a:lvl1pPr indent="-330200" lvl="0" marL="457200" rtl="0">
              <a:lnSpc>
                <a:spcPct val="100000"/>
              </a:lnSpc>
              <a:spcBef>
                <a:spcPts val="0"/>
              </a:spcBef>
              <a:spcAft>
                <a:spcPts val="0"/>
              </a:spcAft>
              <a:buSzPts val="1600"/>
              <a:buFont typeface="Nunito Light"/>
              <a:buChar char="●"/>
              <a:defRPr/>
            </a:lvl1pPr>
            <a:lvl2pPr indent="-330200" lvl="1" marL="914400" rtl="0">
              <a:spcBef>
                <a:spcPts val="1600"/>
              </a:spcBef>
              <a:spcAft>
                <a:spcPts val="0"/>
              </a:spcAft>
              <a:buSzPts val="1600"/>
              <a:buFont typeface="Nunito Light"/>
              <a:buChar char="○"/>
              <a:defRPr/>
            </a:lvl2pPr>
            <a:lvl3pPr indent="-323850" lvl="2" marL="1371600" rtl="0">
              <a:spcBef>
                <a:spcPts val="1600"/>
              </a:spcBef>
              <a:spcAft>
                <a:spcPts val="0"/>
              </a:spcAft>
              <a:buSzPts val="1500"/>
              <a:buFont typeface="Nunito Light"/>
              <a:buChar char="■"/>
              <a:defRPr/>
            </a:lvl3pPr>
            <a:lvl4pPr indent="-323850" lvl="3" marL="1828800" rtl="0">
              <a:spcBef>
                <a:spcPts val="1600"/>
              </a:spcBef>
              <a:spcAft>
                <a:spcPts val="0"/>
              </a:spcAft>
              <a:buSzPts val="1500"/>
              <a:buFont typeface="Nunito Light"/>
              <a:buChar char="●"/>
              <a:defRPr/>
            </a:lvl4pPr>
            <a:lvl5pPr indent="-304800" lvl="4" marL="2286000" rtl="0">
              <a:spcBef>
                <a:spcPts val="1600"/>
              </a:spcBef>
              <a:spcAft>
                <a:spcPts val="0"/>
              </a:spcAft>
              <a:buSzPts val="1200"/>
              <a:buFont typeface="Nunito Light"/>
              <a:buChar char="○"/>
              <a:defRPr/>
            </a:lvl5pPr>
            <a:lvl6pPr indent="-304800" lvl="5" marL="2743200" rtl="0">
              <a:spcBef>
                <a:spcPts val="1600"/>
              </a:spcBef>
              <a:spcAft>
                <a:spcPts val="0"/>
              </a:spcAft>
              <a:buSzPts val="1200"/>
              <a:buFont typeface="Nunito Light"/>
              <a:buChar char="■"/>
              <a:defRPr/>
            </a:lvl6pPr>
            <a:lvl7pPr indent="-311150" lvl="6" marL="3200400" rtl="0">
              <a:spcBef>
                <a:spcPts val="1600"/>
              </a:spcBef>
              <a:spcAft>
                <a:spcPts val="0"/>
              </a:spcAft>
              <a:buSzPts val="1300"/>
              <a:buFont typeface="Nunito Light"/>
              <a:buChar char="●"/>
              <a:defRPr/>
            </a:lvl7pPr>
            <a:lvl8pPr indent="-311150" lvl="7" marL="3657600" rtl="0">
              <a:spcBef>
                <a:spcPts val="1600"/>
              </a:spcBef>
              <a:spcAft>
                <a:spcPts val="0"/>
              </a:spcAft>
              <a:buSzPts val="1300"/>
              <a:buFont typeface="Nunito Light"/>
              <a:buChar char="○"/>
              <a:defRPr/>
            </a:lvl8pPr>
            <a:lvl9pPr indent="-304800" lvl="8" marL="4114800" rtl="0">
              <a:spcBef>
                <a:spcPts val="1600"/>
              </a:spcBef>
              <a:spcAft>
                <a:spcPts val="1600"/>
              </a:spcAft>
              <a:buSzPts val="1200"/>
              <a:buFont typeface="Nunito Light"/>
              <a:buChar char="■"/>
              <a:defRPr/>
            </a:lvl9pPr>
          </a:lstStyle>
          <a:p/>
        </p:txBody>
      </p:sp>
      <p:sp>
        <p:nvSpPr>
          <p:cNvPr id="17" name="Google Shape;17;p4"/>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5"/>
          <p:cNvSpPr txBox="1"/>
          <p:nvPr>
            <p:ph type="ctrTitle"/>
          </p:nvPr>
        </p:nvSpPr>
        <p:spPr>
          <a:xfrm flipH="1">
            <a:off x="5408076" y="1087185"/>
            <a:ext cx="22500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3000">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20" name="Google Shape;20;p5"/>
          <p:cNvSpPr txBox="1"/>
          <p:nvPr>
            <p:ph idx="1" type="subTitle"/>
          </p:nvPr>
        </p:nvSpPr>
        <p:spPr>
          <a:xfrm flipH="1">
            <a:off x="1483662" y="4161895"/>
            <a:ext cx="2250000" cy="61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0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21" name="Google Shape;21;p5"/>
          <p:cNvSpPr txBox="1"/>
          <p:nvPr>
            <p:ph idx="2" type="ctrTitle"/>
          </p:nvPr>
        </p:nvSpPr>
        <p:spPr>
          <a:xfrm flipH="1">
            <a:off x="1505901" y="3702014"/>
            <a:ext cx="2205600" cy="629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3000">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22" name="Google Shape;22;p5"/>
          <p:cNvSpPr txBox="1"/>
          <p:nvPr>
            <p:ph idx="3" type="subTitle"/>
          </p:nvPr>
        </p:nvSpPr>
        <p:spPr>
          <a:xfrm flipH="1">
            <a:off x="5408076" y="1497548"/>
            <a:ext cx="2250000" cy="61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0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23" name="Google Shape;23;p5"/>
          <p:cNvSpPr txBox="1"/>
          <p:nvPr>
            <p:ph idx="4"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7"/>
          <p:cNvSpPr txBox="1"/>
          <p:nvPr>
            <p:ph idx="1" type="subTitle"/>
          </p:nvPr>
        </p:nvSpPr>
        <p:spPr>
          <a:xfrm flipH="1">
            <a:off x="546575" y="2518225"/>
            <a:ext cx="8050800" cy="188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rgbClr val="434343"/>
              </a:buClr>
              <a:buSzPts val="1200"/>
              <a:buFont typeface="Raleway"/>
              <a:buAutoNum type="arabicPeriod"/>
              <a:defRPr sz="1200"/>
            </a:lvl1pPr>
            <a:lvl2pPr lvl="1" rtl="0" algn="ctr">
              <a:lnSpc>
                <a:spcPct val="100000"/>
              </a:lnSpc>
              <a:spcBef>
                <a:spcPts val="0"/>
              </a:spcBef>
              <a:spcAft>
                <a:spcPts val="0"/>
              </a:spcAft>
              <a:buClr>
                <a:srgbClr val="434343"/>
              </a:buClr>
              <a:buSzPts val="1200"/>
              <a:buFont typeface="Roboto Condensed Light"/>
              <a:buAutoNum type="alphaLcPeriod"/>
              <a:defRPr sz="1200"/>
            </a:lvl2pPr>
            <a:lvl3pPr lvl="2" rtl="0" algn="ctr">
              <a:lnSpc>
                <a:spcPct val="100000"/>
              </a:lnSpc>
              <a:spcBef>
                <a:spcPts val="0"/>
              </a:spcBef>
              <a:spcAft>
                <a:spcPts val="0"/>
              </a:spcAft>
              <a:buClr>
                <a:srgbClr val="434343"/>
              </a:buClr>
              <a:buSzPts val="1200"/>
              <a:buFont typeface="Roboto Condensed Light"/>
              <a:buAutoNum type="romanLcPeriod"/>
              <a:defRPr sz="1200"/>
            </a:lvl3pPr>
            <a:lvl4pPr lvl="3" rtl="0" algn="ctr">
              <a:lnSpc>
                <a:spcPct val="100000"/>
              </a:lnSpc>
              <a:spcBef>
                <a:spcPts val="0"/>
              </a:spcBef>
              <a:spcAft>
                <a:spcPts val="0"/>
              </a:spcAft>
              <a:buClr>
                <a:srgbClr val="434343"/>
              </a:buClr>
              <a:buSzPts val="1200"/>
              <a:buFont typeface="Roboto Condensed Light"/>
              <a:buAutoNum type="arabicPeriod"/>
              <a:defRPr sz="1200"/>
            </a:lvl4pPr>
            <a:lvl5pPr lvl="4" rtl="0" algn="ctr">
              <a:lnSpc>
                <a:spcPct val="100000"/>
              </a:lnSpc>
              <a:spcBef>
                <a:spcPts val="0"/>
              </a:spcBef>
              <a:spcAft>
                <a:spcPts val="0"/>
              </a:spcAft>
              <a:buClr>
                <a:srgbClr val="434343"/>
              </a:buClr>
              <a:buSzPts val="1200"/>
              <a:buFont typeface="Roboto Condensed Light"/>
              <a:buAutoNum type="alphaLcPeriod"/>
              <a:defRPr sz="1200"/>
            </a:lvl5pPr>
            <a:lvl6pPr lvl="5" rtl="0" algn="ctr">
              <a:lnSpc>
                <a:spcPct val="100000"/>
              </a:lnSpc>
              <a:spcBef>
                <a:spcPts val="0"/>
              </a:spcBef>
              <a:spcAft>
                <a:spcPts val="0"/>
              </a:spcAft>
              <a:buClr>
                <a:srgbClr val="434343"/>
              </a:buClr>
              <a:buSzPts val="1200"/>
              <a:buFont typeface="Roboto Condensed Light"/>
              <a:buAutoNum type="romanLcPeriod"/>
              <a:defRPr sz="1200"/>
            </a:lvl6pPr>
            <a:lvl7pPr lvl="6" rtl="0" algn="ctr">
              <a:lnSpc>
                <a:spcPct val="100000"/>
              </a:lnSpc>
              <a:spcBef>
                <a:spcPts val="0"/>
              </a:spcBef>
              <a:spcAft>
                <a:spcPts val="0"/>
              </a:spcAft>
              <a:buClr>
                <a:srgbClr val="434343"/>
              </a:buClr>
              <a:buSzPts val="1200"/>
              <a:buFont typeface="Roboto Condensed Light"/>
              <a:buAutoNum type="arabicPeriod"/>
              <a:defRPr sz="1200"/>
            </a:lvl7pPr>
            <a:lvl8pPr lvl="7" rtl="0" algn="ctr">
              <a:lnSpc>
                <a:spcPct val="100000"/>
              </a:lnSpc>
              <a:spcBef>
                <a:spcPts val="0"/>
              </a:spcBef>
              <a:spcAft>
                <a:spcPts val="0"/>
              </a:spcAft>
              <a:buClr>
                <a:srgbClr val="434343"/>
              </a:buClr>
              <a:buSzPts val="1200"/>
              <a:buFont typeface="Roboto Condensed Light"/>
              <a:buAutoNum type="alphaLcPeriod"/>
              <a:defRPr sz="1200"/>
            </a:lvl8pPr>
            <a:lvl9pPr lvl="8" rtl="0" algn="ctr">
              <a:lnSpc>
                <a:spcPct val="100000"/>
              </a:lnSpc>
              <a:spcBef>
                <a:spcPts val="0"/>
              </a:spcBef>
              <a:spcAft>
                <a:spcPts val="0"/>
              </a:spcAft>
              <a:buClr>
                <a:srgbClr val="434343"/>
              </a:buClr>
              <a:buSzPts val="1200"/>
              <a:buFont typeface="Roboto Condensed Light"/>
              <a:buAutoNum type="romanLcPeriod"/>
              <a:defRPr sz="1200"/>
            </a:lvl9pPr>
          </a:lstStyle>
          <a:p/>
        </p:txBody>
      </p:sp>
      <p:sp>
        <p:nvSpPr>
          <p:cNvPr id="28" name="Google Shape;28;p7"/>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solidFill>
                  <a:schemeClr val="accent2"/>
                </a:solidFill>
              </a:defRPr>
            </a:lvl2pPr>
            <a:lvl3pPr lvl="2" rtl="0" algn="ctr">
              <a:spcBef>
                <a:spcPts val="0"/>
              </a:spcBef>
              <a:spcAft>
                <a:spcPts val="0"/>
              </a:spcAft>
              <a:buNone/>
              <a:defRPr sz="3600">
                <a:solidFill>
                  <a:schemeClr val="accent2"/>
                </a:solidFill>
              </a:defRPr>
            </a:lvl3pPr>
            <a:lvl4pPr lvl="3" rtl="0" algn="ctr">
              <a:spcBef>
                <a:spcPts val="0"/>
              </a:spcBef>
              <a:spcAft>
                <a:spcPts val="0"/>
              </a:spcAft>
              <a:buNone/>
              <a:defRPr sz="3600">
                <a:solidFill>
                  <a:schemeClr val="accent2"/>
                </a:solidFill>
              </a:defRPr>
            </a:lvl4pPr>
            <a:lvl5pPr lvl="4" rtl="0" algn="ctr">
              <a:spcBef>
                <a:spcPts val="0"/>
              </a:spcBef>
              <a:spcAft>
                <a:spcPts val="0"/>
              </a:spcAft>
              <a:buNone/>
              <a:defRPr sz="3600">
                <a:solidFill>
                  <a:schemeClr val="accent2"/>
                </a:solidFill>
              </a:defRPr>
            </a:lvl5pPr>
            <a:lvl6pPr lvl="5" rtl="0" algn="ctr">
              <a:spcBef>
                <a:spcPts val="0"/>
              </a:spcBef>
              <a:spcAft>
                <a:spcPts val="0"/>
              </a:spcAft>
              <a:buNone/>
              <a:defRPr sz="3600">
                <a:solidFill>
                  <a:schemeClr val="accent2"/>
                </a:solidFill>
              </a:defRPr>
            </a:lvl6pPr>
            <a:lvl7pPr lvl="6" rtl="0" algn="ctr">
              <a:spcBef>
                <a:spcPts val="0"/>
              </a:spcBef>
              <a:spcAft>
                <a:spcPts val="0"/>
              </a:spcAft>
              <a:buNone/>
              <a:defRPr sz="3600">
                <a:solidFill>
                  <a:schemeClr val="accent2"/>
                </a:solidFill>
              </a:defRPr>
            </a:lvl7pPr>
            <a:lvl8pPr lvl="7" rtl="0" algn="ctr">
              <a:spcBef>
                <a:spcPts val="0"/>
              </a:spcBef>
              <a:spcAft>
                <a:spcPts val="0"/>
              </a:spcAft>
              <a:buNone/>
              <a:defRPr sz="3600">
                <a:solidFill>
                  <a:schemeClr val="accent2"/>
                </a:solidFill>
              </a:defRPr>
            </a:lvl8pPr>
            <a:lvl9pPr lvl="8" rtl="0" algn="ctr">
              <a:spcBef>
                <a:spcPts val="0"/>
              </a:spcBef>
              <a:spcAft>
                <a:spcPts val="0"/>
              </a:spcAft>
              <a:buNone/>
              <a:defRPr sz="3600">
                <a:solidFill>
                  <a:schemeClr val="accent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8"/>
          <p:cNvSpPr txBox="1"/>
          <p:nvPr>
            <p:ph type="title"/>
          </p:nvPr>
        </p:nvSpPr>
        <p:spPr>
          <a:xfrm>
            <a:off x="2208600" y="1016100"/>
            <a:ext cx="4726800" cy="311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500">
                <a:solidFill>
                  <a:schemeClr val="accen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9"/>
          <p:cNvSpPr txBox="1"/>
          <p:nvPr>
            <p:ph type="title"/>
          </p:nvPr>
        </p:nvSpPr>
        <p:spPr>
          <a:xfrm>
            <a:off x="625025" y="35533"/>
            <a:ext cx="4045200" cy="14823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7200">
                <a:solidFill>
                  <a:schemeClr val="accen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3" name="Google Shape;33;p9"/>
          <p:cNvSpPr txBox="1"/>
          <p:nvPr>
            <p:ph idx="1" type="subTitle"/>
          </p:nvPr>
        </p:nvSpPr>
        <p:spPr>
          <a:xfrm>
            <a:off x="625025" y="1331190"/>
            <a:ext cx="3375300" cy="1431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10"/>
          <p:cNvSpPr txBox="1"/>
          <p:nvPr>
            <p:ph type="ctrTitle"/>
          </p:nvPr>
        </p:nvSpPr>
        <p:spPr>
          <a:xfrm flipH="1">
            <a:off x="616848" y="1589117"/>
            <a:ext cx="3301800" cy="1325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3000">
                <a:solidFill>
                  <a:schemeClr val="accent1"/>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36" name="Google Shape;36;p10"/>
          <p:cNvSpPr txBox="1"/>
          <p:nvPr>
            <p:ph idx="1" type="subTitle"/>
          </p:nvPr>
        </p:nvSpPr>
        <p:spPr>
          <a:xfrm flipH="1">
            <a:off x="616948" y="2831770"/>
            <a:ext cx="23313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1pPr>
            <a:lvl2pPr lvl="1" rt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2pPr>
            <a:lvl3pPr lvl="2" rt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3pPr>
            <a:lvl4pPr lvl="3" rt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4pPr>
            <a:lvl5pPr lvl="4" rt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5pPr>
            <a:lvl6pPr lvl="5" rt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6pPr>
            <a:lvl7pPr lvl="6" rt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7pPr>
            <a:lvl8pPr lvl="7" rt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8pPr>
            <a:lvl9pPr lvl="8" rt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Hind Vadodara Light"/>
              <a:buChar char="●"/>
              <a:defRPr sz="1800">
                <a:solidFill>
                  <a:schemeClr val="dk1"/>
                </a:solidFill>
                <a:latin typeface="Hind Vadodara Light"/>
                <a:ea typeface="Hind Vadodara Light"/>
                <a:cs typeface="Hind Vadodara Light"/>
                <a:sym typeface="Hind Vadodara Light"/>
              </a:defRPr>
            </a:lvl1pPr>
            <a:lvl2pPr indent="-317500" lvl="1" marL="914400" rtl="0">
              <a:lnSpc>
                <a:spcPct val="115000"/>
              </a:lnSpc>
              <a:spcBef>
                <a:spcPts val="1600"/>
              </a:spcBef>
              <a:spcAft>
                <a:spcPts val="0"/>
              </a:spcAft>
              <a:buClr>
                <a:schemeClr val="dk1"/>
              </a:buClr>
              <a:buSzPts val="1400"/>
              <a:buFont typeface="Hind Vadodara Light"/>
              <a:buChar char="○"/>
              <a:defRPr>
                <a:solidFill>
                  <a:schemeClr val="dk1"/>
                </a:solidFill>
                <a:latin typeface="Hind Vadodara Light"/>
                <a:ea typeface="Hind Vadodara Light"/>
                <a:cs typeface="Hind Vadodara Light"/>
                <a:sym typeface="Hind Vadodara Light"/>
              </a:defRPr>
            </a:lvl2pPr>
            <a:lvl3pPr indent="-304800" lvl="2" marL="1371600" rtl="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3pPr>
            <a:lvl4pPr indent="-304800" lvl="3" marL="1828800" rtl="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4pPr>
            <a:lvl5pPr indent="-304800" lvl="4" marL="2286000" rtl="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5pPr>
            <a:lvl6pPr indent="-304800" lvl="5" marL="2743200" rtl="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6pPr>
            <a:lvl7pPr indent="-304800" lvl="6" marL="3200400" rtl="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7pPr>
            <a:lvl8pPr indent="-304800" lvl="7" marL="3657600" rtl="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8pPr>
            <a:lvl9pPr indent="-304800" lvl="8" marL="4114800" rtl="0">
              <a:lnSpc>
                <a:spcPct val="115000"/>
              </a:lnSpc>
              <a:spcBef>
                <a:spcPts val="1600"/>
              </a:spcBef>
              <a:spcAft>
                <a:spcPts val="160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41.png"/><Relationship Id="rId5" Type="http://schemas.openxmlformats.org/officeDocument/2006/relationships/image" Target="../media/image60.png"/><Relationship Id="rId6"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59.png"/><Relationship Id="rId5" Type="http://schemas.openxmlformats.org/officeDocument/2006/relationships/image" Target="../media/image52.png"/><Relationship Id="rId6" Type="http://schemas.openxmlformats.org/officeDocument/2006/relationships/image" Target="../media/image48.png"/><Relationship Id="rId7"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vjst.net/index.php/cip/article/view/12930" TargetMode="External"/><Relationship Id="rId4" Type="http://schemas.openxmlformats.org/officeDocument/2006/relationships/hyperlink" Target="https://doi.org/10.1093/ptep/pty044" TargetMode="External"/><Relationship Id="rId5" Type="http://schemas.openxmlformats.org/officeDocument/2006/relationships/hyperlink" Target="https://pdg.lbl.gov/2022/tables/rpp2022-sum-leptons.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5"/>
          <p:cNvSpPr txBox="1"/>
          <p:nvPr>
            <p:ph type="ctrTitle"/>
          </p:nvPr>
        </p:nvSpPr>
        <p:spPr>
          <a:xfrm>
            <a:off x="2481725" y="1331450"/>
            <a:ext cx="4180500" cy="1745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vi"/>
              <a:t>Mini-Project</a:t>
            </a:r>
            <a:br>
              <a:rPr lang="vi"/>
            </a:br>
            <a:r>
              <a:rPr lang="vi"/>
              <a:t>Group v2</a:t>
            </a:r>
            <a:endParaRPr/>
          </a:p>
        </p:txBody>
      </p:sp>
      <p:pic>
        <p:nvPicPr>
          <p:cNvPr id="126" name="Google Shape;126;p25"/>
          <p:cNvPicPr preferRelativeResize="0"/>
          <p:nvPr/>
        </p:nvPicPr>
        <p:blipFill>
          <a:blip r:embed="rId3">
            <a:alphaModFix/>
          </a:blip>
          <a:stretch>
            <a:fillRect/>
          </a:stretch>
        </p:blipFill>
        <p:spPr>
          <a:xfrm>
            <a:off x="0" y="3879800"/>
            <a:ext cx="5505650" cy="1263700"/>
          </a:xfrm>
          <a:prstGeom prst="rect">
            <a:avLst/>
          </a:prstGeom>
          <a:noFill/>
          <a:ln>
            <a:noFill/>
          </a:ln>
        </p:spPr>
      </p:pic>
      <p:sp>
        <p:nvSpPr>
          <p:cNvPr id="127" name="Google Shape;127;p25"/>
          <p:cNvSpPr txBox="1"/>
          <p:nvPr/>
        </p:nvSpPr>
        <p:spPr>
          <a:xfrm>
            <a:off x="2139100" y="2968325"/>
            <a:ext cx="4734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vi">
                <a:latin typeface="Hind Vadodara Light"/>
                <a:ea typeface="Hind Vadodara Light"/>
                <a:cs typeface="Hind Vadodara Light"/>
                <a:sym typeface="Hind Vadodara Light"/>
              </a:rPr>
              <a:t>Naoto Onda</a:t>
            </a:r>
            <a:endParaRPr>
              <a:latin typeface="Hind Vadodara Light"/>
              <a:ea typeface="Hind Vadodara Light"/>
              <a:cs typeface="Hind Vadodara Light"/>
              <a:sym typeface="Hind Vadodara Light"/>
            </a:endParaRPr>
          </a:p>
          <a:p>
            <a:pPr indent="0" lvl="0" marL="0" rtl="0" algn="ctr">
              <a:spcBef>
                <a:spcPts val="0"/>
              </a:spcBef>
              <a:spcAft>
                <a:spcPts val="0"/>
              </a:spcAft>
              <a:buNone/>
            </a:pPr>
            <a:r>
              <a:rPr lang="vi">
                <a:latin typeface="Hind Vadodara Light"/>
                <a:ea typeface="Hind Vadodara Light"/>
                <a:cs typeface="Hind Vadodara Light"/>
                <a:sym typeface="Hind Vadodara Light"/>
              </a:rPr>
              <a:t>Phu Nguyen Phu</a:t>
            </a:r>
            <a:endParaRPr>
              <a:latin typeface="Hind Vadodara Light"/>
              <a:ea typeface="Hind Vadodara Light"/>
              <a:cs typeface="Hind Vadodara Light"/>
              <a:sym typeface="Hind Vadodara Light"/>
            </a:endParaRPr>
          </a:p>
          <a:p>
            <a:pPr indent="0" lvl="0" marL="0" rtl="0" algn="ctr">
              <a:spcBef>
                <a:spcPts val="0"/>
              </a:spcBef>
              <a:spcAft>
                <a:spcPts val="0"/>
              </a:spcAft>
              <a:buNone/>
            </a:pPr>
            <a:r>
              <a:rPr lang="vi">
                <a:latin typeface="Hind Vadodara Light"/>
                <a:ea typeface="Hind Vadodara Light"/>
                <a:cs typeface="Hind Vadodara Light"/>
                <a:sym typeface="Hind Vadodara Light"/>
              </a:rPr>
              <a:t>Binh Nguyen Thi Yen</a:t>
            </a:r>
            <a:endParaRPr>
              <a:latin typeface="Hind Vadodara Light"/>
              <a:ea typeface="Hind Vadodara Light"/>
              <a:cs typeface="Hind Vadodara Light"/>
              <a:sym typeface="Hind Vadodara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CP VIOLATION</a:t>
            </a:r>
            <a:endParaRPr/>
          </a:p>
        </p:txBody>
      </p:sp>
      <p:pic>
        <p:nvPicPr>
          <p:cNvPr id="235" name="Google Shape;235;p34"/>
          <p:cNvPicPr preferRelativeResize="0"/>
          <p:nvPr/>
        </p:nvPicPr>
        <p:blipFill>
          <a:blip r:embed="rId3">
            <a:alphaModFix/>
          </a:blip>
          <a:stretch>
            <a:fillRect/>
          </a:stretch>
        </p:blipFill>
        <p:spPr>
          <a:xfrm>
            <a:off x="4785050" y="3323825"/>
            <a:ext cx="3001025" cy="1723550"/>
          </a:xfrm>
          <a:prstGeom prst="rect">
            <a:avLst/>
          </a:prstGeom>
          <a:noFill/>
          <a:ln>
            <a:noFill/>
          </a:ln>
        </p:spPr>
      </p:pic>
      <p:sp>
        <p:nvSpPr>
          <p:cNvPr id="236" name="Google Shape;236;p34"/>
          <p:cNvSpPr txBox="1"/>
          <p:nvPr/>
        </p:nvSpPr>
        <p:spPr>
          <a:xfrm>
            <a:off x="1706478" y="4338325"/>
            <a:ext cx="346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sz="1800">
                <a:latin typeface="Hind Vadodara Light"/>
                <a:ea typeface="Hind Vadodara Light"/>
                <a:cs typeface="Hind Vadodara Light"/>
                <a:sym typeface="Hind Vadodara Light"/>
              </a:rPr>
              <a:t>*but, what is </a:t>
            </a:r>
            <a:r>
              <a:rPr b="1" lang="vi" sz="1800">
                <a:latin typeface="Hind Vadodara"/>
                <a:ea typeface="Hind Vadodara"/>
                <a:cs typeface="Hind Vadodara"/>
                <a:sym typeface="Hind Vadodara"/>
              </a:rPr>
              <a:t>Symmetry</a:t>
            </a:r>
            <a:r>
              <a:rPr lang="vi" sz="1800">
                <a:latin typeface="Hind Vadodara Light"/>
                <a:ea typeface="Hind Vadodara Light"/>
                <a:cs typeface="Hind Vadodara Light"/>
                <a:sym typeface="Hind Vadodara Light"/>
              </a:rPr>
              <a:t> ?</a:t>
            </a:r>
            <a:endParaRPr sz="1800">
              <a:latin typeface="Hind Vadodara Light"/>
              <a:ea typeface="Hind Vadodara Light"/>
              <a:cs typeface="Hind Vadodara Light"/>
              <a:sym typeface="Hind Vadodara Light"/>
            </a:endParaRPr>
          </a:p>
        </p:txBody>
      </p:sp>
      <p:pic>
        <p:nvPicPr>
          <p:cNvPr id="237" name="Google Shape;237;p34"/>
          <p:cNvPicPr preferRelativeResize="0"/>
          <p:nvPr/>
        </p:nvPicPr>
        <p:blipFill>
          <a:blip r:embed="rId4">
            <a:alphaModFix/>
          </a:blip>
          <a:stretch>
            <a:fillRect/>
          </a:stretch>
        </p:blipFill>
        <p:spPr>
          <a:xfrm>
            <a:off x="135613" y="913607"/>
            <a:ext cx="8872776" cy="2036644"/>
          </a:xfrm>
          <a:prstGeom prst="rect">
            <a:avLst/>
          </a:prstGeom>
          <a:noFill/>
          <a:ln>
            <a:noFill/>
          </a:ln>
        </p:spPr>
      </p:pic>
      <p:sp>
        <p:nvSpPr>
          <p:cNvPr id="238" name="Google Shape;238;p34"/>
          <p:cNvSpPr/>
          <p:nvPr/>
        </p:nvSpPr>
        <p:spPr>
          <a:xfrm>
            <a:off x="3256800" y="2679950"/>
            <a:ext cx="5751600" cy="270300"/>
          </a:xfrm>
          <a:prstGeom prst="rect">
            <a:avLst/>
          </a:prstGeom>
          <a:noFill/>
          <a:ln cap="flat" cmpd="sng" w="19050">
            <a:solidFill>
              <a:srgbClr val="FF6B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9900"/>
              </a:solidFill>
            </a:endParaRPr>
          </a:p>
        </p:txBody>
      </p:sp>
      <p:cxnSp>
        <p:nvCxnSpPr>
          <p:cNvPr id="239" name="Google Shape;239;p34"/>
          <p:cNvCxnSpPr/>
          <p:nvPr/>
        </p:nvCxnSpPr>
        <p:spPr>
          <a:xfrm>
            <a:off x="4915175" y="877275"/>
            <a:ext cx="324600" cy="1754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5"/>
          <p:cNvPicPr preferRelativeResize="0"/>
          <p:nvPr/>
        </p:nvPicPr>
        <p:blipFill>
          <a:blip r:embed="rId3">
            <a:alphaModFix/>
          </a:blip>
          <a:stretch>
            <a:fillRect/>
          </a:stretch>
        </p:blipFill>
        <p:spPr>
          <a:xfrm>
            <a:off x="484714" y="1105600"/>
            <a:ext cx="4783174" cy="1244132"/>
          </a:xfrm>
          <a:prstGeom prst="rect">
            <a:avLst/>
          </a:prstGeom>
          <a:noFill/>
          <a:ln>
            <a:noFill/>
          </a:ln>
        </p:spPr>
      </p:pic>
      <p:pic>
        <p:nvPicPr>
          <p:cNvPr id="245" name="Google Shape;245;p35"/>
          <p:cNvPicPr preferRelativeResize="0"/>
          <p:nvPr/>
        </p:nvPicPr>
        <p:blipFill rotWithShape="1">
          <a:blip r:embed="rId4">
            <a:alphaModFix/>
          </a:blip>
          <a:srcRect b="1100" l="0" r="0" t="-1100"/>
          <a:stretch/>
        </p:blipFill>
        <p:spPr>
          <a:xfrm>
            <a:off x="450719" y="2308132"/>
            <a:ext cx="4555025" cy="1416454"/>
          </a:xfrm>
          <a:prstGeom prst="rect">
            <a:avLst/>
          </a:prstGeom>
          <a:noFill/>
          <a:ln>
            <a:noFill/>
          </a:ln>
        </p:spPr>
      </p:pic>
      <p:cxnSp>
        <p:nvCxnSpPr>
          <p:cNvPr id="246" name="Google Shape;246;p35"/>
          <p:cNvCxnSpPr/>
          <p:nvPr/>
        </p:nvCxnSpPr>
        <p:spPr>
          <a:xfrm flipH="1" rot="10800000">
            <a:off x="435038" y="2288370"/>
            <a:ext cx="5001000" cy="11700"/>
          </a:xfrm>
          <a:prstGeom prst="straightConnector1">
            <a:avLst/>
          </a:prstGeom>
          <a:noFill/>
          <a:ln cap="flat" cmpd="sng" w="9525">
            <a:solidFill>
              <a:schemeClr val="dk2"/>
            </a:solidFill>
            <a:prstDash val="solid"/>
            <a:round/>
            <a:headEnd len="med" w="med" type="none"/>
            <a:tailEnd len="med" w="med" type="none"/>
          </a:ln>
        </p:spPr>
      </p:cxnSp>
      <p:pic>
        <p:nvPicPr>
          <p:cNvPr id="247" name="Google Shape;247;p35"/>
          <p:cNvPicPr preferRelativeResize="0"/>
          <p:nvPr/>
        </p:nvPicPr>
        <p:blipFill>
          <a:blip r:embed="rId5">
            <a:alphaModFix/>
          </a:blip>
          <a:stretch>
            <a:fillRect/>
          </a:stretch>
        </p:blipFill>
        <p:spPr>
          <a:xfrm>
            <a:off x="484714" y="3767168"/>
            <a:ext cx="4765943" cy="1244132"/>
          </a:xfrm>
          <a:prstGeom prst="rect">
            <a:avLst/>
          </a:prstGeom>
          <a:noFill/>
          <a:ln>
            <a:noFill/>
          </a:ln>
        </p:spPr>
      </p:pic>
      <p:cxnSp>
        <p:nvCxnSpPr>
          <p:cNvPr id="248" name="Google Shape;248;p35"/>
          <p:cNvCxnSpPr/>
          <p:nvPr/>
        </p:nvCxnSpPr>
        <p:spPr>
          <a:xfrm flipH="1" rot="10800000">
            <a:off x="450719" y="3740066"/>
            <a:ext cx="5001000" cy="11700"/>
          </a:xfrm>
          <a:prstGeom prst="straightConnector1">
            <a:avLst/>
          </a:prstGeom>
          <a:noFill/>
          <a:ln cap="flat" cmpd="sng" w="9525">
            <a:solidFill>
              <a:schemeClr val="dk2"/>
            </a:solidFill>
            <a:prstDash val="solid"/>
            <a:round/>
            <a:headEnd len="med" w="med" type="none"/>
            <a:tailEnd len="med" w="med" type="none"/>
          </a:ln>
        </p:spPr>
      </p:cxnSp>
      <p:sp>
        <p:nvSpPr>
          <p:cNvPr id="249" name="Google Shape;249;p35"/>
          <p:cNvSpPr txBox="1"/>
          <p:nvPr/>
        </p:nvSpPr>
        <p:spPr>
          <a:xfrm>
            <a:off x="5825104" y="4031234"/>
            <a:ext cx="2715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vi">
                <a:latin typeface="Hind Vadodara"/>
                <a:ea typeface="Hind Vadodara"/>
                <a:cs typeface="Hind Vadodara"/>
                <a:sym typeface="Hind Vadodara"/>
              </a:rPr>
              <a:t>Charge conjugation</a:t>
            </a:r>
            <a:r>
              <a:rPr lang="vi">
                <a:latin typeface="Hind Vadodara"/>
                <a:ea typeface="Hind Vadodara"/>
                <a:cs typeface="Hind Vadodara"/>
                <a:sym typeface="Hind Vadodara"/>
              </a:rPr>
              <a:t> turns a particle into its antiparticle </a:t>
            </a:r>
            <a:endParaRPr>
              <a:latin typeface="Hind Vadodara"/>
              <a:ea typeface="Hind Vadodara"/>
              <a:cs typeface="Hind Vadodara"/>
              <a:sym typeface="Hind Vadodara"/>
            </a:endParaRPr>
          </a:p>
        </p:txBody>
      </p:sp>
      <p:sp>
        <p:nvSpPr>
          <p:cNvPr id="250" name="Google Shape;250;p35"/>
          <p:cNvSpPr txBox="1"/>
          <p:nvPr/>
        </p:nvSpPr>
        <p:spPr>
          <a:xfrm>
            <a:off x="5855759" y="2613566"/>
            <a:ext cx="2654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vi">
                <a:solidFill>
                  <a:schemeClr val="dk1"/>
                </a:solidFill>
                <a:latin typeface="Hind Vadodara"/>
                <a:ea typeface="Hind Vadodara"/>
                <a:cs typeface="Hind Vadodara"/>
                <a:sym typeface="Hind Vadodara"/>
              </a:rPr>
              <a:t>Parity</a:t>
            </a:r>
            <a:r>
              <a:rPr lang="vi">
                <a:solidFill>
                  <a:schemeClr val="dk1"/>
                </a:solidFill>
                <a:latin typeface="Hind Vadodara"/>
                <a:ea typeface="Hind Vadodara"/>
                <a:cs typeface="Hind Vadodara"/>
                <a:sym typeface="Hind Vadodara"/>
              </a:rPr>
              <a:t> reflects a system through the origin. Converts right-handed coordinate systems to left-handed ones</a:t>
            </a:r>
            <a:endParaRPr>
              <a:solidFill>
                <a:schemeClr val="dk1"/>
              </a:solidFill>
              <a:latin typeface="Hind Vadodara"/>
              <a:ea typeface="Hind Vadodara"/>
              <a:cs typeface="Hind Vadodara"/>
              <a:sym typeface="Hind Vadodara"/>
            </a:endParaRPr>
          </a:p>
        </p:txBody>
      </p:sp>
      <p:sp>
        <p:nvSpPr>
          <p:cNvPr id="251" name="Google Shape;251;p35"/>
          <p:cNvSpPr txBox="1"/>
          <p:nvPr/>
        </p:nvSpPr>
        <p:spPr>
          <a:xfrm>
            <a:off x="5855759" y="1527693"/>
            <a:ext cx="2654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vi">
                <a:solidFill>
                  <a:schemeClr val="dk1"/>
                </a:solidFill>
                <a:latin typeface="Hind Vadodara"/>
                <a:ea typeface="Hind Vadodara"/>
                <a:cs typeface="Hind Vadodara"/>
                <a:sym typeface="Hind Vadodara"/>
              </a:rPr>
              <a:t>Time Reversal</a:t>
            </a:r>
            <a:r>
              <a:rPr lang="vi">
                <a:solidFill>
                  <a:schemeClr val="dk1"/>
                </a:solidFill>
                <a:latin typeface="Hind Vadodara"/>
                <a:ea typeface="Hind Vadodara"/>
                <a:cs typeface="Hind Vadodara"/>
                <a:sym typeface="Hind Vadodara"/>
              </a:rPr>
              <a:t>, for example, the direction of motion of particles</a:t>
            </a:r>
            <a:endParaRPr>
              <a:latin typeface="Hind Vadodara"/>
              <a:ea typeface="Hind Vadodara"/>
              <a:cs typeface="Hind Vadodara"/>
              <a:sym typeface="Hind Vadodara"/>
            </a:endParaRPr>
          </a:p>
        </p:txBody>
      </p:sp>
      <p:pic>
        <p:nvPicPr>
          <p:cNvPr id="252" name="Google Shape;252;p35"/>
          <p:cNvPicPr preferRelativeResize="0"/>
          <p:nvPr/>
        </p:nvPicPr>
        <p:blipFill>
          <a:blip r:embed="rId6">
            <a:alphaModFix/>
          </a:blip>
          <a:stretch>
            <a:fillRect/>
          </a:stretch>
        </p:blipFill>
        <p:spPr>
          <a:xfrm>
            <a:off x="8168838" y="2139868"/>
            <a:ext cx="605101" cy="308715"/>
          </a:xfrm>
          <a:prstGeom prst="rect">
            <a:avLst/>
          </a:prstGeom>
          <a:noFill/>
          <a:ln>
            <a:noFill/>
          </a:ln>
        </p:spPr>
      </p:pic>
      <p:pic>
        <p:nvPicPr>
          <p:cNvPr id="253" name="Google Shape;253;p35"/>
          <p:cNvPicPr preferRelativeResize="0"/>
          <p:nvPr/>
        </p:nvPicPr>
        <p:blipFill>
          <a:blip r:embed="rId7">
            <a:alphaModFix/>
          </a:blip>
          <a:stretch>
            <a:fillRect/>
          </a:stretch>
        </p:blipFill>
        <p:spPr>
          <a:xfrm>
            <a:off x="3788312" y="-249750"/>
            <a:ext cx="1567375" cy="1567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6"/>
          <p:cNvSpPr txBox="1"/>
          <p:nvPr>
            <p:ph type="title"/>
          </p:nvPr>
        </p:nvSpPr>
        <p:spPr>
          <a:xfrm>
            <a:off x="2304975"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paritcle = anti-particle</a:t>
            </a:r>
            <a:endParaRPr/>
          </a:p>
        </p:txBody>
      </p:sp>
      <p:pic>
        <p:nvPicPr>
          <p:cNvPr id="259" name="Google Shape;259;p36"/>
          <p:cNvPicPr preferRelativeResize="0"/>
          <p:nvPr/>
        </p:nvPicPr>
        <p:blipFill>
          <a:blip r:embed="rId3">
            <a:alphaModFix/>
          </a:blip>
          <a:stretch>
            <a:fillRect/>
          </a:stretch>
        </p:blipFill>
        <p:spPr>
          <a:xfrm>
            <a:off x="1167450" y="1004133"/>
            <a:ext cx="7288639" cy="39250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7"/>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CP Violation</a:t>
            </a:r>
            <a:endParaRPr/>
          </a:p>
        </p:txBody>
      </p:sp>
      <p:sp>
        <p:nvSpPr>
          <p:cNvPr id="265" name="Google Shape;265;p37"/>
          <p:cNvSpPr txBox="1"/>
          <p:nvPr/>
        </p:nvSpPr>
        <p:spPr>
          <a:xfrm>
            <a:off x="1050100" y="1210795"/>
            <a:ext cx="3543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vi" sz="1800">
                <a:solidFill>
                  <a:srgbClr val="CC0000"/>
                </a:solidFill>
                <a:latin typeface="Hind Vadodara"/>
                <a:ea typeface="Hind Vadodara"/>
                <a:cs typeface="Hind Vadodara"/>
                <a:sym typeface="Hind Vadodara"/>
              </a:rPr>
              <a:t>CP violation</a:t>
            </a:r>
            <a:r>
              <a:rPr lang="vi" sz="1800">
                <a:latin typeface="Hind Vadodara Light"/>
                <a:ea typeface="Hind Vadodara Light"/>
                <a:cs typeface="Hind Vadodara Light"/>
                <a:sym typeface="Hind Vadodara Light"/>
              </a:rPr>
              <a:t> is the </a:t>
            </a:r>
            <a:r>
              <a:rPr b="1" lang="vi" sz="1800">
                <a:latin typeface="Hind Vadodara"/>
                <a:ea typeface="Hind Vadodara"/>
                <a:cs typeface="Hind Vadodara"/>
                <a:sym typeface="Hind Vadodara"/>
              </a:rPr>
              <a:t>difference</a:t>
            </a:r>
            <a:r>
              <a:rPr lang="vi" sz="1800">
                <a:latin typeface="Hind Vadodara Light"/>
                <a:ea typeface="Hind Vadodara Light"/>
                <a:cs typeface="Hind Vadodara Light"/>
                <a:sym typeface="Hind Vadodara Light"/>
              </a:rPr>
              <a:t> between the </a:t>
            </a:r>
            <a:r>
              <a:rPr b="1" lang="vi" sz="1800">
                <a:latin typeface="Hind Vadodara"/>
                <a:ea typeface="Hind Vadodara"/>
                <a:cs typeface="Hind Vadodara"/>
                <a:sym typeface="Hind Vadodara"/>
              </a:rPr>
              <a:t>neutrino</a:t>
            </a:r>
            <a:r>
              <a:rPr lang="vi" sz="1800">
                <a:latin typeface="Hind Vadodara Light"/>
                <a:ea typeface="Hind Vadodara Light"/>
                <a:cs typeface="Hind Vadodara Light"/>
                <a:sym typeface="Hind Vadodara Light"/>
              </a:rPr>
              <a:t> and </a:t>
            </a:r>
            <a:r>
              <a:rPr b="1" lang="vi" sz="1800">
                <a:latin typeface="Hind Vadodara"/>
                <a:ea typeface="Hind Vadodara"/>
                <a:cs typeface="Hind Vadodara"/>
                <a:sym typeface="Hind Vadodara"/>
              </a:rPr>
              <a:t>antineutrino</a:t>
            </a:r>
            <a:r>
              <a:rPr lang="vi" sz="1800">
                <a:latin typeface="Hind Vadodara Light"/>
                <a:ea typeface="Hind Vadodara Light"/>
                <a:cs typeface="Hind Vadodara Light"/>
                <a:sym typeface="Hind Vadodara Light"/>
              </a:rPr>
              <a:t> </a:t>
            </a:r>
            <a:r>
              <a:rPr b="1" lang="vi" sz="1800">
                <a:solidFill>
                  <a:srgbClr val="FF9900"/>
                </a:solidFill>
                <a:latin typeface="Hind Vadodara"/>
                <a:ea typeface="Hind Vadodara"/>
                <a:cs typeface="Hind Vadodara"/>
                <a:sym typeface="Hind Vadodara"/>
              </a:rPr>
              <a:t>oscillation probability</a:t>
            </a:r>
            <a:endParaRPr b="1" sz="1800">
              <a:solidFill>
                <a:srgbClr val="FF9900"/>
              </a:solidFill>
              <a:latin typeface="Hind Vadodara"/>
              <a:ea typeface="Hind Vadodara"/>
              <a:cs typeface="Hind Vadodara"/>
              <a:sym typeface="Hind Vadodara"/>
            </a:endParaRPr>
          </a:p>
        </p:txBody>
      </p:sp>
      <p:pic>
        <p:nvPicPr>
          <p:cNvPr id="266" name="Google Shape;266;p37"/>
          <p:cNvPicPr preferRelativeResize="0"/>
          <p:nvPr/>
        </p:nvPicPr>
        <p:blipFill>
          <a:blip r:embed="rId3">
            <a:alphaModFix/>
          </a:blip>
          <a:stretch>
            <a:fillRect/>
          </a:stretch>
        </p:blipFill>
        <p:spPr>
          <a:xfrm>
            <a:off x="737625" y="3197550"/>
            <a:ext cx="5734050" cy="962025"/>
          </a:xfrm>
          <a:prstGeom prst="rect">
            <a:avLst/>
          </a:prstGeom>
          <a:noFill/>
          <a:ln>
            <a:noFill/>
          </a:ln>
        </p:spPr>
      </p:pic>
      <p:sp>
        <p:nvSpPr>
          <p:cNvPr id="267" name="Google Shape;267;p37"/>
          <p:cNvSpPr txBox="1"/>
          <p:nvPr/>
        </p:nvSpPr>
        <p:spPr>
          <a:xfrm>
            <a:off x="3527350" y="4159575"/>
            <a:ext cx="420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*This formula consider CP violation in vacuum</a:t>
            </a:r>
            <a:endParaRPr>
              <a:latin typeface="Hind Vadodara Light"/>
              <a:ea typeface="Hind Vadodara Light"/>
              <a:cs typeface="Hind Vadodara Light"/>
              <a:sym typeface="Hind Vadodara Light"/>
            </a:endParaRPr>
          </a:p>
        </p:txBody>
      </p:sp>
      <p:sp>
        <p:nvSpPr>
          <p:cNvPr id="268" name="Google Shape;268;p37"/>
          <p:cNvSpPr txBox="1"/>
          <p:nvPr/>
        </p:nvSpPr>
        <p:spPr>
          <a:xfrm>
            <a:off x="561725" y="4386900"/>
            <a:ext cx="154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CP Asymmetry</a:t>
            </a:r>
            <a:endParaRPr>
              <a:latin typeface="Hind Vadodara Light"/>
              <a:ea typeface="Hind Vadodara Light"/>
              <a:cs typeface="Hind Vadodara Light"/>
              <a:sym typeface="Hind Vadodara Light"/>
            </a:endParaRPr>
          </a:p>
        </p:txBody>
      </p:sp>
      <p:cxnSp>
        <p:nvCxnSpPr>
          <p:cNvPr id="269" name="Google Shape;269;p37"/>
          <p:cNvCxnSpPr/>
          <p:nvPr/>
        </p:nvCxnSpPr>
        <p:spPr>
          <a:xfrm rot="10800000">
            <a:off x="1023600" y="3563400"/>
            <a:ext cx="100800" cy="823500"/>
          </a:xfrm>
          <a:prstGeom prst="straightConnector1">
            <a:avLst/>
          </a:prstGeom>
          <a:noFill/>
          <a:ln cap="flat" cmpd="sng" w="9525">
            <a:solidFill>
              <a:schemeClr val="dk2"/>
            </a:solidFill>
            <a:prstDash val="solid"/>
            <a:round/>
            <a:headEnd len="med" w="med" type="none"/>
            <a:tailEnd len="med" w="med" type="triangle"/>
          </a:ln>
        </p:spPr>
      </p:cxnSp>
      <p:pic>
        <p:nvPicPr>
          <p:cNvPr id="270" name="Google Shape;270;p37"/>
          <p:cNvPicPr preferRelativeResize="0"/>
          <p:nvPr/>
        </p:nvPicPr>
        <p:blipFill>
          <a:blip r:embed="rId4">
            <a:alphaModFix/>
          </a:blip>
          <a:stretch>
            <a:fillRect/>
          </a:stretch>
        </p:blipFill>
        <p:spPr>
          <a:xfrm>
            <a:off x="5532450" y="1041561"/>
            <a:ext cx="3288450" cy="1847774"/>
          </a:xfrm>
          <a:prstGeom prst="rect">
            <a:avLst/>
          </a:prstGeom>
          <a:noFill/>
          <a:ln cap="flat" cmpd="sng" w="19050">
            <a:solidFill>
              <a:schemeClr val="dk2"/>
            </a:solidFill>
            <a:prstDash val="solid"/>
            <a:round/>
            <a:headEnd len="sm" w="sm" type="none"/>
            <a:tailEnd len="sm" w="sm" type="none"/>
          </a:ln>
        </p:spPr>
      </p:pic>
      <p:cxnSp>
        <p:nvCxnSpPr>
          <p:cNvPr id="271" name="Google Shape;271;p37"/>
          <p:cNvCxnSpPr/>
          <p:nvPr/>
        </p:nvCxnSpPr>
        <p:spPr>
          <a:xfrm flipH="1" rot="10800000">
            <a:off x="3641300" y="1706650"/>
            <a:ext cx="2091000" cy="324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T2K, NOvA, Hyper Kamiokande</a:t>
            </a:r>
            <a:endParaRPr/>
          </a:p>
        </p:txBody>
      </p:sp>
      <p:pic>
        <p:nvPicPr>
          <p:cNvPr id="277" name="Google Shape;277;p38"/>
          <p:cNvPicPr preferRelativeResize="0"/>
          <p:nvPr/>
        </p:nvPicPr>
        <p:blipFill>
          <a:blip r:embed="rId3">
            <a:alphaModFix/>
          </a:blip>
          <a:stretch>
            <a:fillRect/>
          </a:stretch>
        </p:blipFill>
        <p:spPr>
          <a:xfrm>
            <a:off x="3253325" y="1047600"/>
            <a:ext cx="2889150" cy="1107493"/>
          </a:xfrm>
          <a:prstGeom prst="rect">
            <a:avLst/>
          </a:prstGeom>
          <a:noFill/>
          <a:ln>
            <a:noFill/>
          </a:ln>
        </p:spPr>
      </p:pic>
      <p:sp>
        <p:nvSpPr>
          <p:cNvPr id="278" name="Google Shape;278;p38"/>
          <p:cNvSpPr txBox="1"/>
          <p:nvPr/>
        </p:nvSpPr>
        <p:spPr>
          <a:xfrm>
            <a:off x="1334660" y="1375384"/>
            <a:ext cx="142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t>T2K</a:t>
            </a:r>
            <a:endParaRPr/>
          </a:p>
          <a:p>
            <a:pPr indent="0" lvl="0" marL="0" rtl="0" algn="l">
              <a:spcBef>
                <a:spcPts val="0"/>
              </a:spcBef>
              <a:spcAft>
                <a:spcPts val="0"/>
              </a:spcAft>
              <a:buNone/>
            </a:pPr>
            <a:r>
              <a:t/>
            </a:r>
            <a:endParaRPr/>
          </a:p>
        </p:txBody>
      </p:sp>
      <p:pic>
        <p:nvPicPr>
          <p:cNvPr id="279" name="Google Shape;279;p38"/>
          <p:cNvPicPr preferRelativeResize="0"/>
          <p:nvPr/>
        </p:nvPicPr>
        <p:blipFill>
          <a:blip r:embed="rId4">
            <a:alphaModFix/>
          </a:blip>
          <a:stretch>
            <a:fillRect/>
          </a:stretch>
        </p:blipFill>
        <p:spPr>
          <a:xfrm>
            <a:off x="3253331" y="2452778"/>
            <a:ext cx="3188168" cy="872748"/>
          </a:xfrm>
          <a:prstGeom prst="rect">
            <a:avLst/>
          </a:prstGeom>
          <a:noFill/>
          <a:ln>
            <a:noFill/>
          </a:ln>
        </p:spPr>
      </p:pic>
      <p:sp>
        <p:nvSpPr>
          <p:cNvPr id="280" name="Google Shape;280;p38"/>
          <p:cNvSpPr txBox="1"/>
          <p:nvPr/>
        </p:nvSpPr>
        <p:spPr>
          <a:xfrm>
            <a:off x="1334650" y="2581357"/>
            <a:ext cx="142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t>NOvA</a:t>
            </a:r>
            <a:endParaRPr/>
          </a:p>
          <a:p>
            <a:pPr indent="0" lvl="0" marL="0" rtl="0" algn="l">
              <a:spcBef>
                <a:spcPts val="0"/>
              </a:spcBef>
              <a:spcAft>
                <a:spcPts val="0"/>
              </a:spcAft>
              <a:buNone/>
            </a:pPr>
            <a:r>
              <a:t/>
            </a:r>
            <a:endParaRPr/>
          </a:p>
        </p:txBody>
      </p:sp>
      <p:sp>
        <p:nvSpPr>
          <p:cNvPr id="281" name="Google Shape;281;p38"/>
          <p:cNvSpPr txBox="1"/>
          <p:nvPr/>
        </p:nvSpPr>
        <p:spPr>
          <a:xfrm>
            <a:off x="511800" y="4011600"/>
            <a:ext cx="2364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vi"/>
              <a:t>Hyper K</a:t>
            </a:r>
            <a:endParaRPr/>
          </a:p>
          <a:p>
            <a:pPr indent="0" lvl="0" marL="0" rtl="0" algn="l">
              <a:spcBef>
                <a:spcPts val="0"/>
              </a:spcBef>
              <a:spcAft>
                <a:spcPts val="0"/>
              </a:spcAft>
              <a:buNone/>
            </a:pPr>
            <a:r>
              <a:rPr lang="vi"/>
              <a:t>(second detector in Korea)</a:t>
            </a:r>
            <a:endParaRPr/>
          </a:p>
          <a:p>
            <a:pPr indent="0" lvl="0" marL="0" rtl="0" algn="l">
              <a:spcBef>
                <a:spcPts val="0"/>
              </a:spcBef>
              <a:spcAft>
                <a:spcPts val="0"/>
              </a:spcAft>
              <a:buNone/>
            </a:pPr>
            <a:r>
              <a:t/>
            </a:r>
            <a:endParaRPr/>
          </a:p>
        </p:txBody>
      </p:sp>
      <p:pic>
        <p:nvPicPr>
          <p:cNvPr id="282" name="Google Shape;282;p38"/>
          <p:cNvPicPr preferRelativeResize="0"/>
          <p:nvPr/>
        </p:nvPicPr>
        <p:blipFill>
          <a:blip r:embed="rId5">
            <a:alphaModFix/>
          </a:blip>
          <a:stretch>
            <a:fillRect/>
          </a:stretch>
        </p:blipFill>
        <p:spPr>
          <a:xfrm>
            <a:off x="3389449" y="3719734"/>
            <a:ext cx="3010626" cy="1209016"/>
          </a:xfrm>
          <a:prstGeom prst="rect">
            <a:avLst/>
          </a:prstGeom>
          <a:noFill/>
          <a:ln>
            <a:noFill/>
          </a:ln>
        </p:spPr>
      </p:pic>
      <p:pic>
        <p:nvPicPr>
          <p:cNvPr id="283" name="Google Shape;283;p38"/>
          <p:cNvPicPr preferRelativeResize="0"/>
          <p:nvPr/>
        </p:nvPicPr>
        <p:blipFill>
          <a:blip r:embed="rId6">
            <a:alphaModFix/>
          </a:blip>
          <a:stretch>
            <a:fillRect/>
          </a:stretch>
        </p:blipFill>
        <p:spPr>
          <a:xfrm flipH="1">
            <a:off x="5455622" y="3650375"/>
            <a:ext cx="500100" cy="361226"/>
          </a:xfrm>
          <a:prstGeom prst="rect">
            <a:avLst/>
          </a:prstGeom>
          <a:noFill/>
          <a:ln>
            <a:noFill/>
          </a:ln>
        </p:spPr>
      </p:pic>
      <p:pic>
        <p:nvPicPr>
          <p:cNvPr id="284" name="Google Shape;284;p38"/>
          <p:cNvPicPr preferRelativeResize="0"/>
          <p:nvPr/>
        </p:nvPicPr>
        <p:blipFill>
          <a:blip r:embed="rId6">
            <a:alphaModFix/>
          </a:blip>
          <a:stretch>
            <a:fillRect/>
          </a:stretch>
        </p:blipFill>
        <p:spPr>
          <a:xfrm flipH="1">
            <a:off x="3804872" y="3650375"/>
            <a:ext cx="500100" cy="361226"/>
          </a:xfrm>
          <a:prstGeom prst="rect">
            <a:avLst/>
          </a:prstGeom>
          <a:noFill/>
          <a:ln>
            <a:noFill/>
          </a:ln>
        </p:spPr>
      </p:pic>
      <p:sp>
        <p:nvSpPr>
          <p:cNvPr id="285" name="Google Shape;285;p38"/>
          <p:cNvSpPr txBox="1"/>
          <p:nvPr/>
        </p:nvSpPr>
        <p:spPr>
          <a:xfrm>
            <a:off x="7757550" y="709400"/>
            <a:ext cx="124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peak energy E</a:t>
            </a:r>
            <a:endParaRPr>
              <a:latin typeface="Hind Vadodara Light"/>
              <a:ea typeface="Hind Vadodara Light"/>
              <a:cs typeface="Hind Vadodara Light"/>
              <a:sym typeface="Hind Vadodara Light"/>
            </a:endParaRPr>
          </a:p>
        </p:txBody>
      </p:sp>
      <p:sp>
        <p:nvSpPr>
          <p:cNvPr id="286" name="Google Shape;286;p38"/>
          <p:cNvSpPr txBox="1"/>
          <p:nvPr/>
        </p:nvSpPr>
        <p:spPr>
          <a:xfrm>
            <a:off x="6538775" y="709400"/>
            <a:ext cx="102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baseline L</a:t>
            </a:r>
            <a:endParaRPr>
              <a:latin typeface="Hind Vadodara Light"/>
              <a:ea typeface="Hind Vadodara Light"/>
              <a:cs typeface="Hind Vadodara Light"/>
              <a:sym typeface="Hind Vadodara Light"/>
            </a:endParaRPr>
          </a:p>
        </p:txBody>
      </p:sp>
      <p:sp>
        <p:nvSpPr>
          <p:cNvPr id="287" name="Google Shape;287;p38"/>
          <p:cNvSpPr txBox="1"/>
          <p:nvPr/>
        </p:nvSpPr>
        <p:spPr>
          <a:xfrm>
            <a:off x="6613175" y="1387663"/>
            <a:ext cx="88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295km</a:t>
            </a:r>
            <a:endParaRPr>
              <a:latin typeface="Hind Vadodara Light"/>
              <a:ea typeface="Hind Vadodara Light"/>
              <a:cs typeface="Hind Vadodara Light"/>
              <a:sym typeface="Hind Vadodara Light"/>
            </a:endParaRPr>
          </a:p>
        </p:txBody>
      </p:sp>
      <p:sp>
        <p:nvSpPr>
          <p:cNvPr id="288" name="Google Shape;288;p38"/>
          <p:cNvSpPr txBox="1"/>
          <p:nvPr/>
        </p:nvSpPr>
        <p:spPr>
          <a:xfrm>
            <a:off x="7894425" y="1375375"/>
            <a:ext cx="88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0.6GeV</a:t>
            </a:r>
            <a:endParaRPr>
              <a:latin typeface="Hind Vadodara Light"/>
              <a:ea typeface="Hind Vadodara Light"/>
              <a:cs typeface="Hind Vadodara Light"/>
              <a:sym typeface="Hind Vadodara Light"/>
            </a:endParaRPr>
          </a:p>
        </p:txBody>
      </p:sp>
      <p:sp>
        <p:nvSpPr>
          <p:cNvPr id="289" name="Google Shape;289;p38"/>
          <p:cNvSpPr txBox="1"/>
          <p:nvPr/>
        </p:nvSpPr>
        <p:spPr>
          <a:xfrm>
            <a:off x="6613175" y="2796750"/>
            <a:ext cx="69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810km</a:t>
            </a:r>
            <a:endParaRPr>
              <a:latin typeface="Hind Vadodara Light"/>
              <a:ea typeface="Hind Vadodara Light"/>
              <a:cs typeface="Hind Vadodara Light"/>
              <a:sym typeface="Hind Vadodara Light"/>
            </a:endParaRPr>
          </a:p>
        </p:txBody>
      </p:sp>
      <p:sp>
        <p:nvSpPr>
          <p:cNvPr id="290" name="Google Shape;290;p38"/>
          <p:cNvSpPr txBox="1"/>
          <p:nvPr/>
        </p:nvSpPr>
        <p:spPr>
          <a:xfrm>
            <a:off x="7894425" y="2796750"/>
            <a:ext cx="69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2GeV</a:t>
            </a:r>
            <a:endParaRPr>
              <a:latin typeface="Hind Vadodara Light"/>
              <a:ea typeface="Hind Vadodara Light"/>
              <a:cs typeface="Hind Vadodara Light"/>
              <a:sym typeface="Hind Vadodara Light"/>
            </a:endParaRPr>
          </a:p>
        </p:txBody>
      </p:sp>
      <p:sp>
        <p:nvSpPr>
          <p:cNvPr id="291" name="Google Shape;291;p38"/>
          <p:cNvSpPr txBox="1"/>
          <p:nvPr/>
        </p:nvSpPr>
        <p:spPr>
          <a:xfrm>
            <a:off x="6547975" y="4021950"/>
            <a:ext cx="77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1100km</a:t>
            </a:r>
            <a:endParaRPr>
              <a:latin typeface="Hind Vadodara Light"/>
              <a:ea typeface="Hind Vadodara Light"/>
              <a:cs typeface="Hind Vadodara Light"/>
              <a:sym typeface="Hind Vadodara Light"/>
            </a:endParaRPr>
          </a:p>
        </p:txBody>
      </p:sp>
      <p:sp>
        <p:nvSpPr>
          <p:cNvPr id="292" name="Google Shape;292;p38"/>
          <p:cNvSpPr txBox="1"/>
          <p:nvPr/>
        </p:nvSpPr>
        <p:spPr>
          <a:xfrm>
            <a:off x="7940700" y="4021950"/>
            <a:ext cx="88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0.7GeV</a:t>
            </a:r>
            <a:endParaRPr>
              <a:latin typeface="Hind Vadodara Light"/>
              <a:ea typeface="Hind Vadodara Light"/>
              <a:cs typeface="Hind Vadodara Light"/>
              <a:sym typeface="Hind Vadodara Light"/>
            </a:endParaRPr>
          </a:p>
        </p:txBody>
      </p:sp>
      <p:sp>
        <p:nvSpPr>
          <p:cNvPr id="293" name="Google Shape;293;p38"/>
          <p:cNvSpPr txBox="1"/>
          <p:nvPr/>
        </p:nvSpPr>
        <p:spPr>
          <a:xfrm>
            <a:off x="3895925" y="3406925"/>
            <a:ext cx="31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a:t>
            </a:r>
            <a:endParaRPr>
              <a:latin typeface="Hind Vadodara Light"/>
              <a:ea typeface="Hind Vadodara Light"/>
              <a:cs typeface="Hind Vadodara Light"/>
              <a:sym typeface="Hind Vadodara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P(\nu_{\mu}\rightarrow\nu_{e})" id="298" name="Google Shape;298;p39" title="MathEquation,#000000"/>
          <p:cNvPicPr preferRelativeResize="0"/>
          <p:nvPr/>
        </p:nvPicPr>
        <p:blipFill>
          <a:blip r:embed="rId3">
            <a:alphaModFix/>
          </a:blip>
          <a:stretch>
            <a:fillRect/>
          </a:stretch>
        </p:blipFill>
        <p:spPr>
          <a:xfrm>
            <a:off x="4838575" y="451600"/>
            <a:ext cx="1674350" cy="420675"/>
          </a:xfrm>
          <a:prstGeom prst="rect">
            <a:avLst/>
          </a:prstGeom>
          <a:noFill/>
          <a:ln>
            <a:noFill/>
          </a:ln>
        </p:spPr>
      </p:pic>
      <p:sp>
        <p:nvSpPr>
          <p:cNvPr id="299" name="Google Shape;299;p39"/>
          <p:cNvSpPr txBox="1"/>
          <p:nvPr>
            <p:ph type="title"/>
          </p:nvPr>
        </p:nvSpPr>
        <p:spPr>
          <a:xfrm>
            <a:off x="2089575" y="242275"/>
            <a:ext cx="37434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a:t>Oscillation Probability      </a:t>
            </a:r>
            <a:endParaRPr/>
          </a:p>
        </p:txBody>
      </p:sp>
      <p:pic>
        <p:nvPicPr>
          <p:cNvPr id="300" name="Google Shape;300;p39"/>
          <p:cNvPicPr preferRelativeResize="0"/>
          <p:nvPr/>
        </p:nvPicPr>
        <p:blipFill>
          <a:blip r:embed="rId4">
            <a:alphaModFix/>
          </a:blip>
          <a:stretch>
            <a:fillRect/>
          </a:stretch>
        </p:blipFill>
        <p:spPr>
          <a:xfrm>
            <a:off x="1385225" y="1024675"/>
            <a:ext cx="6555349" cy="2327850"/>
          </a:xfrm>
          <a:prstGeom prst="rect">
            <a:avLst/>
          </a:prstGeom>
          <a:noFill/>
          <a:ln>
            <a:noFill/>
          </a:ln>
        </p:spPr>
      </p:pic>
      <p:pic>
        <p:nvPicPr>
          <p:cNvPr id="301" name="Google Shape;301;p39"/>
          <p:cNvPicPr preferRelativeResize="0"/>
          <p:nvPr/>
        </p:nvPicPr>
        <p:blipFill>
          <a:blip r:embed="rId5">
            <a:alphaModFix/>
          </a:blip>
          <a:stretch>
            <a:fillRect/>
          </a:stretch>
        </p:blipFill>
        <p:spPr>
          <a:xfrm>
            <a:off x="1385225" y="3352525"/>
            <a:ext cx="6555350" cy="488011"/>
          </a:xfrm>
          <a:prstGeom prst="rect">
            <a:avLst/>
          </a:prstGeom>
          <a:noFill/>
          <a:ln>
            <a:noFill/>
          </a:ln>
        </p:spPr>
      </p:pic>
      <p:sp>
        <p:nvSpPr>
          <p:cNvPr id="302" name="Google Shape;302;p39"/>
          <p:cNvSpPr txBox="1"/>
          <p:nvPr/>
        </p:nvSpPr>
        <p:spPr>
          <a:xfrm>
            <a:off x="742350" y="4433650"/>
            <a:ext cx="7338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sz="1800">
                <a:latin typeface="Hind Vadodara Light"/>
                <a:ea typeface="Hind Vadodara Light"/>
                <a:cs typeface="Hind Vadodara Light"/>
                <a:sym typeface="Hind Vadodara Light"/>
              </a:rPr>
              <a:t>In anti-neutrino case, the sign of      and              are inverted.</a:t>
            </a:r>
            <a:endParaRPr sz="1800">
              <a:latin typeface="Hind Vadodara Light"/>
              <a:ea typeface="Hind Vadodara Light"/>
              <a:cs typeface="Hind Vadodara Light"/>
              <a:sym typeface="Hind Vadodara Light"/>
            </a:endParaRPr>
          </a:p>
        </p:txBody>
      </p:sp>
      <p:pic>
        <p:nvPicPr>
          <p:cNvPr descr="a" id="303" name="Google Shape;303;p39" title="MathEquation,#000000"/>
          <p:cNvPicPr preferRelativeResize="0"/>
          <p:nvPr/>
        </p:nvPicPr>
        <p:blipFill>
          <a:blip r:embed="rId6">
            <a:alphaModFix/>
          </a:blip>
          <a:stretch>
            <a:fillRect/>
          </a:stretch>
        </p:blipFill>
        <p:spPr>
          <a:xfrm>
            <a:off x="4072125" y="4588925"/>
            <a:ext cx="138576" cy="173566"/>
          </a:xfrm>
          <a:prstGeom prst="rect">
            <a:avLst/>
          </a:prstGeom>
          <a:noFill/>
          <a:ln>
            <a:noFill/>
          </a:ln>
        </p:spPr>
      </p:pic>
      <p:pic>
        <p:nvPicPr>
          <p:cNvPr descr="\sin\delta_{CP}" id="304" name="Google Shape;304;p39" title="MathEquation,#000000"/>
          <p:cNvPicPr preferRelativeResize="0"/>
          <p:nvPr/>
        </p:nvPicPr>
        <p:blipFill>
          <a:blip r:embed="rId7">
            <a:alphaModFix/>
          </a:blip>
          <a:stretch>
            <a:fillRect/>
          </a:stretch>
        </p:blipFill>
        <p:spPr>
          <a:xfrm>
            <a:off x="4706001" y="4551327"/>
            <a:ext cx="665678" cy="226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0"/>
          <p:cNvPicPr preferRelativeResize="0"/>
          <p:nvPr/>
        </p:nvPicPr>
        <p:blipFill>
          <a:blip r:embed="rId3">
            <a:alphaModFix/>
          </a:blip>
          <a:stretch>
            <a:fillRect/>
          </a:stretch>
        </p:blipFill>
        <p:spPr>
          <a:xfrm>
            <a:off x="309813" y="0"/>
            <a:ext cx="3629025" cy="1723650"/>
          </a:xfrm>
          <a:prstGeom prst="rect">
            <a:avLst/>
          </a:prstGeom>
          <a:noFill/>
          <a:ln>
            <a:noFill/>
          </a:ln>
        </p:spPr>
      </p:pic>
      <p:cxnSp>
        <p:nvCxnSpPr>
          <p:cNvPr id="310" name="Google Shape;310;p40"/>
          <p:cNvCxnSpPr/>
          <p:nvPr/>
        </p:nvCxnSpPr>
        <p:spPr>
          <a:xfrm flipH="1">
            <a:off x="1606775" y="265850"/>
            <a:ext cx="11400" cy="1340700"/>
          </a:xfrm>
          <a:prstGeom prst="straightConnector1">
            <a:avLst/>
          </a:prstGeom>
          <a:noFill/>
          <a:ln cap="flat" cmpd="sng" w="9525">
            <a:solidFill>
              <a:schemeClr val="dk2"/>
            </a:solidFill>
            <a:prstDash val="dot"/>
            <a:round/>
            <a:headEnd len="med" w="med" type="none"/>
            <a:tailEnd len="med" w="med" type="none"/>
          </a:ln>
        </p:spPr>
      </p:cxnSp>
      <p:pic>
        <p:nvPicPr>
          <p:cNvPr id="311" name="Google Shape;311;p40"/>
          <p:cNvPicPr preferRelativeResize="0"/>
          <p:nvPr/>
        </p:nvPicPr>
        <p:blipFill>
          <a:blip r:embed="rId4">
            <a:alphaModFix/>
          </a:blip>
          <a:stretch>
            <a:fillRect/>
          </a:stretch>
        </p:blipFill>
        <p:spPr>
          <a:xfrm>
            <a:off x="309813" y="3387975"/>
            <a:ext cx="3629025" cy="1696200"/>
          </a:xfrm>
          <a:prstGeom prst="rect">
            <a:avLst/>
          </a:prstGeom>
          <a:noFill/>
          <a:ln>
            <a:noFill/>
          </a:ln>
        </p:spPr>
      </p:pic>
      <p:cxnSp>
        <p:nvCxnSpPr>
          <p:cNvPr id="312" name="Google Shape;312;p40"/>
          <p:cNvCxnSpPr/>
          <p:nvPr/>
        </p:nvCxnSpPr>
        <p:spPr>
          <a:xfrm flipH="1">
            <a:off x="2170600" y="1990500"/>
            <a:ext cx="13200" cy="1259400"/>
          </a:xfrm>
          <a:prstGeom prst="straightConnector1">
            <a:avLst/>
          </a:prstGeom>
          <a:noFill/>
          <a:ln cap="flat" cmpd="sng" w="9525">
            <a:solidFill>
              <a:schemeClr val="dk2"/>
            </a:solidFill>
            <a:prstDash val="dot"/>
            <a:round/>
            <a:headEnd len="med" w="med" type="none"/>
            <a:tailEnd len="med" w="med" type="none"/>
          </a:ln>
        </p:spPr>
      </p:cxnSp>
      <p:cxnSp>
        <p:nvCxnSpPr>
          <p:cNvPr id="313" name="Google Shape;313;p40"/>
          <p:cNvCxnSpPr/>
          <p:nvPr/>
        </p:nvCxnSpPr>
        <p:spPr>
          <a:xfrm>
            <a:off x="1254150" y="3507875"/>
            <a:ext cx="6600" cy="1424400"/>
          </a:xfrm>
          <a:prstGeom prst="straightConnector1">
            <a:avLst/>
          </a:prstGeom>
          <a:noFill/>
          <a:ln cap="flat" cmpd="sng" w="9525">
            <a:solidFill>
              <a:schemeClr val="dk2"/>
            </a:solidFill>
            <a:prstDash val="dot"/>
            <a:round/>
            <a:headEnd len="med" w="med" type="none"/>
            <a:tailEnd len="med" w="med" type="none"/>
          </a:ln>
        </p:spPr>
      </p:cxnSp>
      <p:sp>
        <p:nvSpPr>
          <p:cNvPr id="314" name="Google Shape;314;p40"/>
          <p:cNvSpPr txBox="1"/>
          <p:nvPr/>
        </p:nvSpPr>
        <p:spPr>
          <a:xfrm>
            <a:off x="5166625" y="1086500"/>
            <a:ext cx="665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ind Vadodara Light"/>
              <a:ea typeface="Hind Vadodara Light"/>
              <a:cs typeface="Hind Vadodara Light"/>
              <a:sym typeface="Hind Vadodara Light"/>
            </a:endParaRPr>
          </a:p>
        </p:txBody>
      </p:sp>
      <p:sp>
        <p:nvSpPr>
          <p:cNvPr id="315" name="Google Shape;315;p40"/>
          <p:cNvSpPr txBox="1"/>
          <p:nvPr/>
        </p:nvSpPr>
        <p:spPr>
          <a:xfrm>
            <a:off x="4497225" y="974700"/>
            <a:ext cx="4750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sz="1800">
                <a:latin typeface="Hind Vadodara Light"/>
                <a:ea typeface="Hind Vadodara Light"/>
                <a:cs typeface="Hind Vadodara Light"/>
                <a:sym typeface="Hind Vadodara Light"/>
              </a:rPr>
              <a:t>Even if      =0,   there are significant difference between oscillation probability of particles to that of anti particles     </a:t>
            </a:r>
            <a:r>
              <a:rPr lang="vi">
                <a:latin typeface="Hind Vadodara Light"/>
                <a:ea typeface="Hind Vadodara Light"/>
                <a:cs typeface="Hind Vadodara Light"/>
                <a:sym typeface="Hind Vadodara Light"/>
              </a:rPr>
              <a:t> </a:t>
            </a:r>
            <a:endParaRPr>
              <a:latin typeface="Hind Vadodara Light"/>
              <a:ea typeface="Hind Vadodara Light"/>
              <a:cs typeface="Hind Vadodara Light"/>
              <a:sym typeface="Hind Vadodara Light"/>
            </a:endParaRPr>
          </a:p>
        </p:txBody>
      </p:sp>
      <p:pic>
        <p:nvPicPr>
          <p:cNvPr descr="\delta_{CP}" id="316" name="Google Shape;316;p40" title="MathEquation,#000000"/>
          <p:cNvPicPr preferRelativeResize="0"/>
          <p:nvPr/>
        </p:nvPicPr>
        <p:blipFill>
          <a:blip r:embed="rId5">
            <a:alphaModFix/>
          </a:blip>
          <a:stretch>
            <a:fillRect/>
          </a:stretch>
        </p:blipFill>
        <p:spPr>
          <a:xfrm>
            <a:off x="5285275" y="1147550"/>
            <a:ext cx="296000" cy="187575"/>
          </a:xfrm>
          <a:prstGeom prst="rect">
            <a:avLst/>
          </a:prstGeom>
          <a:noFill/>
          <a:ln>
            <a:noFill/>
          </a:ln>
        </p:spPr>
      </p:pic>
      <p:pic>
        <p:nvPicPr>
          <p:cNvPr id="317" name="Google Shape;317;p40"/>
          <p:cNvPicPr preferRelativeResize="0"/>
          <p:nvPr/>
        </p:nvPicPr>
        <p:blipFill>
          <a:blip r:embed="rId6">
            <a:alphaModFix/>
          </a:blip>
          <a:stretch>
            <a:fillRect/>
          </a:stretch>
        </p:blipFill>
        <p:spPr>
          <a:xfrm>
            <a:off x="5515000" y="3098455"/>
            <a:ext cx="3629001" cy="2045044"/>
          </a:xfrm>
          <a:prstGeom prst="rect">
            <a:avLst/>
          </a:prstGeom>
          <a:noFill/>
          <a:ln>
            <a:noFill/>
          </a:ln>
        </p:spPr>
      </p:pic>
      <p:sp>
        <p:nvSpPr>
          <p:cNvPr id="318" name="Google Shape;318;p40"/>
          <p:cNvSpPr txBox="1"/>
          <p:nvPr/>
        </p:nvSpPr>
        <p:spPr>
          <a:xfrm>
            <a:off x="6217275" y="2698250"/>
            <a:ext cx="26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latin typeface="Hind Vadodara Light"/>
                <a:ea typeface="Hind Vadodara Light"/>
                <a:cs typeface="Hind Vadodara Light"/>
                <a:sym typeface="Hind Vadodara Light"/>
              </a:rPr>
              <a:t>mass hierarchy problem</a:t>
            </a:r>
            <a:endParaRPr>
              <a:latin typeface="Hind Vadodara Light"/>
              <a:ea typeface="Hind Vadodara Light"/>
              <a:cs typeface="Hind Vadodara Light"/>
              <a:sym typeface="Hind Vadodara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1"/>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324" name="Google Shape;324;p41"/>
          <p:cNvPicPr preferRelativeResize="0"/>
          <p:nvPr/>
        </p:nvPicPr>
        <p:blipFill>
          <a:blip r:embed="rId3">
            <a:alphaModFix/>
          </a:blip>
          <a:stretch>
            <a:fillRect/>
          </a:stretch>
        </p:blipFill>
        <p:spPr>
          <a:xfrm>
            <a:off x="316422" y="552737"/>
            <a:ext cx="8639400" cy="4038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42"/>
          <p:cNvPicPr preferRelativeResize="0"/>
          <p:nvPr/>
        </p:nvPicPr>
        <p:blipFill>
          <a:blip r:embed="rId3">
            <a:alphaModFix/>
          </a:blip>
          <a:stretch>
            <a:fillRect/>
          </a:stretch>
        </p:blipFill>
        <p:spPr>
          <a:xfrm>
            <a:off x="546225" y="1294525"/>
            <a:ext cx="5434075" cy="3622700"/>
          </a:xfrm>
          <a:prstGeom prst="rect">
            <a:avLst/>
          </a:prstGeom>
          <a:noFill/>
          <a:ln>
            <a:noFill/>
          </a:ln>
        </p:spPr>
      </p:pic>
      <p:sp>
        <p:nvSpPr>
          <p:cNvPr id="330" name="Google Shape;330;p42"/>
          <p:cNvSpPr txBox="1"/>
          <p:nvPr/>
        </p:nvSpPr>
        <p:spPr>
          <a:xfrm>
            <a:off x="6270575" y="1870475"/>
            <a:ext cx="2873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t>L = 0 shows vacuum value</a:t>
            </a:r>
            <a:endParaRPr/>
          </a:p>
          <a:p>
            <a:pPr indent="0" lvl="0" marL="0" rtl="0" algn="l">
              <a:spcBef>
                <a:spcPts val="0"/>
              </a:spcBef>
              <a:spcAft>
                <a:spcPts val="0"/>
              </a:spcAft>
              <a:buNone/>
            </a:pPr>
            <a:r>
              <a:t/>
            </a:r>
            <a:endParaRPr/>
          </a:p>
          <a:p>
            <a:pPr indent="0" lvl="0" marL="0" rtl="0" algn="l">
              <a:spcBef>
                <a:spcPts val="0"/>
              </a:spcBef>
              <a:spcAft>
                <a:spcPts val="0"/>
              </a:spcAft>
              <a:buNone/>
            </a:pPr>
            <a:r>
              <a:rPr lang="vi"/>
              <a:t>Earth matter effect have opposite effects on CP symmetry for Normal hierarchy and Inverted hierarchy</a:t>
            </a:r>
            <a:endParaRPr/>
          </a:p>
        </p:txBody>
      </p:sp>
      <p:pic>
        <p:nvPicPr>
          <p:cNvPr id="331" name="Google Shape;331;p42"/>
          <p:cNvPicPr preferRelativeResize="0"/>
          <p:nvPr/>
        </p:nvPicPr>
        <p:blipFill>
          <a:blip r:embed="rId4">
            <a:alphaModFix/>
          </a:blip>
          <a:stretch>
            <a:fillRect/>
          </a:stretch>
        </p:blipFill>
        <p:spPr>
          <a:xfrm>
            <a:off x="1334800" y="474800"/>
            <a:ext cx="3437775" cy="1119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3"/>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Conclusion</a:t>
            </a:r>
            <a:endParaRPr/>
          </a:p>
        </p:txBody>
      </p:sp>
      <p:sp>
        <p:nvSpPr>
          <p:cNvPr id="337" name="Google Shape;337;p43"/>
          <p:cNvSpPr txBox="1"/>
          <p:nvPr/>
        </p:nvSpPr>
        <p:spPr>
          <a:xfrm>
            <a:off x="1946850" y="1982900"/>
            <a:ext cx="692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ind Vadodara Light"/>
              <a:ea typeface="Hind Vadodara Light"/>
              <a:cs typeface="Hind Vadodara Light"/>
              <a:sym typeface="Hind Vadodara Light"/>
            </a:endParaRPr>
          </a:p>
        </p:txBody>
      </p:sp>
      <p:sp>
        <p:nvSpPr>
          <p:cNvPr id="338" name="Google Shape;338;p43"/>
          <p:cNvSpPr txBox="1"/>
          <p:nvPr/>
        </p:nvSpPr>
        <p:spPr>
          <a:xfrm>
            <a:off x="903150" y="1509750"/>
            <a:ext cx="7337700" cy="2678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vi" sz="1800">
                <a:latin typeface="Hind Vadodara Light"/>
                <a:ea typeface="Hind Vadodara Light"/>
                <a:cs typeface="Hind Vadodara Light"/>
                <a:sym typeface="Hind Vadodara Light"/>
              </a:rPr>
              <a:t>Observing CP violation in lepton sector may be important to solve the </a:t>
            </a:r>
            <a:r>
              <a:rPr lang="vi" sz="1800">
                <a:latin typeface="Hind Vadodara Light"/>
                <a:ea typeface="Hind Vadodara Light"/>
                <a:cs typeface="Hind Vadodara Light"/>
                <a:sym typeface="Hind Vadodara Light"/>
              </a:rPr>
              <a:t>mystery</a:t>
            </a:r>
            <a:r>
              <a:rPr lang="vi" sz="1800">
                <a:latin typeface="Hind Vadodara Light"/>
                <a:ea typeface="Hind Vadodara Light"/>
                <a:cs typeface="Hind Vadodara Light"/>
                <a:sym typeface="Hind Vadodara Light"/>
              </a:rPr>
              <a:t> of our universe  </a:t>
            </a:r>
            <a:endParaRPr sz="1800">
              <a:latin typeface="Hind Vadodara Light"/>
              <a:ea typeface="Hind Vadodara Light"/>
              <a:cs typeface="Hind Vadodara Light"/>
              <a:sym typeface="Hind Vadodara Light"/>
            </a:endParaRPr>
          </a:p>
          <a:p>
            <a:pPr indent="0" lvl="0" marL="0" rtl="0" algn="l">
              <a:spcBef>
                <a:spcPts val="0"/>
              </a:spcBef>
              <a:spcAft>
                <a:spcPts val="0"/>
              </a:spcAft>
              <a:buNone/>
            </a:pPr>
            <a:r>
              <a:t/>
            </a:r>
            <a:endParaRPr sz="1800">
              <a:latin typeface="Hind Vadodara Light"/>
              <a:ea typeface="Hind Vadodara Light"/>
              <a:cs typeface="Hind Vadodara Light"/>
              <a:sym typeface="Hind Vadodara Light"/>
            </a:endParaRPr>
          </a:p>
          <a:p>
            <a:pPr indent="0" lvl="0" marL="0" rtl="0" algn="l">
              <a:spcBef>
                <a:spcPts val="0"/>
              </a:spcBef>
              <a:spcAft>
                <a:spcPts val="0"/>
              </a:spcAft>
              <a:buNone/>
            </a:pPr>
            <a:r>
              <a:rPr lang="vi" sz="1800">
                <a:latin typeface="Hind Vadodara Light"/>
                <a:ea typeface="Hind Vadodara Light"/>
                <a:cs typeface="Hind Vadodara Light"/>
                <a:sym typeface="Hind Vadodara Light"/>
              </a:rPr>
              <a:t>CP violation can be observed as </a:t>
            </a:r>
            <a:r>
              <a:rPr lang="vi" sz="1800">
                <a:latin typeface="Hind Vadodara Light"/>
                <a:ea typeface="Hind Vadodara Light"/>
                <a:cs typeface="Hind Vadodara Light"/>
                <a:sym typeface="Hind Vadodara Light"/>
              </a:rPr>
              <a:t>the difference between the neutrino and antineutrino oscillation probability</a:t>
            </a:r>
            <a:endParaRPr sz="1800">
              <a:latin typeface="Hind Vadodara Light"/>
              <a:ea typeface="Hind Vadodara Light"/>
              <a:cs typeface="Hind Vadodara Light"/>
              <a:sym typeface="Hind Vadodara Light"/>
            </a:endParaRPr>
          </a:p>
          <a:p>
            <a:pPr indent="0" lvl="0" marL="0" rtl="0" algn="l">
              <a:spcBef>
                <a:spcPts val="0"/>
              </a:spcBef>
              <a:spcAft>
                <a:spcPts val="0"/>
              </a:spcAft>
              <a:buNone/>
            </a:pPr>
            <a:r>
              <a:t/>
            </a:r>
            <a:endParaRPr sz="1800">
              <a:latin typeface="Hind Vadodara Light"/>
              <a:ea typeface="Hind Vadodara Light"/>
              <a:cs typeface="Hind Vadodara Light"/>
              <a:sym typeface="Hind Vadodara Light"/>
            </a:endParaRPr>
          </a:p>
          <a:p>
            <a:pPr indent="0" lvl="0" marL="0" rtl="0" algn="l">
              <a:spcBef>
                <a:spcPts val="0"/>
              </a:spcBef>
              <a:spcAft>
                <a:spcPts val="0"/>
              </a:spcAft>
              <a:buNone/>
            </a:pPr>
            <a:r>
              <a:rPr lang="vi" sz="1800">
                <a:latin typeface="Hind Vadodara Light"/>
                <a:ea typeface="Hind Vadodara Light"/>
                <a:cs typeface="Hind Vadodara Light"/>
                <a:sym typeface="Hind Vadodara Light"/>
              </a:rPr>
              <a:t>matter effect have a no small effect on the measurement of CP violation.</a:t>
            </a:r>
            <a:endParaRPr sz="1800">
              <a:latin typeface="Hind Vadodara Light"/>
              <a:ea typeface="Hind Vadodara Light"/>
              <a:cs typeface="Hind Vadodara Light"/>
              <a:sym typeface="Hind Vadodara Light"/>
            </a:endParaRPr>
          </a:p>
          <a:p>
            <a:pPr indent="0" lvl="0" marL="0" rtl="0" algn="l">
              <a:spcBef>
                <a:spcPts val="0"/>
              </a:spcBef>
              <a:spcAft>
                <a:spcPts val="0"/>
              </a:spcAft>
              <a:buNone/>
            </a:pPr>
            <a:r>
              <a:t/>
            </a:r>
            <a:endParaRPr sz="1800">
              <a:latin typeface="Hind Vadodara Light"/>
              <a:ea typeface="Hind Vadodara Light"/>
              <a:cs typeface="Hind Vadodara Light"/>
              <a:sym typeface="Hind Vadodara Light"/>
            </a:endParaRPr>
          </a:p>
          <a:p>
            <a:pPr indent="0" lvl="0" marL="0" rtl="0" algn="l">
              <a:spcBef>
                <a:spcPts val="0"/>
              </a:spcBef>
              <a:spcAft>
                <a:spcPts val="0"/>
              </a:spcAft>
              <a:buNone/>
            </a:pPr>
            <a:r>
              <a:rPr lang="vi" sz="1800">
                <a:latin typeface="Hind Vadodara Light"/>
                <a:ea typeface="Hind Vadodara Light"/>
                <a:cs typeface="Hind Vadodara Light"/>
                <a:sym typeface="Hind Vadodara Light"/>
              </a:rPr>
              <a:t>matter effect can be used to measure the mass hierarchy </a:t>
            </a:r>
            <a:endParaRPr sz="1800">
              <a:latin typeface="Hind Vadodara Light"/>
              <a:ea typeface="Hind Vadodara Light"/>
              <a:cs typeface="Hind Vadodara Light"/>
              <a:sym typeface="Hind Vadodara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3" name="Google Shape;133;p26"/>
          <p:cNvSpPr/>
          <p:nvPr/>
        </p:nvSpPr>
        <p:spPr>
          <a:xfrm>
            <a:off x="0" y="0"/>
            <a:ext cx="9144000" cy="5143500"/>
          </a:xfrm>
          <a:prstGeom prst="rect">
            <a:avLst/>
          </a:prstGeom>
          <a:solidFill>
            <a:srgbClr val="000000">
              <a:alpha val="449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nvSpPr>
        <p:spPr>
          <a:xfrm>
            <a:off x="6269225" y="4365600"/>
            <a:ext cx="2736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sz="2400">
                <a:solidFill>
                  <a:schemeClr val="lt1"/>
                </a:solidFill>
                <a:latin typeface="Impact"/>
                <a:ea typeface="Impact"/>
                <a:cs typeface="Impact"/>
                <a:sym typeface="Impact"/>
              </a:rPr>
              <a:t>BIG BANG</a:t>
            </a:r>
            <a:endParaRPr sz="2400">
              <a:solidFill>
                <a:schemeClr val="lt1"/>
              </a:solidFill>
              <a:latin typeface="Impact"/>
              <a:ea typeface="Impact"/>
              <a:cs typeface="Impact"/>
              <a:sym typeface="Impact"/>
            </a:endParaRPr>
          </a:p>
        </p:txBody>
      </p:sp>
      <p:sp>
        <p:nvSpPr>
          <p:cNvPr id="135" name="Google Shape;135;p26"/>
          <p:cNvSpPr txBox="1"/>
          <p:nvPr/>
        </p:nvSpPr>
        <p:spPr>
          <a:xfrm>
            <a:off x="916775" y="792675"/>
            <a:ext cx="30543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sz="2400">
                <a:solidFill>
                  <a:schemeClr val="lt1"/>
                </a:solidFill>
                <a:latin typeface="Impact"/>
                <a:ea typeface="Impact"/>
                <a:cs typeface="Impact"/>
                <a:sym typeface="Impact"/>
              </a:rPr>
              <a:t>Scientists think that matter and antimatter should have been created in equal proportions at the birth of the universe</a:t>
            </a:r>
            <a:r>
              <a:rPr lang="vi" sz="2400">
                <a:solidFill>
                  <a:schemeClr val="lt1"/>
                </a:solidFill>
                <a:latin typeface="Impact"/>
                <a:ea typeface="Impact"/>
                <a:cs typeface="Impact"/>
                <a:sym typeface="Impact"/>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44"/>
          <p:cNvPicPr preferRelativeResize="0"/>
          <p:nvPr/>
        </p:nvPicPr>
        <p:blipFill>
          <a:blip r:embed="rId3">
            <a:alphaModFix/>
          </a:blip>
          <a:stretch>
            <a:fillRect/>
          </a:stretch>
        </p:blipFill>
        <p:spPr>
          <a:xfrm>
            <a:off x="1714500" y="590550"/>
            <a:ext cx="5715000" cy="3962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5"/>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References</a:t>
            </a:r>
            <a:endParaRPr/>
          </a:p>
        </p:txBody>
      </p:sp>
      <p:sp>
        <p:nvSpPr>
          <p:cNvPr id="349" name="Google Shape;349;p45"/>
          <p:cNvSpPr txBox="1"/>
          <p:nvPr/>
        </p:nvSpPr>
        <p:spPr>
          <a:xfrm>
            <a:off x="980975" y="1444975"/>
            <a:ext cx="6628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Hind Vadodara Light"/>
              <a:buChar char="●"/>
            </a:pPr>
            <a:r>
              <a:rPr lang="vi" u="sng">
                <a:solidFill>
                  <a:schemeClr val="hlink"/>
                </a:solidFill>
                <a:latin typeface="Hind Vadodara Light"/>
                <a:ea typeface="Hind Vadodara Light"/>
                <a:cs typeface="Hind Vadodara Light"/>
                <a:sym typeface="Hind Vadodara Light"/>
                <a:hlinkClick r:id="rId3"/>
              </a:rPr>
              <a:t>https://vjst.net/index.php/cip/article/view/12930</a:t>
            </a:r>
            <a:endParaRPr>
              <a:latin typeface="Hind Vadodara Light"/>
              <a:ea typeface="Hind Vadodara Light"/>
              <a:cs typeface="Hind Vadodara Light"/>
              <a:sym typeface="Hind Vadodara Light"/>
            </a:endParaRPr>
          </a:p>
          <a:p>
            <a:pPr indent="-317500" lvl="0" marL="457200" rtl="0" algn="l">
              <a:spcBef>
                <a:spcPts val="0"/>
              </a:spcBef>
              <a:spcAft>
                <a:spcPts val="0"/>
              </a:spcAft>
              <a:buSzPts val="1400"/>
              <a:buFont typeface="Hind Vadodara Light"/>
              <a:buChar char="●"/>
            </a:pPr>
            <a:r>
              <a:rPr lang="vi" u="sng">
                <a:solidFill>
                  <a:schemeClr val="hlink"/>
                </a:solidFill>
                <a:latin typeface="Hind Vadodara Light"/>
                <a:ea typeface="Hind Vadodara Light"/>
                <a:cs typeface="Hind Vadodara Light"/>
                <a:sym typeface="Hind Vadodara Light"/>
                <a:hlinkClick r:id="rId4"/>
              </a:rPr>
              <a:t>https://doi.org/10.1093/ptep/pty044</a:t>
            </a:r>
            <a:endParaRPr>
              <a:latin typeface="Hind Vadodara Light"/>
              <a:ea typeface="Hind Vadodara Light"/>
              <a:cs typeface="Hind Vadodara Light"/>
              <a:sym typeface="Hind Vadodara Light"/>
            </a:endParaRPr>
          </a:p>
          <a:p>
            <a:pPr indent="-317500" lvl="0" marL="457200" rtl="0" algn="l">
              <a:spcBef>
                <a:spcPts val="0"/>
              </a:spcBef>
              <a:spcAft>
                <a:spcPts val="0"/>
              </a:spcAft>
              <a:buSzPts val="1400"/>
              <a:buFont typeface="Hind Vadodara Light"/>
              <a:buChar char="●"/>
            </a:pPr>
            <a:r>
              <a:rPr lang="vi" u="sng">
                <a:solidFill>
                  <a:schemeClr val="hlink"/>
                </a:solidFill>
                <a:latin typeface="Hind Vadodara Light"/>
                <a:ea typeface="Hind Vadodara Light"/>
                <a:cs typeface="Hind Vadodara Light"/>
                <a:sym typeface="Hind Vadodara Light"/>
                <a:hlinkClick r:id="rId5"/>
              </a:rPr>
              <a:t>https://pdg.lbl.gov/2022/tables/rpp2022-sum-leptons.pdf</a:t>
            </a:r>
            <a:endParaRPr>
              <a:latin typeface="Hind Vadodara Light"/>
              <a:ea typeface="Hind Vadodara Light"/>
              <a:cs typeface="Hind Vadodara Light"/>
              <a:sym typeface="Hind Vadodara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7"/>
          <p:cNvPicPr preferRelativeResize="0"/>
          <p:nvPr/>
        </p:nvPicPr>
        <p:blipFill>
          <a:blip r:embed="rId3">
            <a:alphaModFix/>
          </a:blip>
          <a:stretch>
            <a:fillRect/>
          </a:stretch>
        </p:blipFill>
        <p:spPr>
          <a:xfrm>
            <a:off x="0" y="0"/>
            <a:ext cx="5938699" cy="5143500"/>
          </a:xfrm>
          <a:prstGeom prst="rect">
            <a:avLst/>
          </a:prstGeom>
          <a:noFill/>
          <a:ln>
            <a:noFill/>
          </a:ln>
        </p:spPr>
      </p:pic>
      <p:sp>
        <p:nvSpPr>
          <p:cNvPr id="141" name="Google Shape;141;p27"/>
          <p:cNvSpPr txBox="1"/>
          <p:nvPr/>
        </p:nvSpPr>
        <p:spPr>
          <a:xfrm>
            <a:off x="6151850" y="1016475"/>
            <a:ext cx="27579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vi" sz="2400">
                <a:latin typeface="Impact"/>
                <a:ea typeface="Impact"/>
                <a:cs typeface="Impact"/>
                <a:sym typeface="Impact"/>
              </a:rPr>
              <a:t>Our universe is matter dominated !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pic>
        <p:nvPicPr>
          <p:cNvPr id="142" name="Google Shape;142;p27"/>
          <p:cNvPicPr preferRelativeResize="0"/>
          <p:nvPr/>
        </p:nvPicPr>
        <p:blipFill>
          <a:blip r:embed="rId4">
            <a:alphaModFix/>
          </a:blip>
          <a:stretch>
            <a:fillRect/>
          </a:stretch>
        </p:blipFill>
        <p:spPr>
          <a:xfrm>
            <a:off x="6223947" y="2370971"/>
            <a:ext cx="2415600" cy="2067729"/>
          </a:xfrm>
          <a:prstGeom prst="rect">
            <a:avLst/>
          </a:prstGeom>
          <a:noFill/>
          <a:ln>
            <a:noFill/>
          </a:ln>
        </p:spPr>
      </p:pic>
      <p:sp>
        <p:nvSpPr>
          <p:cNvPr id="143" name="Google Shape;143;p27"/>
          <p:cNvSpPr/>
          <p:nvPr/>
        </p:nvSpPr>
        <p:spPr>
          <a:xfrm>
            <a:off x="6098250" y="2257175"/>
            <a:ext cx="2667000" cy="2295300"/>
          </a:xfrm>
          <a:prstGeom prst="flowChartSummingJunction">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 name="Shape 147"/>
        <p:cNvGrpSpPr/>
        <p:nvPr/>
      </p:nvGrpSpPr>
      <p:grpSpPr>
        <a:xfrm>
          <a:off x="0" y="0"/>
          <a:ext cx="0" cy="0"/>
          <a:chOff x="0" y="0"/>
          <a:chExt cx="0" cy="0"/>
        </a:xfrm>
      </p:grpSpPr>
      <p:sp>
        <p:nvSpPr>
          <p:cNvPr id="148" name="Google Shape;148;p28"/>
          <p:cNvSpPr/>
          <p:nvPr/>
        </p:nvSpPr>
        <p:spPr>
          <a:xfrm>
            <a:off x="3164700" y="1304600"/>
            <a:ext cx="6691200" cy="6691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8"/>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THE POTENTIAL ANSWER</a:t>
            </a:r>
            <a:endParaRPr sz="3600"/>
          </a:p>
        </p:txBody>
      </p:sp>
      <p:sp>
        <p:nvSpPr>
          <p:cNvPr id="150" name="Google Shape;150;p28"/>
          <p:cNvSpPr txBox="1"/>
          <p:nvPr>
            <p:ph idx="1" type="subTitle"/>
          </p:nvPr>
        </p:nvSpPr>
        <p:spPr>
          <a:xfrm flipH="1">
            <a:off x="4562525" y="1832875"/>
            <a:ext cx="4362000" cy="242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vi" sz="1800"/>
              <a:t>Neutrino scientists are looking for something called “charge-parity violation,” often shortened to CP violation.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vi" sz="1800"/>
              <a:t>Scientists know </a:t>
            </a:r>
            <a:r>
              <a:rPr b="1" lang="vi" sz="1800">
                <a:latin typeface="Hind Vadodara"/>
                <a:ea typeface="Hind Vadodara"/>
                <a:cs typeface="Hind Vadodara"/>
                <a:sym typeface="Hind Vadodara"/>
              </a:rPr>
              <a:t>neutrinos change flavors as they trave</a:t>
            </a:r>
            <a:r>
              <a:rPr lang="vi" sz="1800"/>
              <a:t>l, a phenomenon known as </a:t>
            </a:r>
            <a:r>
              <a:rPr b="1" lang="vi" sz="1800">
                <a:latin typeface="Hind Vadodara"/>
                <a:ea typeface="Hind Vadodara"/>
                <a:cs typeface="Hind Vadodara"/>
                <a:sym typeface="Hind Vadodara"/>
              </a:rPr>
              <a:t>oscillation</a:t>
            </a:r>
            <a:r>
              <a:rPr lang="vi" sz="1800"/>
              <a:t>. If the </a:t>
            </a:r>
            <a:r>
              <a:rPr b="1" lang="vi" sz="1800">
                <a:latin typeface="Hind Vadodara"/>
                <a:ea typeface="Hind Vadodara"/>
                <a:cs typeface="Hind Vadodara"/>
                <a:sym typeface="Hind Vadodara"/>
              </a:rPr>
              <a:t>oscillations of neutrinos are fundamentally different from the oscillations of antineutrinos</a:t>
            </a:r>
            <a:r>
              <a:rPr lang="vi" sz="1800"/>
              <a:t>, then CP is broken.</a:t>
            </a:r>
            <a:endParaRPr sz="1800"/>
          </a:p>
        </p:txBody>
      </p:sp>
      <p:grpSp>
        <p:nvGrpSpPr>
          <p:cNvPr id="151" name="Google Shape;151;p28"/>
          <p:cNvGrpSpPr/>
          <p:nvPr/>
        </p:nvGrpSpPr>
        <p:grpSpPr>
          <a:xfrm>
            <a:off x="1068436" y="1677128"/>
            <a:ext cx="2427289" cy="2921150"/>
            <a:chOff x="-1056625" y="2573725"/>
            <a:chExt cx="917100" cy="1187025"/>
          </a:xfrm>
        </p:grpSpPr>
        <p:sp>
          <p:nvSpPr>
            <p:cNvPr id="152" name="Google Shape;152;p28"/>
            <p:cNvSpPr/>
            <p:nvPr/>
          </p:nvSpPr>
          <p:spPr>
            <a:xfrm>
              <a:off x="-368950" y="3484925"/>
              <a:ext cx="179450" cy="231375"/>
            </a:xfrm>
            <a:custGeom>
              <a:rect b="b" l="l" r="r" t="t"/>
              <a:pathLst>
                <a:path extrusionOk="0" h="9255" w="7178">
                  <a:moveTo>
                    <a:pt x="7178" y="1"/>
                  </a:moveTo>
                  <a:cubicBezTo>
                    <a:pt x="4960" y="1567"/>
                    <a:pt x="2544" y="2842"/>
                    <a:pt x="0" y="3799"/>
                  </a:cubicBezTo>
                  <a:lnTo>
                    <a:pt x="0" y="9254"/>
                  </a:lnTo>
                  <a:lnTo>
                    <a:pt x="7178" y="9254"/>
                  </a:lnTo>
                  <a:lnTo>
                    <a:pt x="7178" y="1"/>
                  </a:lnTo>
                  <a:close/>
                </a:path>
              </a:pathLst>
            </a:custGeom>
            <a:solidFill>
              <a:srgbClr val="88A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8"/>
            <p:cNvSpPr/>
            <p:nvPr/>
          </p:nvSpPr>
          <p:spPr>
            <a:xfrm>
              <a:off x="-368950" y="3431250"/>
              <a:ext cx="179450" cy="148650"/>
            </a:xfrm>
            <a:custGeom>
              <a:rect b="b" l="l" r="r" t="t"/>
              <a:pathLst>
                <a:path extrusionOk="0" h="5946" w="7178">
                  <a:moveTo>
                    <a:pt x="0" y="1"/>
                  </a:moveTo>
                  <a:lnTo>
                    <a:pt x="0" y="5946"/>
                  </a:lnTo>
                  <a:cubicBezTo>
                    <a:pt x="2544" y="4989"/>
                    <a:pt x="4960" y="3714"/>
                    <a:pt x="7178" y="2148"/>
                  </a:cubicBezTo>
                  <a:lnTo>
                    <a:pt x="7178" y="1"/>
                  </a:lnTo>
                  <a:close/>
                </a:path>
              </a:pathLst>
            </a:custGeom>
            <a:solidFill>
              <a:srgbClr val="D0D7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
            <p:cNvSpPr/>
            <p:nvPr/>
          </p:nvSpPr>
          <p:spPr>
            <a:xfrm>
              <a:off x="-522725" y="3579875"/>
              <a:ext cx="153975" cy="134125"/>
            </a:xfrm>
            <a:custGeom>
              <a:rect b="b" l="l" r="r" t="t"/>
              <a:pathLst>
                <a:path extrusionOk="0" h="5365" w="6159">
                  <a:moveTo>
                    <a:pt x="6158" y="1"/>
                  </a:moveTo>
                  <a:cubicBezTo>
                    <a:pt x="5754" y="149"/>
                    <a:pt x="5351" y="298"/>
                    <a:pt x="4947" y="433"/>
                  </a:cubicBezTo>
                  <a:cubicBezTo>
                    <a:pt x="4068" y="2998"/>
                    <a:pt x="2559" y="5364"/>
                    <a:pt x="1" y="5364"/>
                  </a:cubicBezTo>
                  <a:lnTo>
                    <a:pt x="6158" y="5364"/>
                  </a:lnTo>
                  <a:lnTo>
                    <a:pt x="6158" y="1"/>
                  </a:lnTo>
                  <a:close/>
                </a:path>
              </a:pathLst>
            </a:custGeom>
            <a:solidFill>
              <a:srgbClr val="88A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8"/>
            <p:cNvSpPr/>
            <p:nvPr/>
          </p:nvSpPr>
          <p:spPr>
            <a:xfrm>
              <a:off x="-399075" y="3431250"/>
              <a:ext cx="30150" cy="159450"/>
            </a:xfrm>
            <a:custGeom>
              <a:rect b="b" l="l" r="r" t="t"/>
              <a:pathLst>
                <a:path extrusionOk="0" h="6378" w="1206">
                  <a:moveTo>
                    <a:pt x="1205" y="1"/>
                  </a:moveTo>
                  <a:cubicBezTo>
                    <a:pt x="1205" y="1"/>
                    <a:pt x="1042" y="3331"/>
                    <a:pt x="1" y="6378"/>
                  </a:cubicBezTo>
                  <a:cubicBezTo>
                    <a:pt x="405" y="6243"/>
                    <a:pt x="808" y="6094"/>
                    <a:pt x="1205" y="5946"/>
                  </a:cubicBezTo>
                  <a:lnTo>
                    <a:pt x="1205" y="1"/>
                  </a:lnTo>
                  <a:close/>
                </a:path>
              </a:pathLst>
            </a:custGeom>
            <a:solidFill>
              <a:srgbClr val="D0D7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8"/>
            <p:cNvSpPr/>
            <p:nvPr/>
          </p:nvSpPr>
          <p:spPr>
            <a:xfrm>
              <a:off x="-785950" y="3335425"/>
              <a:ext cx="232250" cy="103825"/>
            </a:xfrm>
            <a:custGeom>
              <a:rect b="b" l="l" r="r" t="t"/>
              <a:pathLst>
                <a:path extrusionOk="0" h="4153" w="9290">
                  <a:moveTo>
                    <a:pt x="4153" y="0"/>
                  </a:moveTo>
                  <a:cubicBezTo>
                    <a:pt x="1857" y="0"/>
                    <a:pt x="1" y="1857"/>
                    <a:pt x="1" y="4153"/>
                  </a:cubicBezTo>
                  <a:lnTo>
                    <a:pt x="9290" y="4153"/>
                  </a:lnTo>
                  <a:cubicBezTo>
                    <a:pt x="9290" y="1857"/>
                    <a:pt x="7426" y="0"/>
                    <a:pt x="5138" y="0"/>
                  </a:cubicBezTo>
                  <a:close/>
                </a:path>
              </a:pathLst>
            </a:custGeom>
            <a:solidFill>
              <a:srgbClr val="D494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8"/>
            <p:cNvSpPr/>
            <p:nvPr/>
          </p:nvSpPr>
          <p:spPr>
            <a:xfrm>
              <a:off x="-609150" y="2887950"/>
              <a:ext cx="152700" cy="107925"/>
            </a:xfrm>
            <a:custGeom>
              <a:rect b="b" l="l" r="r" t="t"/>
              <a:pathLst>
                <a:path extrusionOk="0" h="4317" w="6108">
                  <a:moveTo>
                    <a:pt x="222" y="0"/>
                  </a:moveTo>
                  <a:cubicBezTo>
                    <a:pt x="148" y="0"/>
                    <a:pt x="74" y="0"/>
                    <a:pt x="0" y="1"/>
                  </a:cubicBezTo>
                  <a:lnTo>
                    <a:pt x="220" y="3168"/>
                  </a:lnTo>
                  <a:cubicBezTo>
                    <a:pt x="2714" y="3168"/>
                    <a:pt x="4627" y="3615"/>
                    <a:pt x="6108" y="4316"/>
                  </a:cubicBezTo>
                  <a:cubicBezTo>
                    <a:pt x="5980" y="2927"/>
                    <a:pt x="5591" y="1588"/>
                    <a:pt x="4833" y="412"/>
                  </a:cubicBezTo>
                  <a:cubicBezTo>
                    <a:pt x="3311" y="142"/>
                    <a:pt x="1770" y="0"/>
                    <a:pt x="222" y="0"/>
                  </a:cubicBezTo>
                  <a:close/>
                </a:path>
              </a:pathLst>
            </a:custGeom>
            <a:solidFill>
              <a:srgbClr val="D0D7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8"/>
            <p:cNvSpPr/>
            <p:nvPr/>
          </p:nvSpPr>
          <p:spPr>
            <a:xfrm>
              <a:off x="-488350" y="2898250"/>
              <a:ext cx="302925" cy="505400"/>
            </a:xfrm>
            <a:custGeom>
              <a:rect b="b" l="l" r="r" t="t"/>
              <a:pathLst>
                <a:path extrusionOk="0" h="20216" w="12117">
                  <a:moveTo>
                    <a:pt x="1" y="0"/>
                  </a:moveTo>
                  <a:lnTo>
                    <a:pt x="1" y="0"/>
                  </a:lnTo>
                  <a:cubicBezTo>
                    <a:pt x="752" y="1176"/>
                    <a:pt x="1141" y="2515"/>
                    <a:pt x="1276" y="3904"/>
                  </a:cubicBezTo>
                  <a:cubicBezTo>
                    <a:pt x="5478" y="5909"/>
                    <a:pt x="6158" y="10083"/>
                    <a:pt x="6562" y="12499"/>
                  </a:cubicBezTo>
                  <a:cubicBezTo>
                    <a:pt x="7136" y="15957"/>
                    <a:pt x="6633" y="20215"/>
                    <a:pt x="6633" y="20215"/>
                  </a:cubicBezTo>
                  <a:lnTo>
                    <a:pt x="12117" y="20208"/>
                  </a:lnTo>
                  <a:cubicBezTo>
                    <a:pt x="12117" y="20208"/>
                    <a:pt x="11897" y="15305"/>
                    <a:pt x="11323" y="11316"/>
                  </a:cubicBezTo>
                  <a:cubicBezTo>
                    <a:pt x="10849" y="8063"/>
                    <a:pt x="9035" y="1679"/>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8"/>
            <p:cNvSpPr/>
            <p:nvPr/>
          </p:nvSpPr>
          <p:spPr>
            <a:xfrm>
              <a:off x="-792500" y="2732425"/>
              <a:ext cx="205875" cy="441650"/>
            </a:xfrm>
            <a:custGeom>
              <a:rect b="b" l="l" r="r" t="t"/>
              <a:pathLst>
                <a:path extrusionOk="0" h="17666" w="8235">
                  <a:moveTo>
                    <a:pt x="114" y="1"/>
                  </a:moveTo>
                  <a:cubicBezTo>
                    <a:pt x="50" y="1"/>
                    <a:pt x="1" y="51"/>
                    <a:pt x="1" y="114"/>
                  </a:cubicBezTo>
                  <a:lnTo>
                    <a:pt x="1" y="17552"/>
                  </a:lnTo>
                  <a:cubicBezTo>
                    <a:pt x="1" y="17616"/>
                    <a:pt x="50" y="17665"/>
                    <a:pt x="114" y="17665"/>
                  </a:cubicBezTo>
                  <a:lnTo>
                    <a:pt x="8121" y="17665"/>
                  </a:lnTo>
                  <a:cubicBezTo>
                    <a:pt x="8184" y="17665"/>
                    <a:pt x="8234" y="17616"/>
                    <a:pt x="8234" y="17552"/>
                  </a:cubicBezTo>
                  <a:lnTo>
                    <a:pt x="8234" y="114"/>
                  </a:lnTo>
                  <a:cubicBezTo>
                    <a:pt x="8234" y="51"/>
                    <a:pt x="8184" y="1"/>
                    <a:pt x="8121" y="1"/>
                  </a:cubicBezTo>
                  <a:close/>
                </a:path>
              </a:pathLst>
            </a:custGeom>
            <a:solidFill>
              <a:srgbClr val="88A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8"/>
            <p:cNvSpPr/>
            <p:nvPr/>
          </p:nvSpPr>
          <p:spPr>
            <a:xfrm>
              <a:off x="-792500" y="2820125"/>
              <a:ext cx="205875" cy="353950"/>
            </a:xfrm>
            <a:custGeom>
              <a:rect b="b" l="l" r="r" t="t"/>
              <a:pathLst>
                <a:path extrusionOk="0" h="14158" w="8235">
                  <a:moveTo>
                    <a:pt x="8234" y="0"/>
                  </a:moveTo>
                  <a:cubicBezTo>
                    <a:pt x="6626" y="4330"/>
                    <a:pt x="3976" y="8383"/>
                    <a:pt x="164" y="10756"/>
                  </a:cubicBezTo>
                  <a:cubicBezTo>
                    <a:pt x="64" y="10820"/>
                    <a:pt x="1" y="10926"/>
                    <a:pt x="1" y="11040"/>
                  </a:cubicBezTo>
                  <a:lnTo>
                    <a:pt x="1" y="13817"/>
                  </a:lnTo>
                  <a:cubicBezTo>
                    <a:pt x="1" y="14001"/>
                    <a:pt x="156" y="14157"/>
                    <a:pt x="341" y="14157"/>
                  </a:cubicBezTo>
                  <a:lnTo>
                    <a:pt x="7901" y="14157"/>
                  </a:lnTo>
                  <a:cubicBezTo>
                    <a:pt x="8085" y="14157"/>
                    <a:pt x="8234" y="14001"/>
                    <a:pt x="8234" y="13817"/>
                  </a:cubicBezTo>
                  <a:lnTo>
                    <a:pt x="8234" y="0"/>
                  </a:lnTo>
                  <a:close/>
                </a:path>
              </a:pathLst>
            </a:custGeom>
            <a:solidFill>
              <a:srgbClr val="D1D8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8"/>
            <p:cNvSpPr/>
            <p:nvPr/>
          </p:nvSpPr>
          <p:spPr>
            <a:xfrm>
              <a:off x="-747150" y="3174050"/>
              <a:ext cx="115350" cy="32075"/>
            </a:xfrm>
            <a:custGeom>
              <a:rect b="b" l="l" r="r" t="t"/>
              <a:pathLst>
                <a:path extrusionOk="0" h="1283" w="4614">
                  <a:moveTo>
                    <a:pt x="0" y="0"/>
                  </a:moveTo>
                  <a:lnTo>
                    <a:pt x="0" y="1127"/>
                  </a:lnTo>
                  <a:cubicBezTo>
                    <a:pt x="0" y="1212"/>
                    <a:pt x="71" y="1283"/>
                    <a:pt x="156" y="1283"/>
                  </a:cubicBezTo>
                  <a:lnTo>
                    <a:pt x="4457" y="1283"/>
                  </a:lnTo>
                  <a:cubicBezTo>
                    <a:pt x="4542" y="1283"/>
                    <a:pt x="4613" y="1212"/>
                    <a:pt x="4613" y="1127"/>
                  </a:cubicBezTo>
                  <a:lnTo>
                    <a:pt x="4606" y="0"/>
                  </a:lnTo>
                  <a:close/>
                </a:path>
              </a:pathLst>
            </a:custGeom>
            <a:solidFill>
              <a:srgbClr val="D89F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8"/>
            <p:cNvSpPr/>
            <p:nvPr/>
          </p:nvSpPr>
          <p:spPr>
            <a:xfrm>
              <a:off x="-726775" y="3206100"/>
              <a:ext cx="74600" cy="15450"/>
            </a:xfrm>
            <a:custGeom>
              <a:rect b="b" l="l" r="r" t="t"/>
              <a:pathLst>
                <a:path extrusionOk="0" h="618" w="2984">
                  <a:moveTo>
                    <a:pt x="0" y="1"/>
                  </a:moveTo>
                  <a:cubicBezTo>
                    <a:pt x="0" y="341"/>
                    <a:pt x="270" y="617"/>
                    <a:pt x="610" y="617"/>
                  </a:cubicBezTo>
                  <a:lnTo>
                    <a:pt x="2367" y="617"/>
                  </a:lnTo>
                  <a:cubicBezTo>
                    <a:pt x="2707" y="617"/>
                    <a:pt x="2983" y="341"/>
                    <a:pt x="2983" y="1"/>
                  </a:cubicBezTo>
                  <a:close/>
                </a:path>
              </a:pathLst>
            </a:custGeom>
            <a:solidFill>
              <a:srgbClr val="C3C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8"/>
            <p:cNvSpPr/>
            <p:nvPr/>
          </p:nvSpPr>
          <p:spPr>
            <a:xfrm>
              <a:off x="-654150" y="2853950"/>
              <a:ext cx="175575" cy="168825"/>
            </a:xfrm>
            <a:custGeom>
              <a:rect b="b" l="l" r="r" t="t"/>
              <a:pathLst>
                <a:path extrusionOk="0" h="6753" w="7023">
                  <a:moveTo>
                    <a:pt x="3655" y="1"/>
                  </a:moveTo>
                  <a:cubicBezTo>
                    <a:pt x="3651" y="1"/>
                    <a:pt x="3647" y="1"/>
                    <a:pt x="3642" y="1"/>
                  </a:cubicBezTo>
                  <a:cubicBezTo>
                    <a:pt x="2275" y="1"/>
                    <a:pt x="1042" y="823"/>
                    <a:pt x="525" y="2084"/>
                  </a:cubicBezTo>
                  <a:cubicBezTo>
                    <a:pt x="0" y="3345"/>
                    <a:pt x="291" y="4798"/>
                    <a:pt x="1255" y="5761"/>
                  </a:cubicBezTo>
                  <a:cubicBezTo>
                    <a:pt x="1899" y="6411"/>
                    <a:pt x="2767" y="6753"/>
                    <a:pt x="3648" y="6753"/>
                  </a:cubicBezTo>
                  <a:cubicBezTo>
                    <a:pt x="4083" y="6753"/>
                    <a:pt x="4522" y="6669"/>
                    <a:pt x="4939" y="6498"/>
                  </a:cubicBezTo>
                  <a:cubicBezTo>
                    <a:pt x="6200" y="5974"/>
                    <a:pt x="7022" y="4741"/>
                    <a:pt x="7022" y="3373"/>
                  </a:cubicBezTo>
                  <a:cubicBezTo>
                    <a:pt x="7022" y="1514"/>
                    <a:pt x="5513" y="1"/>
                    <a:pt x="3655" y="1"/>
                  </a:cubicBezTo>
                  <a:close/>
                </a:path>
              </a:pathLst>
            </a:custGeom>
            <a:solidFill>
              <a:srgbClr val="D89F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8"/>
            <p:cNvSpPr/>
            <p:nvPr/>
          </p:nvSpPr>
          <p:spPr>
            <a:xfrm>
              <a:off x="-640325" y="2866700"/>
              <a:ext cx="148800" cy="143150"/>
            </a:xfrm>
            <a:custGeom>
              <a:rect b="b" l="l" r="r" t="t"/>
              <a:pathLst>
                <a:path extrusionOk="0" h="5726" w="5952">
                  <a:moveTo>
                    <a:pt x="3091" y="1"/>
                  </a:moveTo>
                  <a:cubicBezTo>
                    <a:pt x="2345" y="1"/>
                    <a:pt x="1612" y="292"/>
                    <a:pt x="1063" y="837"/>
                  </a:cubicBezTo>
                  <a:cubicBezTo>
                    <a:pt x="248" y="1659"/>
                    <a:pt x="0" y="2892"/>
                    <a:pt x="446" y="3962"/>
                  </a:cubicBezTo>
                  <a:cubicBezTo>
                    <a:pt x="886" y="5032"/>
                    <a:pt x="1934" y="5726"/>
                    <a:pt x="3089" y="5726"/>
                  </a:cubicBezTo>
                  <a:cubicBezTo>
                    <a:pt x="4670" y="5726"/>
                    <a:pt x="5952" y="4444"/>
                    <a:pt x="5952" y="2863"/>
                  </a:cubicBezTo>
                  <a:cubicBezTo>
                    <a:pt x="5952" y="1708"/>
                    <a:pt x="5258" y="660"/>
                    <a:pt x="4188" y="220"/>
                  </a:cubicBezTo>
                  <a:cubicBezTo>
                    <a:pt x="3833" y="72"/>
                    <a:pt x="3460" y="1"/>
                    <a:pt x="3091" y="1"/>
                  </a:cubicBezTo>
                  <a:close/>
                </a:path>
              </a:pathLst>
            </a:custGeom>
            <a:solidFill>
              <a:srgbClr val="C3C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8"/>
            <p:cNvSpPr/>
            <p:nvPr/>
          </p:nvSpPr>
          <p:spPr>
            <a:xfrm>
              <a:off x="-736000" y="2597100"/>
              <a:ext cx="92850" cy="135350"/>
            </a:xfrm>
            <a:custGeom>
              <a:rect b="b" l="l" r="r" t="t"/>
              <a:pathLst>
                <a:path extrusionOk="0" h="5414" w="3714">
                  <a:moveTo>
                    <a:pt x="1" y="1"/>
                  </a:moveTo>
                  <a:lnTo>
                    <a:pt x="1" y="5414"/>
                  </a:lnTo>
                  <a:lnTo>
                    <a:pt x="3714" y="5414"/>
                  </a:lnTo>
                  <a:lnTo>
                    <a:pt x="3714" y="1"/>
                  </a:lnTo>
                  <a:close/>
                </a:path>
              </a:pathLst>
            </a:custGeom>
            <a:solidFill>
              <a:srgbClr val="C3C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8"/>
            <p:cNvSpPr/>
            <p:nvPr/>
          </p:nvSpPr>
          <p:spPr>
            <a:xfrm>
              <a:off x="-769300" y="2573725"/>
              <a:ext cx="159450" cy="23400"/>
            </a:xfrm>
            <a:custGeom>
              <a:rect b="b" l="l" r="r" t="t"/>
              <a:pathLst>
                <a:path extrusionOk="0" h="936" w="6378">
                  <a:moveTo>
                    <a:pt x="1" y="0"/>
                  </a:moveTo>
                  <a:cubicBezTo>
                    <a:pt x="1" y="517"/>
                    <a:pt x="419" y="936"/>
                    <a:pt x="936" y="936"/>
                  </a:cubicBezTo>
                  <a:lnTo>
                    <a:pt x="5443" y="936"/>
                  </a:lnTo>
                  <a:cubicBezTo>
                    <a:pt x="5960" y="936"/>
                    <a:pt x="6378" y="517"/>
                    <a:pt x="6378" y="0"/>
                  </a:cubicBezTo>
                  <a:close/>
                </a:path>
              </a:pathLst>
            </a:custGeom>
            <a:solidFill>
              <a:srgbClr val="D89F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8"/>
            <p:cNvSpPr/>
            <p:nvPr/>
          </p:nvSpPr>
          <p:spPr>
            <a:xfrm>
              <a:off x="-917025" y="3394950"/>
              <a:ext cx="756225" cy="56875"/>
            </a:xfrm>
            <a:custGeom>
              <a:rect b="b" l="l" r="r" t="t"/>
              <a:pathLst>
                <a:path extrusionOk="0" h="2275" w="30249">
                  <a:moveTo>
                    <a:pt x="376" y="0"/>
                  </a:moveTo>
                  <a:cubicBezTo>
                    <a:pt x="163" y="0"/>
                    <a:pt x="0" y="163"/>
                    <a:pt x="0" y="376"/>
                  </a:cubicBezTo>
                  <a:lnTo>
                    <a:pt x="0" y="1899"/>
                  </a:lnTo>
                  <a:cubicBezTo>
                    <a:pt x="0" y="2105"/>
                    <a:pt x="163" y="2275"/>
                    <a:pt x="376" y="2275"/>
                  </a:cubicBezTo>
                  <a:lnTo>
                    <a:pt x="29873" y="2275"/>
                  </a:lnTo>
                  <a:cubicBezTo>
                    <a:pt x="30079" y="2275"/>
                    <a:pt x="30249" y="2105"/>
                    <a:pt x="30249" y="1899"/>
                  </a:cubicBezTo>
                  <a:lnTo>
                    <a:pt x="30249" y="376"/>
                  </a:lnTo>
                  <a:cubicBezTo>
                    <a:pt x="30249" y="163"/>
                    <a:pt x="30079" y="0"/>
                    <a:pt x="29873" y="0"/>
                  </a:cubicBezTo>
                  <a:close/>
                </a:path>
              </a:pathLst>
            </a:custGeom>
            <a:solidFill>
              <a:srgbClr val="88A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8"/>
            <p:cNvSpPr/>
            <p:nvPr/>
          </p:nvSpPr>
          <p:spPr>
            <a:xfrm>
              <a:off x="-1056625" y="3705125"/>
              <a:ext cx="917100" cy="55625"/>
            </a:xfrm>
            <a:custGeom>
              <a:rect b="b" l="l" r="r" t="t"/>
              <a:pathLst>
                <a:path extrusionOk="0" h="2225" w="36684">
                  <a:moveTo>
                    <a:pt x="3799" y="0"/>
                  </a:moveTo>
                  <a:cubicBezTo>
                    <a:pt x="2226" y="0"/>
                    <a:pt x="773" y="850"/>
                    <a:pt x="1" y="2225"/>
                  </a:cubicBezTo>
                  <a:lnTo>
                    <a:pt x="35989" y="2225"/>
                  </a:lnTo>
                  <a:cubicBezTo>
                    <a:pt x="36371" y="2225"/>
                    <a:pt x="36683" y="1913"/>
                    <a:pt x="36683" y="1531"/>
                  </a:cubicBezTo>
                  <a:lnTo>
                    <a:pt x="36683" y="694"/>
                  </a:lnTo>
                  <a:cubicBezTo>
                    <a:pt x="36683" y="312"/>
                    <a:pt x="36371" y="0"/>
                    <a:pt x="35989" y="0"/>
                  </a:cubicBezTo>
                  <a:close/>
                </a:path>
              </a:pathLst>
            </a:custGeom>
            <a:solidFill>
              <a:srgbClr val="C3CC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8"/>
            <p:cNvSpPr/>
            <p:nvPr/>
          </p:nvSpPr>
          <p:spPr>
            <a:xfrm>
              <a:off x="-777450" y="2985250"/>
              <a:ext cx="6775" cy="60525"/>
            </a:xfrm>
            <a:custGeom>
              <a:rect b="b" l="l" r="r" t="t"/>
              <a:pathLst>
                <a:path extrusionOk="0" h="2421" w="271">
                  <a:moveTo>
                    <a:pt x="135" y="1"/>
                  </a:moveTo>
                  <a:cubicBezTo>
                    <a:pt x="68" y="1"/>
                    <a:pt x="1" y="45"/>
                    <a:pt x="1" y="134"/>
                  </a:cubicBezTo>
                  <a:lnTo>
                    <a:pt x="1" y="2288"/>
                  </a:lnTo>
                  <a:cubicBezTo>
                    <a:pt x="1" y="2376"/>
                    <a:pt x="68" y="2421"/>
                    <a:pt x="135" y="2421"/>
                  </a:cubicBezTo>
                  <a:cubicBezTo>
                    <a:pt x="203" y="2421"/>
                    <a:pt x="270" y="2376"/>
                    <a:pt x="270" y="2288"/>
                  </a:cubicBezTo>
                  <a:lnTo>
                    <a:pt x="270" y="134"/>
                  </a:lnTo>
                  <a:cubicBezTo>
                    <a:pt x="270" y="45"/>
                    <a:pt x="203" y="1"/>
                    <a:pt x="135" y="1"/>
                  </a:cubicBezTo>
                  <a:close/>
                </a:path>
              </a:pathLst>
            </a:custGeom>
            <a:solidFill>
              <a:srgbClr val="E6F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8"/>
            <p:cNvSpPr/>
            <p:nvPr/>
          </p:nvSpPr>
          <p:spPr>
            <a:xfrm>
              <a:off x="-777450" y="2760475"/>
              <a:ext cx="6775" cy="160775"/>
            </a:xfrm>
            <a:custGeom>
              <a:rect b="b" l="l" r="r" t="t"/>
              <a:pathLst>
                <a:path extrusionOk="0" h="6431" w="271">
                  <a:moveTo>
                    <a:pt x="135" y="0"/>
                  </a:moveTo>
                  <a:cubicBezTo>
                    <a:pt x="68" y="0"/>
                    <a:pt x="1" y="45"/>
                    <a:pt x="1" y="133"/>
                  </a:cubicBezTo>
                  <a:lnTo>
                    <a:pt x="1" y="6298"/>
                  </a:lnTo>
                  <a:cubicBezTo>
                    <a:pt x="1" y="6386"/>
                    <a:pt x="68" y="6430"/>
                    <a:pt x="135" y="6430"/>
                  </a:cubicBezTo>
                  <a:cubicBezTo>
                    <a:pt x="203" y="6430"/>
                    <a:pt x="270" y="6386"/>
                    <a:pt x="270" y="6298"/>
                  </a:cubicBezTo>
                  <a:lnTo>
                    <a:pt x="270" y="133"/>
                  </a:lnTo>
                  <a:cubicBezTo>
                    <a:pt x="270" y="45"/>
                    <a:pt x="203" y="0"/>
                    <a:pt x="135" y="0"/>
                  </a:cubicBezTo>
                  <a:close/>
                </a:path>
              </a:pathLst>
            </a:custGeom>
            <a:solidFill>
              <a:srgbClr val="E6F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8"/>
            <p:cNvSpPr/>
            <p:nvPr/>
          </p:nvSpPr>
          <p:spPr>
            <a:xfrm>
              <a:off x="-898425" y="3406650"/>
              <a:ext cx="24325" cy="23000"/>
            </a:xfrm>
            <a:custGeom>
              <a:rect b="b" l="l" r="r" t="t"/>
              <a:pathLst>
                <a:path extrusionOk="0" h="920" w="973">
                  <a:moveTo>
                    <a:pt x="539" y="259"/>
                  </a:moveTo>
                  <a:lnTo>
                    <a:pt x="539" y="259"/>
                  </a:lnTo>
                  <a:cubicBezTo>
                    <a:pt x="539" y="259"/>
                    <a:pt x="538" y="259"/>
                    <a:pt x="537" y="260"/>
                  </a:cubicBezTo>
                  <a:lnTo>
                    <a:pt x="537" y="260"/>
                  </a:lnTo>
                  <a:cubicBezTo>
                    <a:pt x="538" y="259"/>
                    <a:pt x="539" y="259"/>
                    <a:pt x="539" y="259"/>
                  </a:cubicBezTo>
                  <a:close/>
                  <a:moveTo>
                    <a:pt x="569" y="1"/>
                  </a:moveTo>
                  <a:cubicBezTo>
                    <a:pt x="474" y="1"/>
                    <a:pt x="378" y="24"/>
                    <a:pt x="291" y="71"/>
                  </a:cubicBezTo>
                  <a:cubicBezTo>
                    <a:pt x="121" y="170"/>
                    <a:pt x="15" y="347"/>
                    <a:pt x="7" y="538"/>
                  </a:cubicBezTo>
                  <a:cubicBezTo>
                    <a:pt x="0" y="652"/>
                    <a:pt x="29" y="758"/>
                    <a:pt x="78" y="850"/>
                  </a:cubicBezTo>
                  <a:cubicBezTo>
                    <a:pt x="107" y="899"/>
                    <a:pt x="149" y="919"/>
                    <a:pt x="191" y="919"/>
                  </a:cubicBezTo>
                  <a:cubicBezTo>
                    <a:pt x="282" y="919"/>
                    <a:pt x="370" y="822"/>
                    <a:pt x="312" y="715"/>
                  </a:cubicBezTo>
                  <a:lnTo>
                    <a:pt x="298" y="680"/>
                  </a:lnTo>
                  <a:cubicBezTo>
                    <a:pt x="295" y="675"/>
                    <a:pt x="294" y="672"/>
                    <a:pt x="293" y="672"/>
                  </a:cubicBezTo>
                  <a:lnTo>
                    <a:pt x="293" y="672"/>
                  </a:lnTo>
                  <a:cubicBezTo>
                    <a:pt x="292" y="672"/>
                    <a:pt x="294" y="678"/>
                    <a:pt x="298" y="687"/>
                  </a:cubicBezTo>
                  <a:lnTo>
                    <a:pt x="291" y="673"/>
                  </a:lnTo>
                  <a:cubicBezTo>
                    <a:pt x="284" y="652"/>
                    <a:pt x="277" y="637"/>
                    <a:pt x="277" y="616"/>
                  </a:cubicBezTo>
                  <a:lnTo>
                    <a:pt x="277" y="609"/>
                  </a:lnTo>
                  <a:lnTo>
                    <a:pt x="277" y="574"/>
                  </a:lnTo>
                  <a:cubicBezTo>
                    <a:pt x="277" y="560"/>
                    <a:pt x="284" y="517"/>
                    <a:pt x="277" y="510"/>
                  </a:cubicBezTo>
                  <a:lnTo>
                    <a:pt x="277" y="503"/>
                  </a:lnTo>
                  <a:cubicBezTo>
                    <a:pt x="277" y="496"/>
                    <a:pt x="277" y="489"/>
                    <a:pt x="284" y="475"/>
                  </a:cubicBezTo>
                  <a:cubicBezTo>
                    <a:pt x="284" y="467"/>
                    <a:pt x="284" y="453"/>
                    <a:pt x="291" y="446"/>
                  </a:cubicBezTo>
                  <a:lnTo>
                    <a:pt x="298" y="426"/>
                  </a:lnTo>
                  <a:lnTo>
                    <a:pt x="298" y="426"/>
                  </a:lnTo>
                  <a:cubicBezTo>
                    <a:pt x="293" y="439"/>
                    <a:pt x="292" y="443"/>
                    <a:pt x="293" y="443"/>
                  </a:cubicBezTo>
                  <a:cubicBezTo>
                    <a:pt x="294" y="443"/>
                    <a:pt x="295" y="442"/>
                    <a:pt x="298" y="439"/>
                  </a:cubicBezTo>
                  <a:cubicBezTo>
                    <a:pt x="305" y="418"/>
                    <a:pt x="319" y="397"/>
                    <a:pt x="326" y="382"/>
                  </a:cubicBezTo>
                  <a:lnTo>
                    <a:pt x="333" y="368"/>
                  </a:lnTo>
                  <a:lnTo>
                    <a:pt x="333" y="368"/>
                  </a:lnTo>
                  <a:cubicBezTo>
                    <a:pt x="329" y="377"/>
                    <a:pt x="327" y="383"/>
                    <a:pt x="328" y="383"/>
                  </a:cubicBezTo>
                  <a:cubicBezTo>
                    <a:pt x="329" y="383"/>
                    <a:pt x="331" y="381"/>
                    <a:pt x="333" y="375"/>
                  </a:cubicBezTo>
                  <a:lnTo>
                    <a:pt x="355" y="354"/>
                  </a:lnTo>
                  <a:lnTo>
                    <a:pt x="376" y="333"/>
                  </a:lnTo>
                  <a:lnTo>
                    <a:pt x="383" y="326"/>
                  </a:lnTo>
                  <a:cubicBezTo>
                    <a:pt x="390" y="319"/>
                    <a:pt x="411" y="304"/>
                    <a:pt x="433" y="297"/>
                  </a:cubicBezTo>
                  <a:lnTo>
                    <a:pt x="447" y="290"/>
                  </a:lnTo>
                  <a:cubicBezTo>
                    <a:pt x="454" y="287"/>
                    <a:pt x="457" y="285"/>
                    <a:pt x="457" y="285"/>
                  </a:cubicBezTo>
                  <a:lnTo>
                    <a:pt x="457" y="285"/>
                  </a:lnTo>
                  <a:cubicBezTo>
                    <a:pt x="456" y="285"/>
                    <a:pt x="450" y="287"/>
                    <a:pt x="440" y="290"/>
                  </a:cubicBezTo>
                  <a:lnTo>
                    <a:pt x="468" y="276"/>
                  </a:lnTo>
                  <a:cubicBezTo>
                    <a:pt x="489" y="269"/>
                    <a:pt x="511" y="269"/>
                    <a:pt x="532" y="262"/>
                  </a:cubicBezTo>
                  <a:lnTo>
                    <a:pt x="603" y="262"/>
                  </a:lnTo>
                  <a:cubicBezTo>
                    <a:pt x="624" y="269"/>
                    <a:pt x="645" y="269"/>
                    <a:pt x="666" y="276"/>
                  </a:cubicBezTo>
                  <a:lnTo>
                    <a:pt x="695" y="283"/>
                  </a:lnTo>
                  <a:lnTo>
                    <a:pt x="688" y="283"/>
                  </a:lnTo>
                  <a:lnTo>
                    <a:pt x="702" y="290"/>
                  </a:lnTo>
                  <a:cubicBezTo>
                    <a:pt x="728" y="307"/>
                    <a:pt x="753" y="314"/>
                    <a:pt x="777" y="314"/>
                  </a:cubicBezTo>
                  <a:cubicBezTo>
                    <a:pt x="896" y="314"/>
                    <a:pt x="972" y="134"/>
                    <a:pt x="836" y="64"/>
                  </a:cubicBezTo>
                  <a:cubicBezTo>
                    <a:pt x="753" y="22"/>
                    <a:pt x="661" y="1"/>
                    <a:pt x="569" y="1"/>
                  </a:cubicBezTo>
                  <a:close/>
                </a:path>
              </a:pathLst>
            </a:custGeom>
            <a:solidFill>
              <a:srgbClr val="E6F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8"/>
            <p:cNvSpPr/>
            <p:nvPr/>
          </p:nvSpPr>
          <p:spPr>
            <a:xfrm>
              <a:off x="-853425" y="3406800"/>
              <a:ext cx="195575" cy="6775"/>
            </a:xfrm>
            <a:custGeom>
              <a:rect b="b" l="l" r="r" t="t"/>
              <a:pathLst>
                <a:path extrusionOk="0" h="271" w="7823">
                  <a:moveTo>
                    <a:pt x="177" y="1"/>
                  </a:moveTo>
                  <a:cubicBezTo>
                    <a:pt x="0" y="1"/>
                    <a:pt x="0" y="270"/>
                    <a:pt x="177" y="270"/>
                  </a:cubicBezTo>
                  <a:lnTo>
                    <a:pt x="7645" y="270"/>
                  </a:lnTo>
                  <a:cubicBezTo>
                    <a:pt x="7823" y="270"/>
                    <a:pt x="7823" y="1"/>
                    <a:pt x="7645" y="1"/>
                  </a:cubicBezTo>
                  <a:close/>
                </a:path>
              </a:pathLst>
            </a:custGeom>
            <a:solidFill>
              <a:srgbClr val="E6F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8"/>
            <p:cNvSpPr/>
            <p:nvPr/>
          </p:nvSpPr>
          <p:spPr>
            <a:xfrm>
              <a:off x="-316175" y="3160825"/>
              <a:ext cx="31375" cy="214300"/>
            </a:xfrm>
            <a:custGeom>
              <a:rect b="b" l="l" r="r" t="t"/>
              <a:pathLst>
                <a:path extrusionOk="0" h="8572" w="1255">
                  <a:moveTo>
                    <a:pt x="153" y="1"/>
                  </a:moveTo>
                  <a:cubicBezTo>
                    <a:pt x="77" y="1"/>
                    <a:pt x="1" y="63"/>
                    <a:pt x="22" y="161"/>
                  </a:cubicBezTo>
                  <a:cubicBezTo>
                    <a:pt x="624" y="2251"/>
                    <a:pt x="915" y="4419"/>
                    <a:pt x="879" y="6602"/>
                  </a:cubicBezTo>
                  <a:cubicBezTo>
                    <a:pt x="872" y="7218"/>
                    <a:pt x="837" y="7835"/>
                    <a:pt x="773" y="8444"/>
                  </a:cubicBezTo>
                  <a:cubicBezTo>
                    <a:pt x="766" y="8529"/>
                    <a:pt x="828" y="8572"/>
                    <a:pt x="894" y="8572"/>
                  </a:cubicBezTo>
                  <a:cubicBezTo>
                    <a:pt x="961" y="8572"/>
                    <a:pt x="1032" y="8529"/>
                    <a:pt x="1042" y="8444"/>
                  </a:cubicBezTo>
                  <a:cubicBezTo>
                    <a:pt x="1255" y="6255"/>
                    <a:pt x="1149" y="4044"/>
                    <a:pt x="716" y="1883"/>
                  </a:cubicBezTo>
                  <a:cubicBezTo>
                    <a:pt x="596" y="1280"/>
                    <a:pt x="447" y="685"/>
                    <a:pt x="277" y="90"/>
                  </a:cubicBezTo>
                  <a:cubicBezTo>
                    <a:pt x="254" y="28"/>
                    <a:pt x="204" y="1"/>
                    <a:pt x="15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 name="Google Shape;174;p28"/>
          <p:cNvSpPr txBox="1"/>
          <p:nvPr/>
        </p:nvSpPr>
        <p:spPr>
          <a:xfrm>
            <a:off x="1068425" y="3945625"/>
            <a:ext cx="180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sz="2400">
                <a:latin typeface="Impact"/>
                <a:ea typeface="Impact"/>
                <a:cs typeface="Impact"/>
                <a:sym typeface="Impact"/>
              </a:rPr>
              <a:t>CP VIOLATION</a:t>
            </a:r>
            <a:r>
              <a:rPr lang="vi">
                <a:latin typeface="Hind Vadodara Light"/>
                <a:ea typeface="Hind Vadodara Light"/>
                <a:cs typeface="Hind Vadodara Light"/>
                <a:sym typeface="Hind Vadodara Light"/>
              </a:rPr>
              <a:t> </a:t>
            </a:r>
            <a:endParaRPr>
              <a:latin typeface="Hind Vadodara Light"/>
              <a:ea typeface="Hind Vadodara Light"/>
              <a:cs typeface="Hind Vadodara Light"/>
              <a:sym typeface="Hind Vadodara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9"/>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Neutrino Oscillation</a:t>
            </a:r>
            <a:endParaRPr/>
          </a:p>
        </p:txBody>
      </p:sp>
      <p:sp>
        <p:nvSpPr>
          <p:cNvPr id="180" name="Google Shape;180;p29"/>
          <p:cNvSpPr txBox="1"/>
          <p:nvPr>
            <p:ph idx="1" type="body"/>
          </p:nvPr>
        </p:nvSpPr>
        <p:spPr>
          <a:xfrm>
            <a:off x="311700" y="1152475"/>
            <a:ext cx="3925200" cy="3416400"/>
          </a:xfrm>
          <a:prstGeom prst="rect">
            <a:avLst/>
          </a:prstGeom>
        </p:spPr>
        <p:txBody>
          <a:bodyPr anchorCtr="0" anchor="b" bIns="91425" lIns="91425" spcFirstLastPara="1" rIns="91425" wrap="square" tIns="91425">
            <a:noAutofit/>
          </a:bodyPr>
          <a:lstStyle/>
          <a:p>
            <a:pPr indent="0" lvl="0" marL="0" rtl="0" algn="l">
              <a:spcBef>
                <a:spcPts val="0"/>
              </a:spcBef>
              <a:spcAft>
                <a:spcPts val="1600"/>
              </a:spcAft>
              <a:buNone/>
            </a:pPr>
            <a:r>
              <a:rPr lang="vi">
                <a:solidFill>
                  <a:schemeClr val="dk1"/>
                </a:solidFill>
                <a:latin typeface="Hind Vadodara Light"/>
                <a:ea typeface="Hind Vadodara Light"/>
                <a:cs typeface="Hind Vadodara Light"/>
                <a:sym typeface="Hind Vadodara Light"/>
              </a:rPr>
              <a:t>Neutrinos change </a:t>
            </a:r>
            <a:r>
              <a:rPr b="1" lang="vi">
                <a:solidFill>
                  <a:schemeClr val="dk1"/>
                </a:solidFill>
                <a:latin typeface="Hind Vadodara"/>
                <a:ea typeface="Hind Vadodara"/>
                <a:cs typeface="Hind Vadodara"/>
                <a:sym typeface="Hind Vadodara"/>
              </a:rPr>
              <a:t>flavor</a:t>
            </a:r>
            <a:r>
              <a:rPr lang="vi">
                <a:solidFill>
                  <a:schemeClr val="dk1"/>
                </a:solidFill>
                <a:latin typeface="Hind Vadodara Light"/>
                <a:ea typeface="Hind Vadodara Light"/>
                <a:cs typeface="Hind Vadodara Light"/>
                <a:sym typeface="Hind Vadodara Light"/>
              </a:rPr>
              <a:t> as they travel.</a:t>
            </a:r>
            <a:r>
              <a:rPr lang="vi">
                <a:solidFill>
                  <a:schemeClr val="dk1"/>
                </a:solidFill>
                <a:latin typeface="Hind Vadodara Light"/>
                <a:ea typeface="Hind Vadodara Light"/>
                <a:cs typeface="Hind Vadodara Light"/>
                <a:sym typeface="Hind Vadodara Light"/>
              </a:rPr>
              <a:t> A neutrino born as one flavor (electron, muon, or tau neutrino) will change into the other flavor —and the </a:t>
            </a:r>
            <a:r>
              <a:rPr b="1" lang="vi">
                <a:solidFill>
                  <a:schemeClr val="dk1"/>
                </a:solidFill>
                <a:latin typeface="Hind Vadodara"/>
                <a:ea typeface="Hind Vadodara"/>
                <a:cs typeface="Hind Vadodara"/>
                <a:sym typeface="Hind Vadodara"/>
              </a:rPr>
              <a:t>probability</a:t>
            </a:r>
            <a:r>
              <a:rPr lang="vi">
                <a:solidFill>
                  <a:schemeClr val="dk1"/>
                </a:solidFill>
                <a:latin typeface="Hind Vadodara Light"/>
                <a:ea typeface="Hind Vadodara Light"/>
                <a:cs typeface="Hind Vadodara Light"/>
                <a:sym typeface="Hind Vadodara Light"/>
              </a:rPr>
              <a:t> of appearing as a different flavor depends on </a:t>
            </a:r>
            <a:r>
              <a:rPr b="1" lang="vi">
                <a:solidFill>
                  <a:schemeClr val="dk1"/>
                </a:solidFill>
                <a:latin typeface="Hind Vadodara"/>
                <a:ea typeface="Hind Vadodara"/>
                <a:cs typeface="Hind Vadodara"/>
                <a:sym typeface="Hind Vadodara"/>
              </a:rPr>
              <a:t>how far</a:t>
            </a:r>
            <a:r>
              <a:rPr lang="vi">
                <a:solidFill>
                  <a:schemeClr val="dk1"/>
                </a:solidFill>
                <a:latin typeface="Hind Vadodara Light"/>
                <a:ea typeface="Hind Vadodara Light"/>
                <a:cs typeface="Hind Vadodara Light"/>
                <a:sym typeface="Hind Vadodara Light"/>
              </a:rPr>
              <a:t> it has gone</a:t>
            </a:r>
            <a:endParaRPr sz="2200"/>
          </a:p>
        </p:txBody>
      </p:sp>
      <p:pic>
        <p:nvPicPr>
          <p:cNvPr id="181" name="Google Shape;181;p29"/>
          <p:cNvPicPr preferRelativeResize="0"/>
          <p:nvPr/>
        </p:nvPicPr>
        <p:blipFill>
          <a:blip r:embed="rId3">
            <a:alphaModFix/>
          </a:blip>
          <a:stretch>
            <a:fillRect/>
          </a:stretch>
        </p:blipFill>
        <p:spPr>
          <a:xfrm>
            <a:off x="4816900" y="1017713"/>
            <a:ext cx="3865525" cy="3504825"/>
          </a:xfrm>
          <a:prstGeom prst="rect">
            <a:avLst/>
          </a:prstGeom>
          <a:noFill/>
          <a:ln>
            <a:noFill/>
          </a:ln>
        </p:spPr>
      </p:pic>
      <p:pic>
        <p:nvPicPr>
          <p:cNvPr id="182" name="Google Shape;182;p29"/>
          <p:cNvPicPr preferRelativeResize="0"/>
          <p:nvPr/>
        </p:nvPicPr>
        <p:blipFill>
          <a:blip r:embed="rId4">
            <a:alphaModFix/>
          </a:blip>
          <a:stretch>
            <a:fillRect/>
          </a:stretch>
        </p:blipFill>
        <p:spPr>
          <a:xfrm>
            <a:off x="4977500" y="931987"/>
            <a:ext cx="3544317" cy="3857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0"/>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Neutrino Oscillation</a:t>
            </a:r>
            <a:endParaRPr/>
          </a:p>
        </p:txBody>
      </p:sp>
      <p:pic>
        <p:nvPicPr>
          <p:cNvPr id="188" name="Google Shape;188;p30"/>
          <p:cNvPicPr preferRelativeResize="0"/>
          <p:nvPr/>
        </p:nvPicPr>
        <p:blipFill>
          <a:blip r:embed="rId3">
            <a:alphaModFix/>
          </a:blip>
          <a:stretch>
            <a:fillRect/>
          </a:stretch>
        </p:blipFill>
        <p:spPr>
          <a:xfrm>
            <a:off x="1088967" y="1151031"/>
            <a:ext cx="5634033" cy="1455484"/>
          </a:xfrm>
          <a:prstGeom prst="rect">
            <a:avLst/>
          </a:prstGeom>
          <a:noFill/>
          <a:ln>
            <a:noFill/>
          </a:ln>
        </p:spPr>
      </p:pic>
      <p:sp>
        <p:nvSpPr>
          <p:cNvPr id="189" name="Google Shape;189;p30"/>
          <p:cNvSpPr txBox="1"/>
          <p:nvPr/>
        </p:nvSpPr>
        <p:spPr>
          <a:xfrm>
            <a:off x="1089100" y="2744751"/>
            <a:ext cx="5473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sz="1700">
                <a:latin typeface="Hind Vadodara Light"/>
                <a:ea typeface="Hind Vadodara Light"/>
                <a:cs typeface="Hind Vadodara Light"/>
                <a:sym typeface="Hind Vadodara Light"/>
              </a:rPr>
              <a:t>Pontecorvo-Maki-Nakagawa-Sakata matrix (PMNS </a:t>
            </a:r>
            <a:r>
              <a:rPr lang="vi" sz="1700">
                <a:latin typeface="Hind Vadodara Light"/>
                <a:ea typeface="Hind Vadodara Light"/>
                <a:cs typeface="Hind Vadodara Light"/>
                <a:sym typeface="Hind Vadodara Light"/>
              </a:rPr>
              <a:t>matrix</a:t>
            </a:r>
            <a:r>
              <a:rPr lang="vi" sz="1700">
                <a:latin typeface="Hind Vadodara Light"/>
                <a:ea typeface="Hind Vadodara Light"/>
                <a:cs typeface="Hind Vadodara Light"/>
                <a:sym typeface="Hind Vadodara Light"/>
              </a:rPr>
              <a:t>)</a:t>
            </a:r>
            <a:endParaRPr sz="1700">
              <a:latin typeface="Hind Vadodara Light"/>
              <a:ea typeface="Hind Vadodara Light"/>
              <a:cs typeface="Hind Vadodara Light"/>
              <a:sym typeface="Hind Vadodara Light"/>
            </a:endParaRPr>
          </a:p>
        </p:txBody>
      </p:sp>
      <p:cxnSp>
        <p:nvCxnSpPr>
          <p:cNvPr id="190" name="Google Shape;190;p30"/>
          <p:cNvCxnSpPr/>
          <p:nvPr/>
        </p:nvCxnSpPr>
        <p:spPr>
          <a:xfrm rot="10800000">
            <a:off x="4337102" y="2497579"/>
            <a:ext cx="234900" cy="409800"/>
          </a:xfrm>
          <a:prstGeom prst="straightConnector1">
            <a:avLst/>
          </a:prstGeom>
          <a:noFill/>
          <a:ln cap="flat" cmpd="sng" w="9525">
            <a:solidFill>
              <a:schemeClr val="dk2"/>
            </a:solidFill>
            <a:prstDash val="solid"/>
            <a:round/>
            <a:headEnd len="med" w="med" type="none"/>
            <a:tailEnd len="med" w="med" type="triangle"/>
          </a:ln>
        </p:spPr>
      </p:cxnSp>
      <p:sp>
        <p:nvSpPr>
          <p:cNvPr id="191" name="Google Shape;191;p30"/>
          <p:cNvSpPr txBox="1"/>
          <p:nvPr/>
        </p:nvSpPr>
        <p:spPr>
          <a:xfrm>
            <a:off x="0" y="1760300"/>
            <a:ext cx="1189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vi" sz="1500">
                <a:latin typeface="Hind Vadodara"/>
                <a:ea typeface="Hind Vadodara"/>
                <a:cs typeface="Hind Vadodara"/>
                <a:sym typeface="Hind Vadodara"/>
              </a:rPr>
              <a:t>flavor</a:t>
            </a:r>
            <a:r>
              <a:rPr lang="vi" sz="1500">
                <a:latin typeface="Hind Vadodara Light"/>
                <a:ea typeface="Hind Vadodara Light"/>
                <a:cs typeface="Hind Vadodara Light"/>
                <a:sym typeface="Hind Vadodara Light"/>
              </a:rPr>
              <a:t> </a:t>
            </a:r>
            <a:endParaRPr sz="1500">
              <a:latin typeface="Hind Vadodara Light"/>
              <a:ea typeface="Hind Vadodara Light"/>
              <a:cs typeface="Hind Vadodara Light"/>
              <a:sym typeface="Hind Vadodara Light"/>
            </a:endParaRPr>
          </a:p>
          <a:p>
            <a:pPr indent="0" lvl="0" marL="0" rtl="0" algn="l">
              <a:spcBef>
                <a:spcPts val="0"/>
              </a:spcBef>
              <a:spcAft>
                <a:spcPts val="0"/>
              </a:spcAft>
              <a:buNone/>
            </a:pPr>
            <a:r>
              <a:rPr lang="vi" sz="1500">
                <a:latin typeface="Hind Vadodara Light"/>
                <a:ea typeface="Hind Vadodara Light"/>
                <a:cs typeface="Hind Vadodara Light"/>
                <a:sym typeface="Hind Vadodara Light"/>
              </a:rPr>
              <a:t>eigenstates</a:t>
            </a:r>
            <a:endParaRPr sz="1500">
              <a:latin typeface="Hind Vadodara Light"/>
              <a:ea typeface="Hind Vadodara Light"/>
              <a:cs typeface="Hind Vadodara Light"/>
              <a:sym typeface="Hind Vadodara Light"/>
            </a:endParaRPr>
          </a:p>
        </p:txBody>
      </p:sp>
      <p:sp>
        <p:nvSpPr>
          <p:cNvPr id="192" name="Google Shape;192;p30"/>
          <p:cNvSpPr txBox="1"/>
          <p:nvPr/>
        </p:nvSpPr>
        <p:spPr>
          <a:xfrm>
            <a:off x="7018706" y="1040600"/>
            <a:ext cx="2026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vi" sz="1800">
                <a:latin typeface="Hind Vadodara"/>
                <a:ea typeface="Hind Vadodara"/>
                <a:cs typeface="Hind Vadodara"/>
                <a:sym typeface="Hind Vadodara"/>
              </a:rPr>
              <a:t>mass</a:t>
            </a:r>
            <a:r>
              <a:rPr lang="vi" sz="1800">
                <a:latin typeface="Hind Vadodara Light"/>
                <a:ea typeface="Hind Vadodara Light"/>
                <a:cs typeface="Hind Vadodara Light"/>
                <a:sym typeface="Hind Vadodara Light"/>
              </a:rPr>
              <a:t> eigenstates</a:t>
            </a:r>
            <a:endParaRPr sz="1800">
              <a:latin typeface="Hind Vadodara Light"/>
              <a:ea typeface="Hind Vadodara Light"/>
              <a:cs typeface="Hind Vadodara Light"/>
              <a:sym typeface="Hind Vadodara Light"/>
            </a:endParaRPr>
          </a:p>
        </p:txBody>
      </p:sp>
      <p:cxnSp>
        <p:nvCxnSpPr>
          <p:cNvPr id="193" name="Google Shape;193;p30"/>
          <p:cNvCxnSpPr>
            <a:stCxn id="192" idx="1"/>
          </p:cNvCxnSpPr>
          <p:nvPr/>
        </p:nvCxnSpPr>
        <p:spPr>
          <a:xfrm flipH="1">
            <a:off x="6722906" y="1271450"/>
            <a:ext cx="295800" cy="489000"/>
          </a:xfrm>
          <a:prstGeom prst="straightConnector1">
            <a:avLst/>
          </a:prstGeom>
          <a:noFill/>
          <a:ln cap="flat" cmpd="sng" w="9525">
            <a:solidFill>
              <a:schemeClr val="dk2"/>
            </a:solidFill>
            <a:prstDash val="solid"/>
            <a:round/>
            <a:headEnd len="med" w="med" type="none"/>
            <a:tailEnd len="med" w="med" type="triangle"/>
          </a:ln>
        </p:spPr>
      </p:cxnSp>
      <p:cxnSp>
        <p:nvCxnSpPr>
          <p:cNvPr id="194" name="Google Shape;194;p30"/>
          <p:cNvCxnSpPr>
            <a:endCxn id="188" idx="1"/>
          </p:cNvCxnSpPr>
          <p:nvPr/>
        </p:nvCxnSpPr>
        <p:spPr>
          <a:xfrm flipH="1" rot="10800000">
            <a:off x="684867" y="1878773"/>
            <a:ext cx="404100" cy="164100"/>
          </a:xfrm>
          <a:prstGeom prst="straightConnector1">
            <a:avLst/>
          </a:prstGeom>
          <a:noFill/>
          <a:ln cap="flat" cmpd="sng" w="9525">
            <a:solidFill>
              <a:schemeClr val="dk2"/>
            </a:solidFill>
            <a:prstDash val="solid"/>
            <a:round/>
            <a:headEnd len="med" w="med" type="none"/>
            <a:tailEnd len="med" w="med" type="triangle"/>
          </a:ln>
        </p:spPr>
      </p:cxnSp>
      <p:pic>
        <p:nvPicPr>
          <p:cNvPr id="195" name="Google Shape;195;p30"/>
          <p:cNvPicPr preferRelativeResize="0"/>
          <p:nvPr/>
        </p:nvPicPr>
        <p:blipFill>
          <a:blip r:embed="rId4">
            <a:alphaModFix/>
          </a:blip>
          <a:stretch>
            <a:fillRect/>
          </a:stretch>
        </p:blipFill>
        <p:spPr>
          <a:xfrm>
            <a:off x="6723000" y="2606525"/>
            <a:ext cx="2194000" cy="2437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1"/>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Neutrino Oscillation</a:t>
            </a:r>
            <a:endParaRPr/>
          </a:p>
        </p:txBody>
      </p:sp>
      <p:pic>
        <p:nvPicPr>
          <p:cNvPr id="201" name="Google Shape;201;p31"/>
          <p:cNvPicPr preferRelativeResize="0"/>
          <p:nvPr/>
        </p:nvPicPr>
        <p:blipFill>
          <a:blip r:embed="rId3">
            <a:alphaModFix/>
          </a:blip>
          <a:stretch>
            <a:fillRect/>
          </a:stretch>
        </p:blipFill>
        <p:spPr>
          <a:xfrm>
            <a:off x="3111575" y="2402925"/>
            <a:ext cx="5705326" cy="2539925"/>
          </a:xfrm>
          <a:prstGeom prst="rect">
            <a:avLst/>
          </a:prstGeom>
          <a:noFill/>
          <a:ln>
            <a:noFill/>
          </a:ln>
        </p:spPr>
      </p:pic>
      <p:sp>
        <p:nvSpPr>
          <p:cNvPr id="202" name="Google Shape;202;p31"/>
          <p:cNvSpPr txBox="1"/>
          <p:nvPr/>
        </p:nvSpPr>
        <p:spPr>
          <a:xfrm>
            <a:off x="1748050" y="1014463"/>
            <a:ext cx="4777500" cy="128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vi">
                <a:latin typeface="Hind Vadodara"/>
                <a:ea typeface="Hind Vadodara"/>
                <a:cs typeface="Hind Vadodara"/>
                <a:sym typeface="Hind Vadodara"/>
              </a:rPr>
              <a:t>The PMNS Matrix</a:t>
            </a:r>
            <a:r>
              <a:rPr lang="vi">
                <a:latin typeface="Hind Vadodara Light"/>
                <a:ea typeface="Hind Vadodara Light"/>
                <a:cs typeface="Hind Vadodara Light"/>
                <a:sym typeface="Hind Vadodara Light"/>
              </a:rPr>
              <a:t> depends on four parameters:</a:t>
            </a:r>
            <a:endParaRPr>
              <a:latin typeface="Hind Vadodara Light"/>
              <a:ea typeface="Hind Vadodara Light"/>
              <a:cs typeface="Hind Vadodara Light"/>
              <a:sym typeface="Hind Vadodara Light"/>
            </a:endParaRPr>
          </a:p>
          <a:p>
            <a:pPr indent="-317500" lvl="0" marL="457200" rtl="0" algn="l">
              <a:spcBef>
                <a:spcPts val="0"/>
              </a:spcBef>
              <a:spcAft>
                <a:spcPts val="0"/>
              </a:spcAft>
              <a:buSzPts val="1400"/>
              <a:buFont typeface="Hind Vadodara Light"/>
              <a:buChar char="●"/>
            </a:pPr>
            <a:r>
              <a:rPr lang="vi">
                <a:latin typeface="Hind Vadodara Light"/>
                <a:ea typeface="Hind Vadodara Light"/>
                <a:cs typeface="Hind Vadodara Light"/>
                <a:sym typeface="Hind Vadodara Light"/>
              </a:rPr>
              <a:t>Three </a:t>
            </a:r>
            <a:r>
              <a:rPr b="1" lang="vi">
                <a:solidFill>
                  <a:srgbClr val="FF6B65"/>
                </a:solidFill>
                <a:latin typeface="Hind Vadodara"/>
                <a:ea typeface="Hind Vadodara"/>
                <a:cs typeface="Hind Vadodara"/>
                <a:sym typeface="Hind Vadodara"/>
              </a:rPr>
              <a:t>mixing angles</a:t>
            </a:r>
            <a:r>
              <a:rPr lang="vi">
                <a:latin typeface="Hind Vadodara Light"/>
                <a:ea typeface="Hind Vadodara Light"/>
                <a:cs typeface="Hind Vadodara Light"/>
                <a:sym typeface="Hind Vadodara Light"/>
              </a:rPr>
              <a:t>: </a:t>
            </a:r>
            <a:r>
              <a:rPr lang="vi" sz="1550">
                <a:highlight>
                  <a:srgbClr val="FFFFFF"/>
                </a:highlight>
                <a:latin typeface="Courier New"/>
                <a:ea typeface="Courier New"/>
                <a:cs typeface="Courier New"/>
                <a:sym typeface="Courier New"/>
              </a:rPr>
              <a:t>θ</a:t>
            </a:r>
            <a:r>
              <a:rPr lang="vi" sz="1100">
                <a:highlight>
                  <a:srgbClr val="FFFFFF"/>
                </a:highlight>
                <a:latin typeface="Courier New"/>
                <a:ea typeface="Courier New"/>
                <a:cs typeface="Courier New"/>
                <a:sym typeface="Courier New"/>
              </a:rPr>
              <a:t>12, </a:t>
            </a:r>
            <a:r>
              <a:rPr lang="vi" sz="1550">
                <a:highlight>
                  <a:srgbClr val="FFFFFF"/>
                </a:highlight>
                <a:latin typeface="Courier New"/>
                <a:ea typeface="Courier New"/>
                <a:cs typeface="Courier New"/>
                <a:sym typeface="Courier New"/>
              </a:rPr>
              <a:t>θ</a:t>
            </a:r>
            <a:r>
              <a:rPr lang="vi" sz="1100">
                <a:highlight>
                  <a:srgbClr val="FFFFFF"/>
                </a:highlight>
                <a:latin typeface="Courier New"/>
                <a:ea typeface="Courier New"/>
                <a:cs typeface="Courier New"/>
                <a:sym typeface="Courier New"/>
              </a:rPr>
              <a:t>13, </a:t>
            </a:r>
            <a:r>
              <a:rPr lang="vi" sz="1550">
                <a:highlight>
                  <a:srgbClr val="FFFFFF"/>
                </a:highlight>
                <a:latin typeface="Courier New"/>
                <a:ea typeface="Courier New"/>
                <a:cs typeface="Courier New"/>
                <a:sym typeface="Courier New"/>
              </a:rPr>
              <a:t>θ</a:t>
            </a:r>
            <a:r>
              <a:rPr lang="vi" sz="1100">
                <a:highlight>
                  <a:srgbClr val="FFFFFF"/>
                </a:highlight>
                <a:latin typeface="Courier New"/>
                <a:ea typeface="Courier New"/>
                <a:cs typeface="Courier New"/>
                <a:sym typeface="Courier New"/>
              </a:rPr>
              <a:t>23</a:t>
            </a:r>
            <a:endParaRPr>
              <a:latin typeface="Hind Vadodara Light"/>
              <a:ea typeface="Hind Vadodara Light"/>
              <a:cs typeface="Hind Vadodara Light"/>
              <a:sym typeface="Hind Vadodara Light"/>
            </a:endParaRPr>
          </a:p>
          <a:p>
            <a:pPr indent="-317500" lvl="0" marL="457200" rtl="0" algn="l">
              <a:spcBef>
                <a:spcPts val="0"/>
              </a:spcBef>
              <a:spcAft>
                <a:spcPts val="0"/>
              </a:spcAft>
              <a:buSzPts val="1400"/>
              <a:buFont typeface="Hind Vadodara Light"/>
              <a:buChar char="●"/>
            </a:pPr>
            <a:r>
              <a:rPr b="1" lang="vi">
                <a:solidFill>
                  <a:srgbClr val="FF6B65"/>
                </a:solidFill>
                <a:latin typeface="Hind Vadodara"/>
                <a:ea typeface="Hind Vadodara"/>
                <a:cs typeface="Hind Vadodara"/>
                <a:sym typeface="Hind Vadodara"/>
              </a:rPr>
              <a:t>A Dirac phase</a:t>
            </a:r>
            <a:r>
              <a:rPr lang="vi">
                <a:latin typeface="Hind Vadodara Light"/>
                <a:ea typeface="Hind Vadodara Light"/>
                <a:cs typeface="Hind Vadodara Light"/>
                <a:sym typeface="Hind Vadodara Light"/>
              </a:rPr>
              <a:t> represents </a:t>
            </a:r>
            <a:r>
              <a:rPr b="1" lang="vi">
                <a:solidFill>
                  <a:srgbClr val="CC0000"/>
                </a:solidFill>
                <a:latin typeface="Hind Vadodara"/>
                <a:ea typeface="Hind Vadodara"/>
                <a:cs typeface="Hind Vadodara"/>
                <a:sym typeface="Hind Vadodara"/>
              </a:rPr>
              <a:t>CP violation</a:t>
            </a:r>
            <a:r>
              <a:rPr lang="vi">
                <a:latin typeface="Hind Vadodara Light"/>
                <a:ea typeface="Hind Vadodara Light"/>
                <a:cs typeface="Hind Vadodara Light"/>
                <a:sym typeface="Hind Vadodara Light"/>
              </a:rPr>
              <a:t>:  </a:t>
            </a:r>
            <a:r>
              <a:rPr lang="vi" sz="1550">
                <a:highlight>
                  <a:srgbClr val="FFFFFF"/>
                </a:highlight>
                <a:latin typeface="Courier New"/>
                <a:ea typeface="Courier New"/>
                <a:cs typeface="Courier New"/>
                <a:sym typeface="Courier New"/>
              </a:rPr>
              <a:t>δ</a:t>
            </a:r>
            <a:endParaRPr>
              <a:latin typeface="Hind Vadodara Light"/>
              <a:ea typeface="Hind Vadodara Light"/>
              <a:cs typeface="Hind Vadodara Light"/>
              <a:sym typeface="Hind Vadodara Light"/>
            </a:endParaRPr>
          </a:p>
          <a:p>
            <a:pPr indent="0" lvl="0" marL="0" rtl="0" algn="l">
              <a:lnSpc>
                <a:spcPct val="115000"/>
              </a:lnSpc>
              <a:spcBef>
                <a:spcPts val="0"/>
              </a:spcBef>
              <a:spcAft>
                <a:spcPts val="0"/>
              </a:spcAft>
              <a:buNone/>
            </a:pPr>
            <a:r>
              <a:t/>
            </a:r>
            <a:endParaRPr sz="1100">
              <a:highlight>
                <a:srgbClr val="FFFFFF"/>
              </a:highlight>
              <a:latin typeface="Courier New"/>
              <a:ea typeface="Courier New"/>
              <a:cs typeface="Courier New"/>
              <a:sym typeface="Courier New"/>
            </a:endParaRPr>
          </a:p>
          <a:p>
            <a:pPr indent="0" lvl="0" marL="0" rtl="0" algn="l">
              <a:spcBef>
                <a:spcPts val="0"/>
              </a:spcBef>
              <a:spcAft>
                <a:spcPts val="0"/>
              </a:spcAft>
              <a:buNone/>
            </a:pPr>
            <a:r>
              <a:t/>
            </a:r>
            <a:endParaRPr>
              <a:latin typeface="Hind Vadodara Light"/>
              <a:ea typeface="Hind Vadodara Light"/>
              <a:cs typeface="Hind Vadodara Light"/>
              <a:sym typeface="Hind Vadodara Light"/>
            </a:endParaRPr>
          </a:p>
        </p:txBody>
      </p:sp>
      <p:pic>
        <p:nvPicPr>
          <p:cNvPr id="203" name="Google Shape;203;p31"/>
          <p:cNvPicPr preferRelativeResize="0"/>
          <p:nvPr/>
        </p:nvPicPr>
        <p:blipFill>
          <a:blip r:embed="rId4">
            <a:alphaModFix/>
          </a:blip>
          <a:stretch>
            <a:fillRect/>
          </a:stretch>
        </p:blipFill>
        <p:spPr>
          <a:xfrm>
            <a:off x="6142750" y="2651275"/>
            <a:ext cx="2314575" cy="295275"/>
          </a:xfrm>
          <a:prstGeom prst="rect">
            <a:avLst/>
          </a:prstGeom>
          <a:noFill/>
          <a:ln>
            <a:noFill/>
          </a:ln>
        </p:spPr>
      </p:pic>
      <p:pic>
        <p:nvPicPr>
          <p:cNvPr id="204" name="Google Shape;204;p31"/>
          <p:cNvPicPr preferRelativeResize="0"/>
          <p:nvPr/>
        </p:nvPicPr>
        <p:blipFill>
          <a:blip r:embed="rId5">
            <a:alphaModFix/>
          </a:blip>
          <a:stretch>
            <a:fillRect/>
          </a:stretch>
        </p:blipFill>
        <p:spPr>
          <a:xfrm>
            <a:off x="70025" y="2946550"/>
            <a:ext cx="2904976" cy="1632300"/>
          </a:xfrm>
          <a:prstGeom prst="rect">
            <a:avLst/>
          </a:prstGeom>
          <a:noFill/>
          <a:ln cap="flat" cmpd="sng" w="9525">
            <a:solidFill>
              <a:schemeClr val="dk2"/>
            </a:solidFill>
            <a:prstDash val="solid"/>
            <a:round/>
            <a:headEnd len="sm" w="sm" type="none"/>
            <a:tailEnd len="sm" w="sm" type="none"/>
          </a:ln>
        </p:spPr>
      </p:pic>
      <p:cxnSp>
        <p:nvCxnSpPr>
          <p:cNvPr id="205" name="Google Shape;205;p31"/>
          <p:cNvCxnSpPr/>
          <p:nvPr/>
        </p:nvCxnSpPr>
        <p:spPr>
          <a:xfrm flipH="1">
            <a:off x="1592550" y="1327050"/>
            <a:ext cx="329400" cy="2068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2421000" y="283608"/>
            <a:ext cx="4302000" cy="6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Neutrino Oscillation</a:t>
            </a:r>
            <a:endParaRPr/>
          </a:p>
        </p:txBody>
      </p:sp>
      <p:pic>
        <p:nvPicPr>
          <p:cNvPr id="211" name="Google Shape;211;p32"/>
          <p:cNvPicPr preferRelativeResize="0"/>
          <p:nvPr/>
        </p:nvPicPr>
        <p:blipFill>
          <a:blip r:embed="rId3">
            <a:alphaModFix/>
          </a:blip>
          <a:stretch>
            <a:fillRect/>
          </a:stretch>
        </p:blipFill>
        <p:spPr>
          <a:xfrm>
            <a:off x="4145850" y="1265400"/>
            <a:ext cx="4612701" cy="1172175"/>
          </a:xfrm>
          <a:prstGeom prst="rect">
            <a:avLst/>
          </a:prstGeom>
          <a:noFill/>
          <a:ln>
            <a:noFill/>
          </a:ln>
        </p:spPr>
      </p:pic>
      <p:sp>
        <p:nvSpPr>
          <p:cNvPr id="212" name="Google Shape;212;p32"/>
          <p:cNvSpPr txBox="1"/>
          <p:nvPr/>
        </p:nvSpPr>
        <p:spPr>
          <a:xfrm>
            <a:off x="604050" y="1543688"/>
            <a:ext cx="3468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vi">
                <a:solidFill>
                  <a:srgbClr val="FF6B65"/>
                </a:solidFill>
                <a:latin typeface="Hind Vadodara"/>
                <a:ea typeface="Hind Vadodara"/>
                <a:cs typeface="Hind Vadodara"/>
                <a:sym typeface="Hind Vadodara"/>
              </a:rPr>
              <a:t>The oscillation probability</a:t>
            </a:r>
            <a:r>
              <a:rPr lang="vi">
                <a:latin typeface="Hind Vadodara Light"/>
                <a:ea typeface="Hind Vadodara Light"/>
                <a:cs typeface="Hind Vadodara Light"/>
                <a:sym typeface="Hind Vadodara Light"/>
              </a:rPr>
              <a:t> between </a:t>
            </a:r>
            <a:r>
              <a:rPr b="1" lang="vi">
                <a:latin typeface="Hind Vadodara"/>
                <a:ea typeface="Hind Vadodara"/>
                <a:cs typeface="Hind Vadodara"/>
                <a:sym typeface="Hind Vadodara"/>
              </a:rPr>
              <a:t>neutrinos </a:t>
            </a:r>
            <a:r>
              <a:rPr lang="vi">
                <a:latin typeface="Hind Vadodara Light"/>
                <a:ea typeface="Hind Vadodara Light"/>
                <a:cs typeface="Hind Vadodara Light"/>
                <a:sym typeface="Hind Vadodara Light"/>
              </a:rPr>
              <a:t>in general form: </a:t>
            </a:r>
            <a:endParaRPr>
              <a:latin typeface="Hind Vadodara Light"/>
              <a:ea typeface="Hind Vadodara Light"/>
              <a:cs typeface="Hind Vadodara Light"/>
              <a:sym typeface="Hind Vadodara Light"/>
            </a:endParaRPr>
          </a:p>
        </p:txBody>
      </p:sp>
      <p:pic>
        <p:nvPicPr>
          <p:cNvPr id="213" name="Google Shape;213;p32"/>
          <p:cNvPicPr preferRelativeResize="0"/>
          <p:nvPr/>
        </p:nvPicPr>
        <p:blipFill>
          <a:blip r:embed="rId4">
            <a:alphaModFix/>
          </a:blip>
          <a:stretch>
            <a:fillRect/>
          </a:stretch>
        </p:blipFill>
        <p:spPr>
          <a:xfrm>
            <a:off x="402675" y="3166550"/>
            <a:ext cx="4697479" cy="1172175"/>
          </a:xfrm>
          <a:prstGeom prst="rect">
            <a:avLst/>
          </a:prstGeom>
          <a:noFill/>
          <a:ln>
            <a:noFill/>
          </a:ln>
        </p:spPr>
      </p:pic>
      <p:sp>
        <p:nvSpPr>
          <p:cNvPr id="214" name="Google Shape;214;p32"/>
          <p:cNvSpPr txBox="1"/>
          <p:nvPr/>
        </p:nvSpPr>
        <p:spPr>
          <a:xfrm>
            <a:off x="5326600" y="3444825"/>
            <a:ext cx="3468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vi">
                <a:solidFill>
                  <a:srgbClr val="FF6B65"/>
                </a:solidFill>
                <a:latin typeface="Hind Vadodara"/>
                <a:ea typeface="Hind Vadodara"/>
                <a:cs typeface="Hind Vadodara"/>
                <a:sym typeface="Hind Vadodara"/>
              </a:rPr>
              <a:t>The oscillation probability</a:t>
            </a:r>
            <a:r>
              <a:rPr lang="vi">
                <a:latin typeface="Hind Vadodara Light"/>
                <a:ea typeface="Hind Vadodara Light"/>
                <a:cs typeface="Hind Vadodara Light"/>
                <a:sym typeface="Hind Vadodara Light"/>
              </a:rPr>
              <a:t> between</a:t>
            </a:r>
            <a:endParaRPr>
              <a:latin typeface="Hind Vadodara Light"/>
              <a:ea typeface="Hind Vadodara Light"/>
              <a:cs typeface="Hind Vadodara Light"/>
              <a:sym typeface="Hind Vadodara Light"/>
            </a:endParaRPr>
          </a:p>
          <a:p>
            <a:pPr indent="0" lvl="0" marL="0" rtl="0" algn="l">
              <a:spcBef>
                <a:spcPts val="0"/>
              </a:spcBef>
              <a:spcAft>
                <a:spcPts val="0"/>
              </a:spcAft>
              <a:buNone/>
            </a:pPr>
            <a:r>
              <a:rPr b="1" lang="vi">
                <a:latin typeface="Hind Vadodara"/>
                <a:ea typeface="Hind Vadodara"/>
                <a:cs typeface="Hind Vadodara"/>
                <a:sym typeface="Hind Vadodara"/>
              </a:rPr>
              <a:t>antineutrinos </a:t>
            </a:r>
            <a:r>
              <a:rPr lang="vi">
                <a:latin typeface="Hind Vadodara Light"/>
                <a:ea typeface="Hind Vadodara Light"/>
                <a:cs typeface="Hind Vadodara Light"/>
                <a:sym typeface="Hind Vadodara Light"/>
              </a:rPr>
              <a:t>in general form: </a:t>
            </a:r>
            <a:endParaRPr>
              <a:latin typeface="Hind Vadodara Light"/>
              <a:ea typeface="Hind Vadodara Light"/>
              <a:cs typeface="Hind Vadodara Light"/>
              <a:sym typeface="Hind Vadodara Light"/>
            </a:endParaRPr>
          </a:p>
        </p:txBody>
      </p:sp>
      <p:sp>
        <p:nvSpPr>
          <p:cNvPr id="215" name="Google Shape;215;p32"/>
          <p:cNvSpPr txBox="1"/>
          <p:nvPr/>
        </p:nvSpPr>
        <p:spPr>
          <a:xfrm>
            <a:off x="5976350" y="4118450"/>
            <a:ext cx="2901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sz="1000">
                <a:latin typeface="Hind Vadodara Light"/>
                <a:ea typeface="Hind Vadodara Light"/>
                <a:cs typeface="Hind Vadodara Light"/>
                <a:sym typeface="Hind Vadodara Light"/>
              </a:rPr>
              <a:t>*just the complex conjugation of neutrino oscillation probability</a:t>
            </a:r>
            <a:endParaRPr sz="1000">
              <a:latin typeface="Hind Vadodara Light"/>
              <a:ea typeface="Hind Vadodara Light"/>
              <a:cs typeface="Hind Vadodara Light"/>
              <a:sym typeface="Hind Vadodara Light"/>
            </a:endParaRPr>
          </a:p>
        </p:txBody>
      </p:sp>
      <p:sp>
        <p:nvSpPr>
          <p:cNvPr id="216" name="Google Shape;216;p32"/>
          <p:cNvSpPr txBox="1"/>
          <p:nvPr/>
        </p:nvSpPr>
        <p:spPr>
          <a:xfrm>
            <a:off x="5582800" y="2789375"/>
            <a:ext cx="12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solidFill>
                  <a:srgbClr val="6AA84F"/>
                </a:solidFill>
                <a:latin typeface="Hind Vadodara Light"/>
                <a:ea typeface="Hind Vadodara Light"/>
                <a:cs typeface="Hind Vadodara Light"/>
                <a:sym typeface="Hind Vadodara Light"/>
              </a:rPr>
              <a:t>Baseline</a:t>
            </a:r>
            <a:endParaRPr>
              <a:solidFill>
                <a:srgbClr val="6AA84F"/>
              </a:solidFill>
              <a:latin typeface="Hind Vadodara Light"/>
              <a:ea typeface="Hind Vadodara Light"/>
              <a:cs typeface="Hind Vadodara Light"/>
              <a:sym typeface="Hind Vadodara Light"/>
            </a:endParaRPr>
          </a:p>
        </p:txBody>
      </p:sp>
      <p:sp>
        <p:nvSpPr>
          <p:cNvPr id="217" name="Google Shape;217;p32"/>
          <p:cNvSpPr txBox="1"/>
          <p:nvPr/>
        </p:nvSpPr>
        <p:spPr>
          <a:xfrm>
            <a:off x="3456350" y="4491200"/>
            <a:ext cx="156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vi">
                <a:solidFill>
                  <a:srgbClr val="0000FF"/>
                </a:solidFill>
                <a:latin typeface="Hind Vadodara Light"/>
                <a:ea typeface="Hind Vadodara Light"/>
                <a:cs typeface="Hind Vadodara Light"/>
                <a:sym typeface="Hind Vadodara Light"/>
              </a:rPr>
              <a:t>Neutrino Energy</a:t>
            </a:r>
            <a:endParaRPr>
              <a:solidFill>
                <a:srgbClr val="0000FF"/>
              </a:solidFill>
              <a:latin typeface="Hind Vadodara Light"/>
              <a:ea typeface="Hind Vadodara Light"/>
              <a:cs typeface="Hind Vadodara Light"/>
              <a:sym typeface="Hind Vadodara Light"/>
            </a:endParaRPr>
          </a:p>
        </p:txBody>
      </p:sp>
      <p:cxnSp>
        <p:nvCxnSpPr>
          <p:cNvPr id="218" name="Google Shape;218;p32"/>
          <p:cNvCxnSpPr/>
          <p:nvPr/>
        </p:nvCxnSpPr>
        <p:spPr>
          <a:xfrm flipH="1">
            <a:off x="4759175" y="3120875"/>
            <a:ext cx="960900" cy="842100"/>
          </a:xfrm>
          <a:prstGeom prst="straightConnector1">
            <a:avLst/>
          </a:prstGeom>
          <a:noFill/>
          <a:ln cap="flat" cmpd="sng" w="9525">
            <a:solidFill>
              <a:srgbClr val="6AA84F"/>
            </a:solidFill>
            <a:prstDash val="solid"/>
            <a:round/>
            <a:headEnd len="med" w="med" type="none"/>
            <a:tailEnd len="med" w="med" type="triangle"/>
          </a:ln>
        </p:spPr>
      </p:cxnSp>
      <p:cxnSp>
        <p:nvCxnSpPr>
          <p:cNvPr id="219" name="Google Shape;219;p32"/>
          <p:cNvCxnSpPr/>
          <p:nvPr/>
        </p:nvCxnSpPr>
        <p:spPr>
          <a:xfrm flipH="1" rot="10800000">
            <a:off x="6324125" y="2214825"/>
            <a:ext cx="1931100" cy="668100"/>
          </a:xfrm>
          <a:prstGeom prst="straightConnector1">
            <a:avLst/>
          </a:prstGeom>
          <a:noFill/>
          <a:ln cap="flat" cmpd="sng" w="9525">
            <a:solidFill>
              <a:srgbClr val="6AA84F"/>
            </a:solidFill>
            <a:prstDash val="solid"/>
            <a:round/>
            <a:headEnd len="med" w="med" type="none"/>
            <a:tailEnd len="med" w="med" type="triangle"/>
          </a:ln>
        </p:spPr>
      </p:cxnSp>
      <p:cxnSp>
        <p:nvCxnSpPr>
          <p:cNvPr id="220" name="Google Shape;220;p32"/>
          <p:cNvCxnSpPr/>
          <p:nvPr/>
        </p:nvCxnSpPr>
        <p:spPr>
          <a:xfrm flipH="1" rot="10800000">
            <a:off x="3935425" y="4228225"/>
            <a:ext cx="485100" cy="375300"/>
          </a:xfrm>
          <a:prstGeom prst="straightConnector1">
            <a:avLst/>
          </a:prstGeom>
          <a:noFill/>
          <a:ln cap="flat" cmpd="sng" w="9525">
            <a:solidFill>
              <a:srgbClr val="0000FF"/>
            </a:solidFill>
            <a:prstDash val="solid"/>
            <a:round/>
            <a:headEnd len="med" w="med" type="none"/>
            <a:tailEnd len="med" w="med" type="triangle"/>
          </a:ln>
        </p:spPr>
      </p:cxnSp>
      <p:cxnSp>
        <p:nvCxnSpPr>
          <p:cNvPr id="221" name="Google Shape;221;p32"/>
          <p:cNvCxnSpPr>
            <a:stCxn id="222" idx="3"/>
          </p:cNvCxnSpPr>
          <p:nvPr/>
        </p:nvCxnSpPr>
        <p:spPr>
          <a:xfrm>
            <a:off x="4072750" y="2836875"/>
            <a:ext cx="384300" cy="298800"/>
          </a:xfrm>
          <a:prstGeom prst="straightConnector1">
            <a:avLst/>
          </a:prstGeom>
          <a:noFill/>
          <a:ln cap="flat" cmpd="sng" w="9525">
            <a:solidFill>
              <a:srgbClr val="F1C232"/>
            </a:solidFill>
            <a:prstDash val="solid"/>
            <a:round/>
            <a:headEnd len="med" w="med" type="none"/>
            <a:tailEnd len="med" w="med" type="triangle"/>
          </a:ln>
        </p:spPr>
      </p:cxnSp>
      <p:sp>
        <p:nvSpPr>
          <p:cNvPr id="222" name="Google Shape;222;p32"/>
          <p:cNvSpPr txBox="1"/>
          <p:nvPr/>
        </p:nvSpPr>
        <p:spPr>
          <a:xfrm>
            <a:off x="1785250" y="2512875"/>
            <a:ext cx="22875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vi">
                <a:solidFill>
                  <a:srgbClr val="F1C232"/>
                </a:solidFill>
              </a:rPr>
              <a:t>mass-squared differences</a:t>
            </a:r>
            <a:r>
              <a:rPr lang="vi"/>
              <a:t> between mass eigenstate</a:t>
            </a:r>
            <a:endParaRPr>
              <a:latin typeface="Hind Vadodara Light"/>
              <a:ea typeface="Hind Vadodara Light"/>
              <a:cs typeface="Hind Vadodara Light"/>
              <a:sym typeface="Hind Vadodara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idx="6" type="title"/>
          </p:nvPr>
        </p:nvSpPr>
        <p:spPr>
          <a:xfrm>
            <a:off x="2054900" y="292750"/>
            <a:ext cx="4772700" cy="64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vi"/>
              <a:t>Matter effect of neutrinos oscillation</a:t>
            </a:r>
            <a:endParaRPr/>
          </a:p>
        </p:txBody>
      </p:sp>
      <p:sp>
        <p:nvSpPr>
          <p:cNvPr id="228" name="Google Shape;228;p33"/>
          <p:cNvSpPr txBox="1"/>
          <p:nvPr/>
        </p:nvSpPr>
        <p:spPr>
          <a:xfrm>
            <a:off x="164750" y="2048400"/>
            <a:ext cx="3560100" cy="164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vi" sz="1900">
                <a:solidFill>
                  <a:srgbClr val="FF6B65"/>
                </a:solidFill>
                <a:latin typeface="Hind Vadodara"/>
                <a:ea typeface="Hind Vadodara"/>
                <a:cs typeface="Hind Vadodara"/>
                <a:sym typeface="Hind Vadodara"/>
              </a:rPr>
              <a:t>Neutrino oscillations</a:t>
            </a:r>
            <a:r>
              <a:rPr lang="vi" sz="1900">
                <a:latin typeface="Hind Vadodara"/>
                <a:ea typeface="Hind Vadodara"/>
                <a:cs typeface="Hind Vadodara"/>
                <a:sym typeface="Hind Vadodara"/>
              </a:rPr>
              <a:t> change when in </a:t>
            </a:r>
            <a:r>
              <a:rPr b="1" lang="vi" sz="1900">
                <a:latin typeface="Hind Vadodara"/>
                <a:ea typeface="Hind Vadodara"/>
                <a:cs typeface="Hind Vadodara"/>
                <a:sym typeface="Hind Vadodara"/>
              </a:rPr>
              <a:t>media</a:t>
            </a:r>
            <a:r>
              <a:rPr lang="vi" sz="1900">
                <a:latin typeface="Hind Vadodara"/>
                <a:ea typeface="Hind Vadodara"/>
                <a:cs typeface="Hind Vadodara"/>
                <a:sym typeface="Hind Vadodara"/>
              </a:rPr>
              <a:t> in comparison to vacuum oscillations due to the </a:t>
            </a:r>
            <a:r>
              <a:rPr b="1" lang="vi" sz="1900">
                <a:latin typeface="Hind Vadodara"/>
                <a:ea typeface="Hind Vadodara"/>
                <a:cs typeface="Hind Vadodara"/>
                <a:sym typeface="Hind Vadodara"/>
              </a:rPr>
              <a:t>scattering of neutrinos </a:t>
            </a:r>
            <a:r>
              <a:rPr lang="vi" sz="1900">
                <a:latin typeface="Hind Vadodara"/>
                <a:ea typeface="Hind Vadodara"/>
                <a:cs typeface="Hind Vadodara"/>
                <a:sym typeface="Hind Vadodara"/>
              </a:rPr>
              <a:t>on</a:t>
            </a:r>
            <a:r>
              <a:rPr b="1" lang="vi" sz="1900">
                <a:latin typeface="Hind Vadodara"/>
                <a:ea typeface="Hind Vadodara"/>
                <a:cs typeface="Hind Vadodara"/>
                <a:sym typeface="Hind Vadodara"/>
              </a:rPr>
              <a:t> matter constituents</a:t>
            </a:r>
            <a:endParaRPr b="1" sz="1900">
              <a:latin typeface="Hind Vadodara"/>
              <a:ea typeface="Hind Vadodara"/>
              <a:cs typeface="Hind Vadodara"/>
              <a:sym typeface="Hind Vadodara"/>
            </a:endParaRPr>
          </a:p>
        </p:txBody>
      </p:sp>
      <p:pic>
        <p:nvPicPr>
          <p:cNvPr id="229" name="Google Shape;229;p33"/>
          <p:cNvPicPr preferRelativeResize="0"/>
          <p:nvPr/>
        </p:nvPicPr>
        <p:blipFill>
          <a:blip r:embed="rId3">
            <a:alphaModFix/>
          </a:blip>
          <a:stretch>
            <a:fillRect/>
          </a:stretch>
        </p:blipFill>
        <p:spPr>
          <a:xfrm>
            <a:off x="3849800" y="1479325"/>
            <a:ext cx="5114350" cy="26070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ce Fair Newsletter by Slidesgo">
  <a:themeElements>
    <a:clrScheme name="Simple Light">
      <a:dk1>
        <a:srgbClr val="383536"/>
      </a:dk1>
      <a:lt1>
        <a:srgbClr val="FFFFFF"/>
      </a:lt1>
      <a:dk2>
        <a:srgbClr val="595959"/>
      </a:dk2>
      <a:lt2>
        <a:srgbClr val="E6F0EF"/>
      </a:lt2>
      <a:accent1>
        <a:srgbClr val="D49421"/>
      </a:accent1>
      <a:accent2>
        <a:srgbClr val="C3CCA2"/>
      </a:accent2>
      <a:accent3>
        <a:srgbClr val="88AFA6"/>
      </a:accent3>
      <a:accent4>
        <a:srgbClr val="627E8D"/>
      </a:accent4>
      <a:accent5>
        <a:srgbClr val="BDBCBD"/>
      </a:accent5>
      <a:accent6>
        <a:srgbClr val="6E4D11"/>
      </a:accent6>
      <a:hlink>
        <a:srgbClr val="3835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