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94" r:id="rId6"/>
    <p:sldId id="260" r:id="rId7"/>
    <p:sldId id="262" r:id="rId8"/>
    <p:sldId id="263" r:id="rId9"/>
    <p:sldId id="264" r:id="rId10"/>
    <p:sldId id="265" r:id="rId11"/>
    <p:sldId id="267" r:id="rId12"/>
    <p:sldId id="268" r:id="rId13"/>
    <p:sldId id="269" r:id="rId14"/>
    <p:sldId id="271" r:id="rId15"/>
    <p:sldId id="270"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82764" autoAdjust="0"/>
  </p:normalViewPr>
  <p:slideViewPr>
    <p:cSldViewPr snapToGrid="0">
      <p:cViewPr varScale="1">
        <p:scale>
          <a:sx n="52" d="100"/>
          <a:sy n="52" d="100"/>
        </p:scale>
        <p:origin x="12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A15DC-F348-4257-AA5F-BE08F65D2F84}"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n-MY"/>
        </a:p>
      </dgm:t>
    </dgm:pt>
    <dgm:pt modelId="{A1C09FEF-A42D-4AFD-8F30-375B1A75D5B4}">
      <dgm:prSet phldrT="[Text]"/>
      <dgm:spPr/>
      <dgm:t>
        <a:bodyPr/>
        <a:lstStyle/>
        <a:p>
          <a:r>
            <a:rPr lang="en-MY" b="1" dirty="0">
              <a:solidFill>
                <a:schemeClr val="tx1"/>
              </a:solidFill>
            </a:rPr>
            <a:t>Windowless Gaseous Tritium source</a:t>
          </a:r>
        </a:p>
      </dgm:t>
    </dgm:pt>
    <dgm:pt modelId="{2E293F1D-7F7A-412C-B3AA-77F5739339AF}" type="parTrans" cxnId="{057278C1-CB18-427A-92A1-10B28FAEA866}">
      <dgm:prSet/>
      <dgm:spPr/>
      <dgm:t>
        <a:bodyPr/>
        <a:lstStyle/>
        <a:p>
          <a:endParaRPr lang="en-MY" b="1">
            <a:solidFill>
              <a:schemeClr val="tx1"/>
            </a:solidFill>
          </a:endParaRPr>
        </a:p>
      </dgm:t>
    </dgm:pt>
    <dgm:pt modelId="{B54D1D80-9807-4F03-B390-B0EFD9F7BDA2}" type="sibTrans" cxnId="{057278C1-CB18-427A-92A1-10B28FAEA866}">
      <dgm:prSet/>
      <dgm:spPr/>
      <dgm:t>
        <a:bodyPr/>
        <a:lstStyle/>
        <a:p>
          <a:endParaRPr lang="en-MY" b="1">
            <a:solidFill>
              <a:schemeClr val="tx1"/>
            </a:solidFill>
          </a:endParaRPr>
        </a:p>
      </dgm:t>
    </dgm:pt>
    <dgm:pt modelId="{4F8F333C-EE86-44DD-A8A2-28BB392566BD}">
      <dgm:prSet phldrT="[Text]"/>
      <dgm:spPr/>
      <dgm:t>
        <a:bodyPr/>
        <a:lstStyle/>
        <a:p>
          <a:r>
            <a:rPr lang="en-MY" b="1">
              <a:solidFill>
                <a:schemeClr val="tx1"/>
              </a:solidFill>
            </a:rPr>
            <a:t>Transport Section</a:t>
          </a:r>
          <a:endParaRPr lang="en-MY" b="1" dirty="0">
            <a:solidFill>
              <a:schemeClr val="tx1"/>
            </a:solidFill>
          </a:endParaRPr>
        </a:p>
      </dgm:t>
    </dgm:pt>
    <dgm:pt modelId="{E8928CA3-779D-4CCA-B1B8-5024F3F589A0}" type="parTrans" cxnId="{B74CCA34-DBFD-412C-87FC-5A6484A70A1D}">
      <dgm:prSet/>
      <dgm:spPr/>
      <dgm:t>
        <a:bodyPr/>
        <a:lstStyle/>
        <a:p>
          <a:endParaRPr lang="en-MY" b="1">
            <a:solidFill>
              <a:schemeClr val="tx1"/>
            </a:solidFill>
          </a:endParaRPr>
        </a:p>
      </dgm:t>
    </dgm:pt>
    <dgm:pt modelId="{35D1D8F5-89A1-4D3E-AB3F-AC8D35FB3102}" type="sibTrans" cxnId="{B74CCA34-DBFD-412C-87FC-5A6484A70A1D}">
      <dgm:prSet/>
      <dgm:spPr/>
      <dgm:t>
        <a:bodyPr/>
        <a:lstStyle/>
        <a:p>
          <a:endParaRPr lang="en-MY" b="1">
            <a:solidFill>
              <a:schemeClr val="tx1"/>
            </a:solidFill>
          </a:endParaRPr>
        </a:p>
      </dgm:t>
    </dgm:pt>
    <dgm:pt modelId="{BC2D3609-F07F-435F-8FE7-039F8EBF22BF}">
      <dgm:prSet phldrT="[Text]"/>
      <dgm:spPr/>
      <dgm:t>
        <a:bodyPr/>
        <a:lstStyle/>
        <a:p>
          <a:r>
            <a:rPr lang="en-MY" b="1">
              <a:solidFill>
                <a:schemeClr val="tx1"/>
              </a:solidFill>
            </a:rPr>
            <a:t>Pre-spectrometer</a:t>
          </a:r>
          <a:endParaRPr lang="en-MY" b="1" dirty="0">
            <a:solidFill>
              <a:schemeClr val="tx1"/>
            </a:solidFill>
          </a:endParaRPr>
        </a:p>
      </dgm:t>
    </dgm:pt>
    <dgm:pt modelId="{73B0A2A4-67E5-4BCB-A08B-358933DE94D2}" type="parTrans" cxnId="{F13C2BD5-861C-42E1-98A4-84BD7626335B}">
      <dgm:prSet/>
      <dgm:spPr/>
      <dgm:t>
        <a:bodyPr/>
        <a:lstStyle/>
        <a:p>
          <a:endParaRPr lang="en-MY" b="1">
            <a:solidFill>
              <a:schemeClr val="tx1"/>
            </a:solidFill>
          </a:endParaRPr>
        </a:p>
      </dgm:t>
    </dgm:pt>
    <dgm:pt modelId="{225FBBD4-E33C-4AF1-8FC1-53DC428B19CC}" type="sibTrans" cxnId="{F13C2BD5-861C-42E1-98A4-84BD7626335B}">
      <dgm:prSet/>
      <dgm:spPr/>
      <dgm:t>
        <a:bodyPr/>
        <a:lstStyle/>
        <a:p>
          <a:endParaRPr lang="en-MY" b="1">
            <a:solidFill>
              <a:schemeClr val="tx1"/>
            </a:solidFill>
          </a:endParaRPr>
        </a:p>
      </dgm:t>
    </dgm:pt>
    <dgm:pt modelId="{48CE9A52-9393-4914-8764-E97456DC3531}">
      <dgm:prSet phldrT="[Text]"/>
      <dgm:spPr/>
      <dgm:t>
        <a:bodyPr/>
        <a:lstStyle/>
        <a:p>
          <a:r>
            <a:rPr lang="en-MY" b="1">
              <a:solidFill>
                <a:schemeClr val="tx1"/>
              </a:solidFill>
            </a:rPr>
            <a:t>Main Spectrometer</a:t>
          </a:r>
          <a:endParaRPr lang="en-MY" b="1" dirty="0">
            <a:solidFill>
              <a:schemeClr val="tx1"/>
            </a:solidFill>
          </a:endParaRPr>
        </a:p>
      </dgm:t>
    </dgm:pt>
    <dgm:pt modelId="{56650432-F252-4998-801F-A1164F02B16D}" type="parTrans" cxnId="{624BFB3E-89C2-418D-96DD-7F939E6C0E0A}">
      <dgm:prSet/>
      <dgm:spPr/>
      <dgm:t>
        <a:bodyPr/>
        <a:lstStyle/>
        <a:p>
          <a:endParaRPr lang="en-MY" b="1">
            <a:solidFill>
              <a:schemeClr val="tx1"/>
            </a:solidFill>
          </a:endParaRPr>
        </a:p>
      </dgm:t>
    </dgm:pt>
    <dgm:pt modelId="{52401A1B-BCE0-4B15-9AD7-2AC846081452}" type="sibTrans" cxnId="{624BFB3E-89C2-418D-96DD-7F939E6C0E0A}">
      <dgm:prSet/>
      <dgm:spPr/>
      <dgm:t>
        <a:bodyPr/>
        <a:lstStyle/>
        <a:p>
          <a:endParaRPr lang="en-MY" b="1">
            <a:solidFill>
              <a:schemeClr val="tx1"/>
            </a:solidFill>
          </a:endParaRPr>
        </a:p>
      </dgm:t>
    </dgm:pt>
    <dgm:pt modelId="{AB75A5FC-5F54-48BE-AB34-DA4761F212AE}">
      <dgm:prSet phldrT="[Text]"/>
      <dgm:spPr/>
      <dgm:t>
        <a:bodyPr/>
        <a:lstStyle/>
        <a:p>
          <a:r>
            <a:rPr lang="en-MY" b="1">
              <a:solidFill>
                <a:schemeClr val="tx1"/>
              </a:solidFill>
            </a:rPr>
            <a:t>Detector</a:t>
          </a:r>
          <a:endParaRPr lang="en-MY" b="1" dirty="0">
            <a:solidFill>
              <a:schemeClr val="tx1"/>
            </a:solidFill>
          </a:endParaRPr>
        </a:p>
      </dgm:t>
    </dgm:pt>
    <dgm:pt modelId="{798AF255-FBC0-4D3E-95CB-DD715D9B1167}" type="parTrans" cxnId="{9BF16AF5-1C1D-4FFB-B8F3-02449A76423B}">
      <dgm:prSet/>
      <dgm:spPr/>
      <dgm:t>
        <a:bodyPr/>
        <a:lstStyle/>
        <a:p>
          <a:endParaRPr lang="en-MY" b="1">
            <a:solidFill>
              <a:schemeClr val="tx1"/>
            </a:solidFill>
          </a:endParaRPr>
        </a:p>
      </dgm:t>
    </dgm:pt>
    <dgm:pt modelId="{9AA022B2-C41A-4EF3-BB13-93EDFE1720CE}" type="sibTrans" cxnId="{9BF16AF5-1C1D-4FFB-B8F3-02449A76423B}">
      <dgm:prSet/>
      <dgm:spPr/>
      <dgm:t>
        <a:bodyPr/>
        <a:lstStyle/>
        <a:p>
          <a:endParaRPr lang="en-MY" b="1">
            <a:solidFill>
              <a:schemeClr val="tx1"/>
            </a:solidFill>
          </a:endParaRPr>
        </a:p>
      </dgm:t>
    </dgm:pt>
    <dgm:pt modelId="{7F43BC5F-D436-4BC2-A19C-5FAC2DB78F8D}" type="pres">
      <dgm:prSet presAssocID="{16DA15DC-F348-4257-AA5F-BE08F65D2F84}" presName="Name0" presStyleCnt="0">
        <dgm:presLayoutVars>
          <dgm:dir/>
          <dgm:resizeHandles val="exact"/>
        </dgm:presLayoutVars>
      </dgm:prSet>
      <dgm:spPr/>
    </dgm:pt>
    <dgm:pt modelId="{A3536357-7903-4DB8-B809-3A0E87C3B8FE}" type="pres">
      <dgm:prSet presAssocID="{A1C09FEF-A42D-4AFD-8F30-375B1A75D5B4}" presName="node" presStyleLbl="node1" presStyleIdx="0" presStyleCnt="5">
        <dgm:presLayoutVars>
          <dgm:bulletEnabled val="1"/>
        </dgm:presLayoutVars>
      </dgm:prSet>
      <dgm:spPr/>
    </dgm:pt>
    <dgm:pt modelId="{3A652D66-F850-4855-90B5-DF29C40FA82E}" type="pres">
      <dgm:prSet presAssocID="{B54D1D80-9807-4F03-B390-B0EFD9F7BDA2}" presName="sibTrans" presStyleLbl="sibTrans2D1" presStyleIdx="0" presStyleCnt="4"/>
      <dgm:spPr/>
    </dgm:pt>
    <dgm:pt modelId="{D5C51CC0-1859-4B01-9B9A-2060E2AA9F56}" type="pres">
      <dgm:prSet presAssocID="{B54D1D80-9807-4F03-B390-B0EFD9F7BDA2}" presName="connectorText" presStyleLbl="sibTrans2D1" presStyleIdx="0" presStyleCnt="4"/>
      <dgm:spPr/>
    </dgm:pt>
    <dgm:pt modelId="{7E38C1BA-CA1E-404F-9F41-274F6EECD6BE}" type="pres">
      <dgm:prSet presAssocID="{4F8F333C-EE86-44DD-A8A2-28BB392566BD}" presName="node" presStyleLbl="node1" presStyleIdx="1" presStyleCnt="5">
        <dgm:presLayoutVars>
          <dgm:bulletEnabled val="1"/>
        </dgm:presLayoutVars>
      </dgm:prSet>
      <dgm:spPr/>
    </dgm:pt>
    <dgm:pt modelId="{AD4C983B-52E5-4BC3-AA31-D4060BA8C63A}" type="pres">
      <dgm:prSet presAssocID="{35D1D8F5-89A1-4D3E-AB3F-AC8D35FB3102}" presName="sibTrans" presStyleLbl="sibTrans2D1" presStyleIdx="1" presStyleCnt="4"/>
      <dgm:spPr/>
    </dgm:pt>
    <dgm:pt modelId="{B98FE11C-60A5-4D35-B9C1-DFB18D6F2C05}" type="pres">
      <dgm:prSet presAssocID="{35D1D8F5-89A1-4D3E-AB3F-AC8D35FB3102}" presName="connectorText" presStyleLbl="sibTrans2D1" presStyleIdx="1" presStyleCnt="4"/>
      <dgm:spPr/>
    </dgm:pt>
    <dgm:pt modelId="{B8BDC817-3A19-47AA-9F6A-322A1BE1EE5A}" type="pres">
      <dgm:prSet presAssocID="{BC2D3609-F07F-435F-8FE7-039F8EBF22BF}" presName="node" presStyleLbl="node1" presStyleIdx="2" presStyleCnt="5">
        <dgm:presLayoutVars>
          <dgm:bulletEnabled val="1"/>
        </dgm:presLayoutVars>
      </dgm:prSet>
      <dgm:spPr/>
    </dgm:pt>
    <dgm:pt modelId="{5B5BC890-1244-4707-859F-FE642D0C4448}" type="pres">
      <dgm:prSet presAssocID="{225FBBD4-E33C-4AF1-8FC1-53DC428B19CC}" presName="sibTrans" presStyleLbl="sibTrans2D1" presStyleIdx="2" presStyleCnt="4"/>
      <dgm:spPr/>
    </dgm:pt>
    <dgm:pt modelId="{EB36D615-90A4-450C-885F-5CBAC9725D6E}" type="pres">
      <dgm:prSet presAssocID="{225FBBD4-E33C-4AF1-8FC1-53DC428B19CC}" presName="connectorText" presStyleLbl="sibTrans2D1" presStyleIdx="2" presStyleCnt="4"/>
      <dgm:spPr/>
    </dgm:pt>
    <dgm:pt modelId="{47EAB2CD-882D-42DE-8DD8-F59DDA3EA915}" type="pres">
      <dgm:prSet presAssocID="{48CE9A52-9393-4914-8764-E97456DC3531}" presName="node" presStyleLbl="node1" presStyleIdx="3" presStyleCnt="5">
        <dgm:presLayoutVars>
          <dgm:bulletEnabled val="1"/>
        </dgm:presLayoutVars>
      </dgm:prSet>
      <dgm:spPr/>
    </dgm:pt>
    <dgm:pt modelId="{825303E1-205A-4338-9A27-8D9ACCD42AC7}" type="pres">
      <dgm:prSet presAssocID="{52401A1B-BCE0-4B15-9AD7-2AC846081452}" presName="sibTrans" presStyleLbl="sibTrans2D1" presStyleIdx="3" presStyleCnt="4"/>
      <dgm:spPr/>
    </dgm:pt>
    <dgm:pt modelId="{8CB7EFCE-147C-41AC-97A2-B6FE46007102}" type="pres">
      <dgm:prSet presAssocID="{52401A1B-BCE0-4B15-9AD7-2AC846081452}" presName="connectorText" presStyleLbl="sibTrans2D1" presStyleIdx="3" presStyleCnt="4"/>
      <dgm:spPr/>
    </dgm:pt>
    <dgm:pt modelId="{686B47D9-C747-4C60-A5EF-EEA84E287B07}" type="pres">
      <dgm:prSet presAssocID="{AB75A5FC-5F54-48BE-AB34-DA4761F212AE}" presName="node" presStyleLbl="node1" presStyleIdx="4" presStyleCnt="5">
        <dgm:presLayoutVars>
          <dgm:bulletEnabled val="1"/>
        </dgm:presLayoutVars>
      </dgm:prSet>
      <dgm:spPr/>
    </dgm:pt>
  </dgm:ptLst>
  <dgm:cxnLst>
    <dgm:cxn modelId="{BD409407-952A-4E86-BBC2-EFF94CC0217B}" type="presOf" srcId="{AB75A5FC-5F54-48BE-AB34-DA4761F212AE}" destId="{686B47D9-C747-4C60-A5EF-EEA84E287B07}" srcOrd="0" destOrd="0" presId="urn:microsoft.com/office/officeart/2005/8/layout/process1"/>
    <dgm:cxn modelId="{EE534E24-C044-48D1-9AEC-8BECE25498BF}" type="presOf" srcId="{35D1D8F5-89A1-4D3E-AB3F-AC8D35FB3102}" destId="{B98FE11C-60A5-4D35-B9C1-DFB18D6F2C05}" srcOrd="1" destOrd="0" presId="urn:microsoft.com/office/officeart/2005/8/layout/process1"/>
    <dgm:cxn modelId="{B74CCA34-DBFD-412C-87FC-5A6484A70A1D}" srcId="{16DA15DC-F348-4257-AA5F-BE08F65D2F84}" destId="{4F8F333C-EE86-44DD-A8A2-28BB392566BD}" srcOrd="1" destOrd="0" parTransId="{E8928CA3-779D-4CCA-B1B8-5024F3F589A0}" sibTransId="{35D1D8F5-89A1-4D3E-AB3F-AC8D35FB3102}"/>
    <dgm:cxn modelId="{39EDFE36-99CA-4C02-8A71-778A3EBB5E0E}" type="presOf" srcId="{35D1D8F5-89A1-4D3E-AB3F-AC8D35FB3102}" destId="{AD4C983B-52E5-4BC3-AA31-D4060BA8C63A}" srcOrd="0" destOrd="0" presId="urn:microsoft.com/office/officeart/2005/8/layout/process1"/>
    <dgm:cxn modelId="{624BFB3E-89C2-418D-96DD-7F939E6C0E0A}" srcId="{16DA15DC-F348-4257-AA5F-BE08F65D2F84}" destId="{48CE9A52-9393-4914-8764-E97456DC3531}" srcOrd="3" destOrd="0" parTransId="{56650432-F252-4998-801F-A1164F02B16D}" sibTransId="{52401A1B-BCE0-4B15-9AD7-2AC846081452}"/>
    <dgm:cxn modelId="{02DF1F45-CE8C-49CF-999F-F3AABA0E2604}" type="presOf" srcId="{52401A1B-BCE0-4B15-9AD7-2AC846081452}" destId="{825303E1-205A-4338-9A27-8D9ACCD42AC7}" srcOrd="0" destOrd="0" presId="urn:microsoft.com/office/officeart/2005/8/layout/process1"/>
    <dgm:cxn modelId="{F7B24E4E-9E6B-4176-81CB-CFAF61B1A66E}" type="presOf" srcId="{48CE9A52-9393-4914-8764-E97456DC3531}" destId="{47EAB2CD-882D-42DE-8DD8-F59DDA3EA915}" srcOrd="0" destOrd="0" presId="urn:microsoft.com/office/officeart/2005/8/layout/process1"/>
    <dgm:cxn modelId="{350B5A4F-8497-438C-A80B-FF72E98C9539}" type="presOf" srcId="{52401A1B-BCE0-4B15-9AD7-2AC846081452}" destId="{8CB7EFCE-147C-41AC-97A2-B6FE46007102}" srcOrd="1" destOrd="0" presId="urn:microsoft.com/office/officeart/2005/8/layout/process1"/>
    <dgm:cxn modelId="{79C77179-8735-4D60-82A4-2C0AD5995A99}" type="presOf" srcId="{16DA15DC-F348-4257-AA5F-BE08F65D2F84}" destId="{7F43BC5F-D436-4BC2-A19C-5FAC2DB78F8D}" srcOrd="0" destOrd="0" presId="urn:microsoft.com/office/officeart/2005/8/layout/process1"/>
    <dgm:cxn modelId="{4CFD387C-6141-443F-9AC9-12420D0D5E7B}" type="presOf" srcId="{B54D1D80-9807-4F03-B390-B0EFD9F7BDA2}" destId="{D5C51CC0-1859-4B01-9B9A-2060E2AA9F56}" srcOrd="1" destOrd="0" presId="urn:microsoft.com/office/officeart/2005/8/layout/process1"/>
    <dgm:cxn modelId="{B1045782-F17D-42AF-8A36-3231BE887CDA}" type="presOf" srcId="{4F8F333C-EE86-44DD-A8A2-28BB392566BD}" destId="{7E38C1BA-CA1E-404F-9F41-274F6EECD6BE}" srcOrd="0" destOrd="0" presId="urn:microsoft.com/office/officeart/2005/8/layout/process1"/>
    <dgm:cxn modelId="{EDA06A9C-71CC-441C-9347-EA8698414361}" type="presOf" srcId="{BC2D3609-F07F-435F-8FE7-039F8EBF22BF}" destId="{B8BDC817-3A19-47AA-9F6A-322A1BE1EE5A}" srcOrd="0" destOrd="0" presId="urn:microsoft.com/office/officeart/2005/8/layout/process1"/>
    <dgm:cxn modelId="{B376D2A6-FF61-46B5-9F0C-6F62CD3C9E0F}" type="presOf" srcId="{B54D1D80-9807-4F03-B390-B0EFD9F7BDA2}" destId="{3A652D66-F850-4855-90B5-DF29C40FA82E}" srcOrd="0" destOrd="0" presId="urn:microsoft.com/office/officeart/2005/8/layout/process1"/>
    <dgm:cxn modelId="{057278C1-CB18-427A-92A1-10B28FAEA866}" srcId="{16DA15DC-F348-4257-AA5F-BE08F65D2F84}" destId="{A1C09FEF-A42D-4AFD-8F30-375B1A75D5B4}" srcOrd="0" destOrd="0" parTransId="{2E293F1D-7F7A-412C-B3AA-77F5739339AF}" sibTransId="{B54D1D80-9807-4F03-B390-B0EFD9F7BDA2}"/>
    <dgm:cxn modelId="{039505C6-984F-4A02-9CEF-F1742BD1BA96}" type="presOf" srcId="{225FBBD4-E33C-4AF1-8FC1-53DC428B19CC}" destId="{EB36D615-90A4-450C-885F-5CBAC9725D6E}" srcOrd="1" destOrd="0" presId="urn:microsoft.com/office/officeart/2005/8/layout/process1"/>
    <dgm:cxn modelId="{D55B62CC-1BF6-434B-9B07-699BB2B4736E}" type="presOf" srcId="{225FBBD4-E33C-4AF1-8FC1-53DC428B19CC}" destId="{5B5BC890-1244-4707-859F-FE642D0C4448}" srcOrd="0" destOrd="0" presId="urn:microsoft.com/office/officeart/2005/8/layout/process1"/>
    <dgm:cxn modelId="{F13C2BD5-861C-42E1-98A4-84BD7626335B}" srcId="{16DA15DC-F348-4257-AA5F-BE08F65D2F84}" destId="{BC2D3609-F07F-435F-8FE7-039F8EBF22BF}" srcOrd="2" destOrd="0" parTransId="{73B0A2A4-67E5-4BCB-A08B-358933DE94D2}" sibTransId="{225FBBD4-E33C-4AF1-8FC1-53DC428B19CC}"/>
    <dgm:cxn modelId="{8EB2B4D7-AB1A-4024-972C-372052AC2A47}" type="presOf" srcId="{A1C09FEF-A42D-4AFD-8F30-375B1A75D5B4}" destId="{A3536357-7903-4DB8-B809-3A0E87C3B8FE}" srcOrd="0" destOrd="0" presId="urn:microsoft.com/office/officeart/2005/8/layout/process1"/>
    <dgm:cxn modelId="{9BF16AF5-1C1D-4FFB-B8F3-02449A76423B}" srcId="{16DA15DC-F348-4257-AA5F-BE08F65D2F84}" destId="{AB75A5FC-5F54-48BE-AB34-DA4761F212AE}" srcOrd="4" destOrd="0" parTransId="{798AF255-FBC0-4D3E-95CB-DD715D9B1167}" sibTransId="{9AA022B2-C41A-4EF3-BB13-93EDFE1720CE}"/>
    <dgm:cxn modelId="{645DF37C-47CB-4DA6-958F-6F8B98FC013D}" type="presParOf" srcId="{7F43BC5F-D436-4BC2-A19C-5FAC2DB78F8D}" destId="{A3536357-7903-4DB8-B809-3A0E87C3B8FE}" srcOrd="0" destOrd="0" presId="urn:microsoft.com/office/officeart/2005/8/layout/process1"/>
    <dgm:cxn modelId="{167AC82F-1E1F-41A2-9C02-3A14A0F5F1CE}" type="presParOf" srcId="{7F43BC5F-D436-4BC2-A19C-5FAC2DB78F8D}" destId="{3A652D66-F850-4855-90B5-DF29C40FA82E}" srcOrd="1" destOrd="0" presId="urn:microsoft.com/office/officeart/2005/8/layout/process1"/>
    <dgm:cxn modelId="{8F4C716A-51F3-41E2-9CCE-0997461E7A8A}" type="presParOf" srcId="{3A652D66-F850-4855-90B5-DF29C40FA82E}" destId="{D5C51CC0-1859-4B01-9B9A-2060E2AA9F56}" srcOrd="0" destOrd="0" presId="urn:microsoft.com/office/officeart/2005/8/layout/process1"/>
    <dgm:cxn modelId="{08E63431-2C4F-4E92-B429-F8013FA9D067}" type="presParOf" srcId="{7F43BC5F-D436-4BC2-A19C-5FAC2DB78F8D}" destId="{7E38C1BA-CA1E-404F-9F41-274F6EECD6BE}" srcOrd="2" destOrd="0" presId="urn:microsoft.com/office/officeart/2005/8/layout/process1"/>
    <dgm:cxn modelId="{D458B008-D263-4D45-9887-CFEE9CB5D3B8}" type="presParOf" srcId="{7F43BC5F-D436-4BC2-A19C-5FAC2DB78F8D}" destId="{AD4C983B-52E5-4BC3-AA31-D4060BA8C63A}" srcOrd="3" destOrd="0" presId="urn:microsoft.com/office/officeart/2005/8/layout/process1"/>
    <dgm:cxn modelId="{820034E8-798F-4FA4-BA60-22D7F2A3982E}" type="presParOf" srcId="{AD4C983B-52E5-4BC3-AA31-D4060BA8C63A}" destId="{B98FE11C-60A5-4D35-B9C1-DFB18D6F2C05}" srcOrd="0" destOrd="0" presId="urn:microsoft.com/office/officeart/2005/8/layout/process1"/>
    <dgm:cxn modelId="{C5092768-3151-47DB-A98E-139844D66F38}" type="presParOf" srcId="{7F43BC5F-D436-4BC2-A19C-5FAC2DB78F8D}" destId="{B8BDC817-3A19-47AA-9F6A-322A1BE1EE5A}" srcOrd="4" destOrd="0" presId="urn:microsoft.com/office/officeart/2005/8/layout/process1"/>
    <dgm:cxn modelId="{A5F9CEA4-746D-4B17-9186-36EE829B689E}" type="presParOf" srcId="{7F43BC5F-D436-4BC2-A19C-5FAC2DB78F8D}" destId="{5B5BC890-1244-4707-859F-FE642D0C4448}" srcOrd="5" destOrd="0" presId="urn:microsoft.com/office/officeart/2005/8/layout/process1"/>
    <dgm:cxn modelId="{E843208A-A866-4F8A-A4EC-19DE8E977F33}" type="presParOf" srcId="{5B5BC890-1244-4707-859F-FE642D0C4448}" destId="{EB36D615-90A4-450C-885F-5CBAC9725D6E}" srcOrd="0" destOrd="0" presId="urn:microsoft.com/office/officeart/2005/8/layout/process1"/>
    <dgm:cxn modelId="{5AED1E1C-AB10-4565-A521-DE59DBFFE993}" type="presParOf" srcId="{7F43BC5F-D436-4BC2-A19C-5FAC2DB78F8D}" destId="{47EAB2CD-882D-42DE-8DD8-F59DDA3EA915}" srcOrd="6" destOrd="0" presId="urn:microsoft.com/office/officeart/2005/8/layout/process1"/>
    <dgm:cxn modelId="{9192AF1D-9C3E-4F72-BC51-F7515C26D3CE}" type="presParOf" srcId="{7F43BC5F-D436-4BC2-A19C-5FAC2DB78F8D}" destId="{825303E1-205A-4338-9A27-8D9ACCD42AC7}" srcOrd="7" destOrd="0" presId="urn:microsoft.com/office/officeart/2005/8/layout/process1"/>
    <dgm:cxn modelId="{00D9D2E3-C099-4B25-A2B5-87762357A499}" type="presParOf" srcId="{825303E1-205A-4338-9A27-8D9ACCD42AC7}" destId="{8CB7EFCE-147C-41AC-97A2-B6FE46007102}" srcOrd="0" destOrd="0" presId="urn:microsoft.com/office/officeart/2005/8/layout/process1"/>
    <dgm:cxn modelId="{137059F7-C12E-4A5B-8F64-E84D657D2175}" type="presParOf" srcId="{7F43BC5F-D436-4BC2-A19C-5FAC2DB78F8D}" destId="{686B47D9-C747-4C60-A5EF-EEA84E287B07}"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36357-7903-4DB8-B809-3A0E87C3B8FE}">
      <dsp:nvSpPr>
        <dsp:cNvPr id="0" name=""/>
        <dsp:cNvSpPr/>
      </dsp:nvSpPr>
      <dsp:spPr>
        <a:xfrm>
          <a:off x="5624" y="1115641"/>
          <a:ext cx="1743558" cy="1046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MY" sz="1900" b="1" kern="1200" dirty="0">
              <a:solidFill>
                <a:schemeClr val="tx1"/>
              </a:solidFill>
            </a:rPr>
            <a:t>Windowless Gaseous Tritium source</a:t>
          </a:r>
        </a:p>
      </dsp:txBody>
      <dsp:txXfrm>
        <a:off x="36264" y="1146281"/>
        <a:ext cx="1682278" cy="984855"/>
      </dsp:txXfrm>
    </dsp:sp>
    <dsp:sp modelId="{3A652D66-F850-4855-90B5-DF29C40FA82E}">
      <dsp:nvSpPr>
        <dsp:cNvPr id="0" name=""/>
        <dsp:cNvSpPr/>
      </dsp:nvSpPr>
      <dsp:spPr>
        <a:xfrm>
          <a:off x="1923539" y="1422508"/>
          <a:ext cx="369634" cy="43240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b="1" kern="1200">
            <a:solidFill>
              <a:schemeClr val="tx1"/>
            </a:solidFill>
          </a:endParaRPr>
        </a:p>
      </dsp:txBody>
      <dsp:txXfrm>
        <a:off x="1923539" y="1508988"/>
        <a:ext cx="258744" cy="259442"/>
      </dsp:txXfrm>
    </dsp:sp>
    <dsp:sp modelId="{7E38C1BA-CA1E-404F-9F41-274F6EECD6BE}">
      <dsp:nvSpPr>
        <dsp:cNvPr id="0" name=""/>
        <dsp:cNvSpPr/>
      </dsp:nvSpPr>
      <dsp:spPr>
        <a:xfrm>
          <a:off x="2446606" y="1115641"/>
          <a:ext cx="1743558" cy="1046135"/>
        </a:xfrm>
        <a:prstGeom prst="roundRect">
          <a:avLst>
            <a:gd name="adj" fmla="val 1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MY" sz="1900" b="1" kern="1200">
              <a:solidFill>
                <a:schemeClr val="tx1"/>
              </a:solidFill>
            </a:rPr>
            <a:t>Transport Section</a:t>
          </a:r>
          <a:endParaRPr lang="en-MY" sz="1900" b="1" kern="1200" dirty="0">
            <a:solidFill>
              <a:schemeClr val="tx1"/>
            </a:solidFill>
          </a:endParaRPr>
        </a:p>
      </dsp:txBody>
      <dsp:txXfrm>
        <a:off x="2477246" y="1146281"/>
        <a:ext cx="1682278" cy="984855"/>
      </dsp:txXfrm>
    </dsp:sp>
    <dsp:sp modelId="{AD4C983B-52E5-4BC3-AA31-D4060BA8C63A}">
      <dsp:nvSpPr>
        <dsp:cNvPr id="0" name=""/>
        <dsp:cNvSpPr/>
      </dsp:nvSpPr>
      <dsp:spPr>
        <a:xfrm>
          <a:off x="4364521" y="1422508"/>
          <a:ext cx="369634" cy="432402"/>
        </a:xfrm>
        <a:prstGeom prst="righ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b="1" kern="1200">
            <a:solidFill>
              <a:schemeClr val="tx1"/>
            </a:solidFill>
          </a:endParaRPr>
        </a:p>
      </dsp:txBody>
      <dsp:txXfrm>
        <a:off x="4364521" y="1508988"/>
        <a:ext cx="258744" cy="259442"/>
      </dsp:txXfrm>
    </dsp:sp>
    <dsp:sp modelId="{B8BDC817-3A19-47AA-9F6A-322A1BE1EE5A}">
      <dsp:nvSpPr>
        <dsp:cNvPr id="0" name=""/>
        <dsp:cNvSpPr/>
      </dsp:nvSpPr>
      <dsp:spPr>
        <a:xfrm>
          <a:off x="4887589" y="1115641"/>
          <a:ext cx="1743558" cy="1046135"/>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MY" sz="1900" b="1" kern="1200">
              <a:solidFill>
                <a:schemeClr val="tx1"/>
              </a:solidFill>
            </a:rPr>
            <a:t>Pre-spectrometer</a:t>
          </a:r>
          <a:endParaRPr lang="en-MY" sz="1900" b="1" kern="1200" dirty="0">
            <a:solidFill>
              <a:schemeClr val="tx1"/>
            </a:solidFill>
          </a:endParaRPr>
        </a:p>
      </dsp:txBody>
      <dsp:txXfrm>
        <a:off x="4918229" y="1146281"/>
        <a:ext cx="1682278" cy="984855"/>
      </dsp:txXfrm>
    </dsp:sp>
    <dsp:sp modelId="{5B5BC890-1244-4707-859F-FE642D0C4448}">
      <dsp:nvSpPr>
        <dsp:cNvPr id="0" name=""/>
        <dsp:cNvSpPr/>
      </dsp:nvSpPr>
      <dsp:spPr>
        <a:xfrm>
          <a:off x="6805504" y="1422508"/>
          <a:ext cx="369634" cy="432402"/>
        </a:xfrm>
        <a:prstGeom prst="righ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b="1" kern="1200">
            <a:solidFill>
              <a:schemeClr val="tx1"/>
            </a:solidFill>
          </a:endParaRPr>
        </a:p>
      </dsp:txBody>
      <dsp:txXfrm>
        <a:off x="6805504" y="1508988"/>
        <a:ext cx="258744" cy="259442"/>
      </dsp:txXfrm>
    </dsp:sp>
    <dsp:sp modelId="{47EAB2CD-882D-42DE-8DD8-F59DDA3EA915}">
      <dsp:nvSpPr>
        <dsp:cNvPr id="0" name=""/>
        <dsp:cNvSpPr/>
      </dsp:nvSpPr>
      <dsp:spPr>
        <a:xfrm>
          <a:off x="7328572" y="1115641"/>
          <a:ext cx="1743558" cy="1046135"/>
        </a:xfrm>
        <a:prstGeom prst="roundRect">
          <a:avLst>
            <a:gd name="adj" fmla="val 1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MY" sz="1900" b="1" kern="1200">
              <a:solidFill>
                <a:schemeClr val="tx1"/>
              </a:solidFill>
            </a:rPr>
            <a:t>Main Spectrometer</a:t>
          </a:r>
          <a:endParaRPr lang="en-MY" sz="1900" b="1" kern="1200" dirty="0">
            <a:solidFill>
              <a:schemeClr val="tx1"/>
            </a:solidFill>
          </a:endParaRPr>
        </a:p>
      </dsp:txBody>
      <dsp:txXfrm>
        <a:off x="7359212" y="1146281"/>
        <a:ext cx="1682278" cy="984855"/>
      </dsp:txXfrm>
    </dsp:sp>
    <dsp:sp modelId="{825303E1-205A-4338-9A27-8D9ACCD42AC7}">
      <dsp:nvSpPr>
        <dsp:cNvPr id="0" name=""/>
        <dsp:cNvSpPr/>
      </dsp:nvSpPr>
      <dsp:spPr>
        <a:xfrm>
          <a:off x="9246486" y="1422508"/>
          <a:ext cx="369634" cy="432402"/>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MY" sz="1600" b="1" kern="1200">
            <a:solidFill>
              <a:schemeClr val="tx1"/>
            </a:solidFill>
          </a:endParaRPr>
        </a:p>
      </dsp:txBody>
      <dsp:txXfrm>
        <a:off x="9246486" y="1508988"/>
        <a:ext cx="258744" cy="259442"/>
      </dsp:txXfrm>
    </dsp:sp>
    <dsp:sp modelId="{686B47D9-C747-4C60-A5EF-EEA84E287B07}">
      <dsp:nvSpPr>
        <dsp:cNvPr id="0" name=""/>
        <dsp:cNvSpPr/>
      </dsp:nvSpPr>
      <dsp:spPr>
        <a:xfrm>
          <a:off x="9769554" y="1115641"/>
          <a:ext cx="1743558" cy="1046135"/>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MY" sz="1900" b="1" kern="1200">
              <a:solidFill>
                <a:schemeClr val="tx1"/>
              </a:solidFill>
            </a:rPr>
            <a:t>Detector</a:t>
          </a:r>
          <a:endParaRPr lang="en-MY" sz="1900" b="1" kern="1200" dirty="0">
            <a:solidFill>
              <a:schemeClr val="tx1"/>
            </a:solidFill>
          </a:endParaRPr>
        </a:p>
      </dsp:txBody>
      <dsp:txXfrm>
        <a:off x="9800194" y="1146281"/>
        <a:ext cx="1682278" cy="9848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E847B-D85C-4469-9658-644476870661}" type="datetimeFigureOut">
              <a:rPr lang="en-US" smtClean="0"/>
              <a:t>7/22/2022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35188-A397-4823-AD9E-D1AD3D6DBE33}" type="slidenum">
              <a:rPr lang="en-US" smtClean="0"/>
              <a:t>‹#›</a:t>
            </a:fld>
            <a:endParaRPr lang="en-US"/>
          </a:p>
        </p:txBody>
      </p:sp>
    </p:spTree>
    <p:extLst>
      <p:ext uri="{BB962C8B-B14F-4D97-AF65-F5344CB8AC3E}">
        <p14:creationId xmlns:p14="http://schemas.microsoft.com/office/powerpoint/2010/main" val="48251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The most direct way to assess the neutrino mass is via the kinematics of single-β decays or electron capture processes. </a:t>
            </a:r>
          </a:p>
          <a:p>
            <a:pPr algn="just"/>
            <a:endParaRPr lang="en-MY" sz="1200" dirty="0">
              <a:effectLst/>
              <a:latin typeface="Calibri" panose="020F0502020204030204" pitchFamily="34" charset="0"/>
              <a:ea typeface="Times New Roman" panose="02020603050405020304" pitchFamily="18" charset="0"/>
            </a:endParaRPr>
          </a:p>
          <a:p>
            <a:pPr algn="just"/>
            <a:r>
              <a:rPr lang="en-MY" sz="1200" dirty="0">
                <a:effectLst/>
                <a:latin typeface="Calibri" panose="020F0502020204030204" pitchFamily="34" charset="0"/>
                <a:ea typeface="Times New Roman" panose="02020603050405020304" pitchFamily="18" charset="0"/>
              </a:rPr>
              <a:t>The neutrino mass scale is accessed by </a:t>
            </a:r>
            <a:r>
              <a:rPr lang="en-MY" sz="1200" b="1" dirty="0">
                <a:effectLst/>
                <a:latin typeface="Calibri" panose="020F0502020204030204" pitchFamily="34" charset="0"/>
                <a:ea typeface="Times New Roman" panose="02020603050405020304" pitchFamily="18" charset="0"/>
              </a:rPr>
              <a:t>studying the energy spectrum generated by the b-decay</a:t>
            </a:r>
            <a:r>
              <a:rPr lang="en-MY" sz="1200" dirty="0">
                <a:effectLst/>
                <a:latin typeface="Calibri" panose="020F0502020204030204" pitchFamily="34" charset="0"/>
                <a:ea typeface="Times New Roman" panose="02020603050405020304" pitchFamily="18" charset="0"/>
              </a:rPr>
              <a:t> of tritium for example in the </a:t>
            </a:r>
            <a:r>
              <a:rPr lang="en-MY" sz="1200" b="1" dirty="0">
                <a:effectLst/>
                <a:highlight>
                  <a:srgbClr val="FFFF00"/>
                </a:highlight>
                <a:latin typeface="Calibri" panose="020F0502020204030204" pitchFamily="34" charset="0"/>
                <a:ea typeface="Times New Roman" panose="02020603050405020304" pitchFamily="18" charset="0"/>
              </a:rPr>
              <a:t>KATRIN experiment</a:t>
            </a:r>
            <a:r>
              <a:rPr lang="en-MY" sz="1200" dirty="0">
                <a:effectLst/>
                <a:latin typeface="Calibri" panose="020F0502020204030204" pitchFamily="34" charset="0"/>
                <a:ea typeface="Times New Roman" panose="02020603050405020304" pitchFamily="18" charset="0"/>
              </a:rPr>
              <a:t>. Also promising are studies of electron capture of 163Ho with cryogenic calorimeters in the </a:t>
            </a:r>
            <a:r>
              <a:rPr lang="en-MY" sz="1200" b="1" dirty="0" err="1">
                <a:effectLst/>
                <a:highlight>
                  <a:srgbClr val="FFFF00"/>
                </a:highlight>
                <a:latin typeface="Calibri" panose="020F0502020204030204" pitchFamily="34" charset="0"/>
                <a:ea typeface="Times New Roman" panose="02020603050405020304" pitchFamily="18" charset="0"/>
              </a:rPr>
              <a:t>ECHo</a:t>
            </a:r>
            <a:r>
              <a:rPr lang="en-MY" sz="1200" b="1" dirty="0">
                <a:effectLst/>
                <a:latin typeface="Calibri" panose="020F0502020204030204" pitchFamily="34" charset="0"/>
                <a:ea typeface="Times New Roman" panose="02020603050405020304" pitchFamily="18" charset="0"/>
              </a:rPr>
              <a:t> </a:t>
            </a:r>
            <a:r>
              <a:rPr lang="en-MY" sz="1200" dirty="0">
                <a:effectLst/>
                <a:latin typeface="Calibri" panose="020F0502020204030204" pitchFamily="34" charset="0"/>
                <a:ea typeface="Times New Roman" panose="02020603050405020304" pitchFamily="18" charset="0"/>
              </a:rPr>
              <a:t>and</a:t>
            </a:r>
            <a:r>
              <a:rPr lang="en-MY" sz="1200" b="1" dirty="0">
                <a:effectLst/>
                <a:latin typeface="Calibri" panose="020F0502020204030204" pitchFamily="34" charset="0"/>
                <a:ea typeface="Times New Roman" panose="02020603050405020304" pitchFamily="18" charset="0"/>
              </a:rPr>
              <a:t> </a:t>
            </a:r>
            <a:r>
              <a:rPr lang="en-MY" sz="1200" b="1" dirty="0">
                <a:effectLst/>
                <a:highlight>
                  <a:srgbClr val="FFFF00"/>
                </a:highlight>
                <a:latin typeface="Calibri" panose="020F0502020204030204" pitchFamily="34" charset="0"/>
                <a:ea typeface="Times New Roman" panose="02020603050405020304" pitchFamily="18" charset="0"/>
              </a:rPr>
              <a:t>Holmes</a:t>
            </a:r>
            <a:r>
              <a:rPr lang="en-MY" sz="1200" b="1" dirty="0">
                <a:effectLst/>
                <a:latin typeface="Calibri" panose="020F0502020204030204" pitchFamily="34" charset="0"/>
                <a:ea typeface="Times New Roman" panose="02020603050405020304" pitchFamily="18" charset="0"/>
              </a:rPr>
              <a:t> experiments</a:t>
            </a:r>
            <a:r>
              <a:rPr lang="en-MY" sz="1200" dirty="0">
                <a:effectLst/>
                <a:latin typeface="Calibri" panose="020F0502020204030204" pitchFamily="34" charset="0"/>
                <a:ea typeface="Times New Roman" panose="02020603050405020304" pitchFamily="18" charset="0"/>
              </a:rPr>
              <a:t>. </a:t>
            </a:r>
            <a:endParaRPr lang="en-MY" dirty="0"/>
          </a:p>
          <a:p>
            <a:endParaRPr lang="en-MY" dirty="0"/>
          </a:p>
        </p:txBody>
      </p:sp>
      <p:sp>
        <p:nvSpPr>
          <p:cNvPr id="4" name="Slide Number Placeholder 3"/>
          <p:cNvSpPr>
            <a:spLocks noGrp="1"/>
          </p:cNvSpPr>
          <p:nvPr>
            <p:ph type="sldNum" sz="quarter" idx="5"/>
          </p:nvPr>
        </p:nvSpPr>
        <p:spPr/>
        <p:txBody>
          <a:bodyPr/>
          <a:lstStyle/>
          <a:p>
            <a:fld id="{1A3D23E4-F389-45C6-AA85-FD539D74DF09}" type="slidenum">
              <a:rPr lang="en-MY" smtClean="0"/>
              <a:t>29</a:t>
            </a:fld>
            <a:endParaRPr lang="en-MY"/>
          </a:p>
        </p:txBody>
      </p:sp>
    </p:spTree>
    <p:extLst>
      <p:ext uri="{BB962C8B-B14F-4D97-AF65-F5344CB8AC3E}">
        <p14:creationId xmlns:p14="http://schemas.microsoft.com/office/powerpoint/2010/main" val="128005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MY" sz="1200" b="0" i="1" smtClean="0">
                              <a:latin typeface="Cambria Math" panose="02040503050406030204" pitchFamily="18" charset="0"/>
                            </a:rPr>
                          </m:ctrlPr>
                        </m:sSubPr>
                        <m:e>
                          <m:r>
                            <a:rPr lang="en-MY" sz="1200" b="0" i="1" smtClean="0">
                              <a:latin typeface="Cambria Math" panose="02040503050406030204" pitchFamily="18" charset="0"/>
                            </a:rPr>
                            <m:t>𝑇</m:t>
                          </m:r>
                        </m:e>
                        <m:sub>
                          <m:r>
                            <a:rPr lang="en-MY" sz="1200" b="0" i="1" smtClean="0">
                              <a:latin typeface="Cambria Math" panose="02040503050406030204" pitchFamily="18" charset="0"/>
                            </a:rPr>
                            <m:t>2</m:t>
                          </m:r>
                        </m:sub>
                      </m:sSub>
                      <m:r>
                        <a:rPr lang="en-MY" sz="1200" b="0" i="1" smtClean="0">
                          <a:latin typeface="Cambria Math" panose="02040503050406030204" pitchFamily="18" charset="0"/>
                          <a:ea typeface="Cambria Math" panose="02040503050406030204" pitchFamily="18" charset="0"/>
                        </a:rPr>
                        <m:t>→ </m:t>
                      </m:r>
                      <m:sPre>
                        <m:sPrePr>
                          <m:ctrlPr>
                            <a:rPr lang="en-MY" sz="1200" b="0" i="1" smtClean="0">
                              <a:latin typeface="Cambria Math" panose="02040503050406030204" pitchFamily="18" charset="0"/>
                              <a:ea typeface="Cambria Math" panose="02040503050406030204" pitchFamily="18" charset="0"/>
                            </a:rPr>
                          </m:ctrlPr>
                        </m:sPrePr>
                        <m:sub/>
                        <m:sup>
                          <m:r>
                            <a:rPr lang="en-MY" sz="1200" b="0" i="1" smtClean="0">
                              <a:latin typeface="Cambria Math" panose="02040503050406030204" pitchFamily="18" charset="0"/>
                            </a:rPr>
                            <m:t>3</m:t>
                          </m:r>
                        </m:sup>
                        <m:e>
                          <m:r>
                            <a:rPr lang="en-MY" sz="1200" b="0" i="1" smtClean="0">
                              <a:latin typeface="Cambria Math" panose="02040503050406030204" pitchFamily="18" charset="0"/>
                            </a:rPr>
                            <m:t>𝐻𝑒</m:t>
                          </m:r>
                        </m:e>
                      </m:sPre>
                      <m:sSup>
                        <m:sSupPr>
                          <m:ctrlPr>
                            <a:rPr lang="en-MY" sz="1200" i="1" smtClean="0">
                              <a:latin typeface="Cambria Math" panose="02040503050406030204" pitchFamily="18" charset="0"/>
                            </a:rPr>
                          </m:ctrlPr>
                        </m:sSupPr>
                        <m:e>
                          <m:r>
                            <a:rPr lang="en-MY" sz="1200" b="0" i="1" smtClean="0">
                              <a:latin typeface="Cambria Math" panose="02040503050406030204" pitchFamily="18" charset="0"/>
                            </a:rPr>
                            <m:t>𝑇</m:t>
                          </m:r>
                        </m:e>
                        <m:sup>
                          <m:r>
                            <a:rPr lang="en-MY" sz="1200" b="0" i="1" smtClean="0">
                              <a:latin typeface="Cambria Math" panose="02040503050406030204" pitchFamily="18" charset="0"/>
                            </a:rPr>
                            <m:t>+</m:t>
                          </m:r>
                        </m:sup>
                      </m:sSup>
                      <m:r>
                        <a:rPr lang="en-MY" sz="1200" i="1" smtClean="0">
                          <a:latin typeface="Cambria Math" panose="02040503050406030204" pitchFamily="18" charset="0"/>
                          <a:ea typeface="Cambria Math" panose="02040503050406030204" pitchFamily="18" charset="0"/>
                        </a:rPr>
                        <m:t>+</m:t>
                      </m:r>
                      <m:r>
                        <a:rPr lang="en-MY" sz="1200" b="0" i="1" smtClean="0">
                          <a:latin typeface="Cambria Math" panose="02040503050406030204" pitchFamily="18" charset="0"/>
                          <a:ea typeface="Cambria Math" panose="02040503050406030204" pitchFamily="18" charset="0"/>
                        </a:rPr>
                        <m:t> </m:t>
                      </m:r>
                      <m:acc>
                        <m:accPr>
                          <m:chr m:val="́"/>
                          <m:ctrlPr>
                            <a:rPr lang="en-MY" sz="1200" b="0" i="1" smtClean="0">
                              <a:latin typeface="Cambria Math" panose="02040503050406030204" pitchFamily="18" charset="0"/>
                              <a:ea typeface="Cambria Math" panose="02040503050406030204" pitchFamily="18" charset="0"/>
                            </a:rPr>
                          </m:ctrlPr>
                        </m:accPr>
                        <m:e>
                          <m:r>
                            <a:rPr lang="en-MY" sz="1200" b="0" i="1" smtClean="0">
                              <a:latin typeface="Cambria Math" panose="02040503050406030204" pitchFamily="18" charset="0"/>
                              <a:ea typeface="Cambria Math" panose="02040503050406030204" pitchFamily="18" charset="0"/>
                            </a:rPr>
                            <m:t>𝑒</m:t>
                          </m:r>
                        </m:e>
                      </m:acc>
                      <m:r>
                        <a:rPr lang="en-MY" sz="1200" b="0" i="1" smtClean="0">
                          <a:latin typeface="Cambria Math" panose="02040503050406030204" pitchFamily="18" charset="0"/>
                        </a:rPr>
                        <m:t>+ </m:t>
                      </m:r>
                      <m:sSub>
                        <m:sSubPr>
                          <m:ctrlPr>
                            <a:rPr lang="en-MY" sz="1200" b="0" i="1" smtClean="0">
                              <a:latin typeface="Cambria Math" panose="02040503050406030204" pitchFamily="18" charset="0"/>
                            </a:rPr>
                          </m:ctrlPr>
                        </m:sSubPr>
                        <m:e>
                          <m:acc>
                            <m:accPr>
                              <m:chr m:val="̅"/>
                              <m:ctrlPr>
                                <a:rPr lang="en-MY" sz="1200" b="0" i="1" smtClean="0">
                                  <a:latin typeface="Cambria Math" panose="02040503050406030204" pitchFamily="18" charset="0"/>
                                </a:rPr>
                              </m:ctrlPr>
                            </m:accPr>
                            <m:e>
                              <m:r>
                                <a:rPr lang="en-MY" sz="1200" b="0" i="1" smtClean="0">
                                  <a:latin typeface="Cambria Math" panose="02040503050406030204" pitchFamily="18" charset="0"/>
                                </a:rPr>
                                <m:t>𝑣</m:t>
                              </m:r>
                            </m:e>
                          </m:acc>
                        </m:e>
                        <m:sub>
                          <m:r>
                            <a:rPr lang="en-MY" sz="1200" b="0" i="1" smtClean="0">
                              <a:latin typeface="Cambria Math" panose="02040503050406030204" pitchFamily="18" charset="0"/>
                            </a:rPr>
                            <m:t>𝑒</m:t>
                          </m:r>
                        </m:sub>
                      </m:sSub>
                    </m:oMath>
                  </m:oMathPara>
                </a14:m>
                <a:endParaRPr lang="en-MY" sz="1200" dirty="0"/>
              </a:p>
              <a:p>
                <a:endParaRPr lang="en-MY"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200" b="0" i="0">
                    <a:latin typeface="Cambria Math" panose="02040503050406030204" pitchFamily="18" charset="0"/>
                  </a:rPr>
                  <a:t>𝑇_2</a:t>
                </a:r>
                <a:r>
                  <a:rPr lang="en-MY" sz="1200" b="0" i="0">
                    <a:latin typeface="Cambria Math" panose="02040503050406030204" pitchFamily="18" charset="0"/>
                    <a:ea typeface="Cambria Math" panose="02040503050406030204" pitchFamily="18" charset="0"/>
                  </a:rPr>
                  <a:t>→ (_^</a:t>
                </a:r>
                <a:r>
                  <a:rPr lang="en-MY" sz="1200" b="0" i="0">
                    <a:latin typeface="Cambria Math" panose="02040503050406030204" pitchFamily="18" charset="0"/>
                  </a:rPr>
                  <a:t>3</a:t>
                </a:r>
                <a:r>
                  <a:rPr lang="en-MY" sz="1200" b="0" i="0">
                    <a:latin typeface="Cambria Math" panose="02040503050406030204" pitchFamily="18" charset="0"/>
                    <a:ea typeface="Cambria Math" panose="02040503050406030204" pitchFamily="18" charset="0"/>
                  </a:rPr>
                  <a:t>)</a:t>
                </a:r>
                <a:r>
                  <a:rPr lang="en-MY" sz="1200" b="0" i="0">
                    <a:latin typeface="Cambria Math" panose="02040503050406030204" pitchFamily="18" charset="0"/>
                  </a:rPr>
                  <a:t>𝐻𝑒 𝑇^+</a:t>
                </a:r>
                <a:r>
                  <a:rPr lang="en-MY" sz="1200" i="0">
                    <a:latin typeface="Cambria Math" panose="02040503050406030204" pitchFamily="18" charset="0"/>
                    <a:ea typeface="Cambria Math" panose="02040503050406030204" pitchFamily="18" charset="0"/>
                  </a:rPr>
                  <a:t>+</a:t>
                </a:r>
                <a:r>
                  <a:rPr lang="en-MY" sz="1200" b="0" i="0">
                    <a:latin typeface="Cambria Math" panose="02040503050406030204" pitchFamily="18" charset="0"/>
                    <a:ea typeface="Cambria Math" panose="02040503050406030204" pitchFamily="18" charset="0"/>
                  </a:rPr>
                  <a:t> 𝑒 ́</a:t>
                </a:r>
                <a:r>
                  <a:rPr lang="en-MY" sz="1200" b="0" i="0">
                    <a:latin typeface="Cambria Math" panose="02040503050406030204" pitchFamily="18" charset="0"/>
                  </a:rPr>
                  <a:t>+ 𝑣 ̅_𝑒</a:t>
                </a:r>
                <a:endParaRPr lang="en-MY" sz="1200" dirty="0"/>
              </a:p>
              <a:p>
                <a:endParaRPr lang="en-MY" dirty="0"/>
              </a:p>
            </p:txBody>
          </p:sp>
        </mc:Fallback>
      </mc:AlternateContent>
      <p:sp>
        <p:nvSpPr>
          <p:cNvPr id="4" name="Slide Number Placeholder 3"/>
          <p:cNvSpPr>
            <a:spLocks noGrp="1"/>
          </p:cNvSpPr>
          <p:nvPr>
            <p:ph type="sldNum" sz="quarter" idx="5"/>
          </p:nvPr>
        </p:nvSpPr>
        <p:spPr/>
        <p:txBody>
          <a:bodyPr/>
          <a:lstStyle/>
          <a:p>
            <a:fld id="{1A3D23E4-F389-45C6-AA85-FD539D74DF09}" type="slidenum">
              <a:rPr lang="en-MY" smtClean="0"/>
              <a:t>31</a:t>
            </a:fld>
            <a:endParaRPr lang="en-MY"/>
          </a:p>
        </p:txBody>
      </p:sp>
    </p:spTree>
    <p:extLst>
      <p:ext uri="{BB962C8B-B14F-4D97-AF65-F5344CB8AC3E}">
        <p14:creationId xmlns:p14="http://schemas.microsoft.com/office/powerpoint/2010/main" val="233962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KATRIN cannot detect the neutrinos directly. Instead, it measures the range of energies of the electrons that shoot around inside a 23-metre-long, blimp-shaped chamber, which is the largest ultra-high-vacuum system in the world. This measurement reveals the range of energies of the unseen neutrinos, which in turn reveals their mass. (https://www.nature.com/articles/d41586-019-02786-z)</a:t>
            </a:r>
            <a:endParaRPr lang="en-MY" dirty="0"/>
          </a:p>
        </p:txBody>
      </p:sp>
      <p:sp>
        <p:nvSpPr>
          <p:cNvPr id="4" name="Slide Number Placeholder 3"/>
          <p:cNvSpPr>
            <a:spLocks noGrp="1"/>
          </p:cNvSpPr>
          <p:nvPr>
            <p:ph type="sldNum" sz="quarter" idx="5"/>
          </p:nvPr>
        </p:nvSpPr>
        <p:spPr/>
        <p:txBody>
          <a:bodyPr/>
          <a:lstStyle/>
          <a:p>
            <a:fld id="{1A3D23E4-F389-45C6-AA85-FD539D74DF09}" type="slidenum">
              <a:rPr lang="en-MY" smtClean="0"/>
              <a:t>32</a:t>
            </a:fld>
            <a:endParaRPr lang="en-MY"/>
          </a:p>
        </p:txBody>
      </p:sp>
    </p:spTree>
    <p:extLst>
      <p:ext uri="{BB962C8B-B14F-4D97-AF65-F5344CB8AC3E}">
        <p14:creationId xmlns:p14="http://schemas.microsoft.com/office/powerpoint/2010/main" val="5957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026A-43AC-925C-8C41-BFA6B4614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05A8BB-5D73-C849-12A0-9C0FA24084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FB2261-C548-F0B2-3FA7-9FA8310031AB}"/>
              </a:ext>
            </a:extLst>
          </p:cNvPr>
          <p:cNvSpPr>
            <a:spLocks noGrp="1"/>
          </p:cNvSpPr>
          <p:nvPr>
            <p:ph type="dt" sz="half" idx="10"/>
          </p:nvPr>
        </p:nvSpPr>
        <p:spPr/>
        <p:txBody>
          <a:bodyPr/>
          <a:lstStyle/>
          <a:p>
            <a:fld id="{4C1FDB0C-9DD5-40A7-AFFA-5E3B37022CB8}" type="datetimeFigureOut">
              <a:rPr lang="en-US" smtClean="0"/>
              <a:t>7/22/2022</a:t>
            </a:fld>
            <a:endParaRPr lang="en-US"/>
          </a:p>
        </p:txBody>
      </p:sp>
      <p:sp>
        <p:nvSpPr>
          <p:cNvPr id="5" name="Footer Placeholder 4">
            <a:extLst>
              <a:ext uri="{FF2B5EF4-FFF2-40B4-BE49-F238E27FC236}">
                <a16:creationId xmlns:a16="http://schemas.microsoft.com/office/drawing/2014/main" id="{DA2F7567-6C3A-120E-027C-C05ACB991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807F0-7B3A-B389-8BE4-854327A1DF42}"/>
              </a:ext>
            </a:extLst>
          </p:cNvPr>
          <p:cNvSpPr>
            <a:spLocks noGrp="1"/>
          </p:cNvSpPr>
          <p:nvPr>
            <p:ph type="sldNum" sz="quarter" idx="12"/>
          </p:nvPr>
        </p:nvSpPr>
        <p:spPr/>
        <p:txBody>
          <a:bodyPr/>
          <a:lstStyle/>
          <a:p>
            <a:fld id="{AF670A19-359F-4807-9BB6-19BB8A80DA07}" type="slidenum">
              <a:rPr lang="en-US" smtClean="0"/>
              <a:t>‹#›</a:t>
            </a:fld>
            <a:endParaRPr lang="en-US"/>
          </a:p>
        </p:txBody>
      </p:sp>
    </p:spTree>
    <p:extLst>
      <p:ext uri="{BB962C8B-B14F-4D97-AF65-F5344CB8AC3E}">
        <p14:creationId xmlns:p14="http://schemas.microsoft.com/office/powerpoint/2010/main" val="154823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7AB4-326E-0EA9-1C3C-F20E1F58AE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8300C-3F70-B158-CE55-4628F77A94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14720-7AD7-850A-917F-7DF27ABDE8DD}"/>
              </a:ext>
            </a:extLst>
          </p:cNvPr>
          <p:cNvSpPr>
            <a:spLocks noGrp="1"/>
          </p:cNvSpPr>
          <p:nvPr>
            <p:ph type="dt" sz="half" idx="10"/>
          </p:nvPr>
        </p:nvSpPr>
        <p:spPr/>
        <p:txBody>
          <a:bodyPr/>
          <a:lstStyle/>
          <a:p>
            <a:fld id="{4C1FDB0C-9DD5-40A7-AFFA-5E3B37022CB8}" type="datetimeFigureOut">
              <a:rPr lang="en-US" smtClean="0"/>
              <a:t>7/22/2022</a:t>
            </a:fld>
            <a:endParaRPr lang="en-US"/>
          </a:p>
        </p:txBody>
      </p:sp>
      <p:sp>
        <p:nvSpPr>
          <p:cNvPr id="5" name="Footer Placeholder 4">
            <a:extLst>
              <a:ext uri="{FF2B5EF4-FFF2-40B4-BE49-F238E27FC236}">
                <a16:creationId xmlns:a16="http://schemas.microsoft.com/office/drawing/2014/main" id="{80E48B23-9534-341D-28F7-D398D09A9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1140D-310A-256A-227A-A3410A197701}"/>
              </a:ext>
            </a:extLst>
          </p:cNvPr>
          <p:cNvSpPr>
            <a:spLocks noGrp="1"/>
          </p:cNvSpPr>
          <p:nvPr>
            <p:ph type="sldNum" sz="quarter" idx="12"/>
          </p:nvPr>
        </p:nvSpPr>
        <p:spPr/>
        <p:txBody>
          <a:bodyPr/>
          <a:lstStyle/>
          <a:p>
            <a:fld id="{AF670A19-359F-4807-9BB6-19BB8A80DA07}" type="slidenum">
              <a:rPr lang="en-US" smtClean="0"/>
              <a:t>‹#›</a:t>
            </a:fld>
            <a:endParaRPr lang="en-US"/>
          </a:p>
        </p:txBody>
      </p:sp>
    </p:spTree>
    <p:extLst>
      <p:ext uri="{BB962C8B-B14F-4D97-AF65-F5344CB8AC3E}">
        <p14:creationId xmlns:p14="http://schemas.microsoft.com/office/powerpoint/2010/main" val="138970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13C1B0-64CD-445B-3E16-18AEA6926E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53DDCC-84FC-87AB-E81E-CB7EBB82DE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86D1C-91F7-662C-5876-375E9F459C5C}"/>
              </a:ext>
            </a:extLst>
          </p:cNvPr>
          <p:cNvSpPr>
            <a:spLocks noGrp="1"/>
          </p:cNvSpPr>
          <p:nvPr>
            <p:ph type="dt" sz="half" idx="10"/>
          </p:nvPr>
        </p:nvSpPr>
        <p:spPr/>
        <p:txBody>
          <a:bodyPr/>
          <a:lstStyle/>
          <a:p>
            <a:fld id="{4C1FDB0C-9DD5-40A7-AFFA-5E3B37022CB8}" type="datetimeFigureOut">
              <a:rPr lang="en-US" smtClean="0"/>
              <a:t>7/22/2022</a:t>
            </a:fld>
            <a:endParaRPr lang="en-US"/>
          </a:p>
        </p:txBody>
      </p:sp>
      <p:sp>
        <p:nvSpPr>
          <p:cNvPr id="5" name="Footer Placeholder 4">
            <a:extLst>
              <a:ext uri="{FF2B5EF4-FFF2-40B4-BE49-F238E27FC236}">
                <a16:creationId xmlns:a16="http://schemas.microsoft.com/office/drawing/2014/main" id="{2837B4F9-A717-4FC2-C9EA-40819BCF8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19890-E446-0C65-5A7C-743208AEFFF8}"/>
              </a:ext>
            </a:extLst>
          </p:cNvPr>
          <p:cNvSpPr>
            <a:spLocks noGrp="1"/>
          </p:cNvSpPr>
          <p:nvPr>
            <p:ph type="sldNum" sz="quarter" idx="12"/>
          </p:nvPr>
        </p:nvSpPr>
        <p:spPr/>
        <p:txBody>
          <a:bodyPr/>
          <a:lstStyle/>
          <a:p>
            <a:fld id="{AF670A19-359F-4807-9BB6-19BB8A80DA07}" type="slidenum">
              <a:rPr lang="en-US" smtClean="0"/>
              <a:t>‹#›</a:t>
            </a:fld>
            <a:endParaRPr lang="en-US"/>
          </a:p>
        </p:txBody>
      </p:sp>
    </p:spTree>
    <p:extLst>
      <p:ext uri="{BB962C8B-B14F-4D97-AF65-F5344CB8AC3E}">
        <p14:creationId xmlns:p14="http://schemas.microsoft.com/office/powerpoint/2010/main" val="114838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98EA-8297-5FF2-C232-E23AB64AFA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0F2BC-9D9C-A6D8-1719-266D81D694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480F6-1BF7-FCA8-711D-6F0C2964FF23}"/>
              </a:ext>
            </a:extLst>
          </p:cNvPr>
          <p:cNvSpPr>
            <a:spLocks noGrp="1"/>
          </p:cNvSpPr>
          <p:nvPr>
            <p:ph type="dt" sz="half" idx="10"/>
          </p:nvPr>
        </p:nvSpPr>
        <p:spPr/>
        <p:txBody>
          <a:bodyPr/>
          <a:lstStyle/>
          <a:p>
            <a:fld id="{4C1FDB0C-9DD5-40A7-AFFA-5E3B37022CB8}" type="datetimeFigureOut">
              <a:rPr lang="en-US" smtClean="0"/>
              <a:t>7/22/2022</a:t>
            </a:fld>
            <a:endParaRPr lang="en-US"/>
          </a:p>
        </p:txBody>
      </p:sp>
      <p:sp>
        <p:nvSpPr>
          <p:cNvPr id="5" name="Footer Placeholder 4">
            <a:extLst>
              <a:ext uri="{FF2B5EF4-FFF2-40B4-BE49-F238E27FC236}">
                <a16:creationId xmlns:a16="http://schemas.microsoft.com/office/drawing/2014/main" id="{86220317-DE31-7661-CF39-58DB89A9F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2A32E-0B73-536F-4D35-68B0A8D85A51}"/>
              </a:ext>
            </a:extLst>
          </p:cNvPr>
          <p:cNvSpPr>
            <a:spLocks noGrp="1"/>
          </p:cNvSpPr>
          <p:nvPr>
            <p:ph type="sldNum" sz="quarter" idx="12"/>
          </p:nvPr>
        </p:nvSpPr>
        <p:spPr/>
        <p:txBody>
          <a:bodyPr/>
          <a:lstStyle/>
          <a:p>
            <a:fld id="{AF670A19-359F-4807-9BB6-19BB8A80DA07}" type="slidenum">
              <a:rPr lang="en-US" smtClean="0"/>
              <a:t>‹#›</a:t>
            </a:fld>
            <a:endParaRPr lang="en-US"/>
          </a:p>
        </p:txBody>
      </p:sp>
    </p:spTree>
    <p:extLst>
      <p:ext uri="{BB962C8B-B14F-4D97-AF65-F5344CB8AC3E}">
        <p14:creationId xmlns:p14="http://schemas.microsoft.com/office/powerpoint/2010/main" val="207868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A87E-7ED9-6418-EBF7-6A6F1EFA28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5EACDD-6B64-7360-D146-052E42EFF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D95009-E2FA-58E0-B8BC-6350E351B006}"/>
              </a:ext>
            </a:extLst>
          </p:cNvPr>
          <p:cNvSpPr>
            <a:spLocks noGrp="1"/>
          </p:cNvSpPr>
          <p:nvPr>
            <p:ph type="dt" sz="half" idx="10"/>
          </p:nvPr>
        </p:nvSpPr>
        <p:spPr/>
        <p:txBody>
          <a:bodyPr/>
          <a:lstStyle/>
          <a:p>
            <a:fld id="{4C1FDB0C-9DD5-40A7-AFFA-5E3B37022CB8}" type="datetimeFigureOut">
              <a:rPr lang="en-US" smtClean="0"/>
              <a:t>7/22/2022</a:t>
            </a:fld>
            <a:endParaRPr lang="en-US"/>
          </a:p>
        </p:txBody>
      </p:sp>
      <p:sp>
        <p:nvSpPr>
          <p:cNvPr id="5" name="Footer Placeholder 4">
            <a:extLst>
              <a:ext uri="{FF2B5EF4-FFF2-40B4-BE49-F238E27FC236}">
                <a16:creationId xmlns:a16="http://schemas.microsoft.com/office/drawing/2014/main" id="{F9B6A62C-71DA-50EC-5AD8-B2B53CA8C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85BEF-F8E5-E5FE-1AB9-D5F3B8CC53A5}"/>
              </a:ext>
            </a:extLst>
          </p:cNvPr>
          <p:cNvSpPr>
            <a:spLocks noGrp="1"/>
          </p:cNvSpPr>
          <p:nvPr>
            <p:ph type="sldNum" sz="quarter" idx="12"/>
          </p:nvPr>
        </p:nvSpPr>
        <p:spPr/>
        <p:txBody>
          <a:bodyPr/>
          <a:lstStyle/>
          <a:p>
            <a:fld id="{AF670A19-359F-4807-9BB6-19BB8A80DA07}" type="slidenum">
              <a:rPr lang="en-US" smtClean="0"/>
              <a:t>‹#›</a:t>
            </a:fld>
            <a:endParaRPr lang="en-US"/>
          </a:p>
        </p:txBody>
      </p:sp>
    </p:spTree>
    <p:extLst>
      <p:ext uri="{BB962C8B-B14F-4D97-AF65-F5344CB8AC3E}">
        <p14:creationId xmlns:p14="http://schemas.microsoft.com/office/powerpoint/2010/main" val="138328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2C87-2FAC-364A-1C82-E65CF96E6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25B31F-5DA6-CA12-B44A-592F164CA4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A7956D-4BEE-4A15-FE1F-DA848773FC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6DFD01-32B7-C86E-E799-298E262C9BEB}"/>
              </a:ext>
            </a:extLst>
          </p:cNvPr>
          <p:cNvSpPr>
            <a:spLocks noGrp="1"/>
          </p:cNvSpPr>
          <p:nvPr>
            <p:ph type="dt" sz="half" idx="10"/>
          </p:nvPr>
        </p:nvSpPr>
        <p:spPr/>
        <p:txBody>
          <a:bodyPr/>
          <a:lstStyle/>
          <a:p>
            <a:fld id="{4C1FDB0C-9DD5-40A7-AFFA-5E3B37022CB8}" type="datetimeFigureOut">
              <a:rPr lang="en-US" smtClean="0"/>
              <a:t>7/22/2022</a:t>
            </a:fld>
            <a:endParaRPr lang="en-US"/>
          </a:p>
        </p:txBody>
      </p:sp>
      <p:sp>
        <p:nvSpPr>
          <p:cNvPr id="6" name="Footer Placeholder 5">
            <a:extLst>
              <a:ext uri="{FF2B5EF4-FFF2-40B4-BE49-F238E27FC236}">
                <a16:creationId xmlns:a16="http://schemas.microsoft.com/office/drawing/2014/main" id="{EAF2101C-0648-B4EA-FE24-D12CF31B8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583DF-6E63-8CE9-7BA7-D132AA9B5363}"/>
              </a:ext>
            </a:extLst>
          </p:cNvPr>
          <p:cNvSpPr>
            <a:spLocks noGrp="1"/>
          </p:cNvSpPr>
          <p:nvPr>
            <p:ph type="sldNum" sz="quarter" idx="12"/>
          </p:nvPr>
        </p:nvSpPr>
        <p:spPr/>
        <p:txBody>
          <a:bodyPr/>
          <a:lstStyle/>
          <a:p>
            <a:fld id="{AF670A19-359F-4807-9BB6-19BB8A80DA07}" type="slidenum">
              <a:rPr lang="en-US" smtClean="0"/>
              <a:t>‹#›</a:t>
            </a:fld>
            <a:endParaRPr lang="en-US"/>
          </a:p>
        </p:txBody>
      </p:sp>
    </p:spTree>
    <p:extLst>
      <p:ext uri="{BB962C8B-B14F-4D97-AF65-F5344CB8AC3E}">
        <p14:creationId xmlns:p14="http://schemas.microsoft.com/office/powerpoint/2010/main" val="172006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E975-99E0-1F29-0CE1-C3263D7D9F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FABEF6-3009-7739-E312-E6DC9EA72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D74D2-A85A-C3E8-9BBA-4FE075C66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8B9DB1-56B5-8EFA-0593-36E59F0B0C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221BB4-10CA-2FF9-D5F4-40B3ADB3A4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322DC3-3ADE-E0CC-3005-7C6B9AC0D076}"/>
              </a:ext>
            </a:extLst>
          </p:cNvPr>
          <p:cNvSpPr>
            <a:spLocks noGrp="1"/>
          </p:cNvSpPr>
          <p:nvPr>
            <p:ph type="dt" sz="half" idx="10"/>
          </p:nvPr>
        </p:nvSpPr>
        <p:spPr/>
        <p:txBody>
          <a:bodyPr/>
          <a:lstStyle/>
          <a:p>
            <a:fld id="{4C1FDB0C-9DD5-40A7-AFFA-5E3B37022CB8}" type="datetimeFigureOut">
              <a:rPr lang="en-US" smtClean="0"/>
              <a:t>7/22/2022</a:t>
            </a:fld>
            <a:endParaRPr lang="en-US"/>
          </a:p>
        </p:txBody>
      </p:sp>
      <p:sp>
        <p:nvSpPr>
          <p:cNvPr id="8" name="Footer Placeholder 7">
            <a:extLst>
              <a:ext uri="{FF2B5EF4-FFF2-40B4-BE49-F238E27FC236}">
                <a16:creationId xmlns:a16="http://schemas.microsoft.com/office/drawing/2014/main" id="{F50E6856-DCC7-92AA-6469-44F4970C42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B97592-2D72-FDEC-8CC5-1D676069AAC1}"/>
              </a:ext>
            </a:extLst>
          </p:cNvPr>
          <p:cNvSpPr>
            <a:spLocks noGrp="1"/>
          </p:cNvSpPr>
          <p:nvPr>
            <p:ph type="sldNum" sz="quarter" idx="12"/>
          </p:nvPr>
        </p:nvSpPr>
        <p:spPr/>
        <p:txBody>
          <a:bodyPr/>
          <a:lstStyle/>
          <a:p>
            <a:fld id="{AF670A19-359F-4807-9BB6-19BB8A80DA07}" type="slidenum">
              <a:rPr lang="en-US" smtClean="0"/>
              <a:t>‹#›</a:t>
            </a:fld>
            <a:endParaRPr lang="en-US"/>
          </a:p>
        </p:txBody>
      </p:sp>
    </p:spTree>
    <p:extLst>
      <p:ext uri="{BB962C8B-B14F-4D97-AF65-F5344CB8AC3E}">
        <p14:creationId xmlns:p14="http://schemas.microsoft.com/office/powerpoint/2010/main" val="316177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5D15-2B35-2EBD-F3AE-F933EB4EE8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4DB372-8876-CC01-17C2-4D5C3E56B996}"/>
              </a:ext>
            </a:extLst>
          </p:cNvPr>
          <p:cNvSpPr>
            <a:spLocks noGrp="1"/>
          </p:cNvSpPr>
          <p:nvPr>
            <p:ph type="dt" sz="half" idx="10"/>
          </p:nvPr>
        </p:nvSpPr>
        <p:spPr/>
        <p:txBody>
          <a:bodyPr/>
          <a:lstStyle/>
          <a:p>
            <a:fld id="{4C1FDB0C-9DD5-40A7-AFFA-5E3B37022CB8}" type="datetimeFigureOut">
              <a:rPr lang="en-US" smtClean="0"/>
              <a:t>7/22/2022</a:t>
            </a:fld>
            <a:endParaRPr lang="en-US"/>
          </a:p>
        </p:txBody>
      </p:sp>
      <p:sp>
        <p:nvSpPr>
          <p:cNvPr id="4" name="Footer Placeholder 3">
            <a:extLst>
              <a:ext uri="{FF2B5EF4-FFF2-40B4-BE49-F238E27FC236}">
                <a16:creationId xmlns:a16="http://schemas.microsoft.com/office/drawing/2014/main" id="{EF93C1E8-6A3A-3124-A5DC-1C8054F979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AC49D2-87B6-3851-1AD0-ED04FA923915}"/>
              </a:ext>
            </a:extLst>
          </p:cNvPr>
          <p:cNvSpPr>
            <a:spLocks noGrp="1"/>
          </p:cNvSpPr>
          <p:nvPr>
            <p:ph type="sldNum" sz="quarter" idx="12"/>
          </p:nvPr>
        </p:nvSpPr>
        <p:spPr/>
        <p:txBody>
          <a:bodyPr/>
          <a:lstStyle/>
          <a:p>
            <a:fld id="{AF670A19-359F-4807-9BB6-19BB8A80DA07}" type="slidenum">
              <a:rPr lang="en-US" smtClean="0"/>
              <a:t>‹#›</a:t>
            </a:fld>
            <a:endParaRPr lang="en-US"/>
          </a:p>
        </p:txBody>
      </p:sp>
    </p:spTree>
    <p:extLst>
      <p:ext uri="{BB962C8B-B14F-4D97-AF65-F5344CB8AC3E}">
        <p14:creationId xmlns:p14="http://schemas.microsoft.com/office/powerpoint/2010/main" val="183249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78F839-18F9-7F06-99FB-ABB7DAAE7B28}"/>
              </a:ext>
            </a:extLst>
          </p:cNvPr>
          <p:cNvSpPr>
            <a:spLocks noGrp="1"/>
          </p:cNvSpPr>
          <p:nvPr>
            <p:ph type="dt" sz="half" idx="10"/>
          </p:nvPr>
        </p:nvSpPr>
        <p:spPr/>
        <p:txBody>
          <a:bodyPr/>
          <a:lstStyle/>
          <a:p>
            <a:fld id="{4C1FDB0C-9DD5-40A7-AFFA-5E3B37022CB8}" type="datetimeFigureOut">
              <a:rPr lang="en-US" smtClean="0"/>
              <a:t>7/22/2022</a:t>
            </a:fld>
            <a:endParaRPr lang="en-US"/>
          </a:p>
        </p:txBody>
      </p:sp>
      <p:sp>
        <p:nvSpPr>
          <p:cNvPr id="3" name="Footer Placeholder 2">
            <a:extLst>
              <a:ext uri="{FF2B5EF4-FFF2-40B4-BE49-F238E27FC236}">
                <a16:creationId xmlns:a16="http://schemas.microsoft.com/office/drawing/2014/main" id="{B4344E2C-15D9-0540-DA33-82F23E2CFD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1E4300-37FA-1148-A5F3-C0C7FFB1B4B9}"/>
              </a:ext>
            </a:extLst>
          </p:cNvPr>
          <p:cNvSpPr>
            <a:spLocks noGrp="1"/>
          </p:cNvSpPr>
          <p:nvPr>
            <p:ph type="sldNum" sz="quarter" idx="12"/>
          </p:nvPr>
        </p:nvSpPr>
        <p:spPr/>
        <p:txBody>
          <a:bodyPr/>
          <a:lstStyle/>
          <a:p>
            <a:fld id="{AF670A19-359F-4807-9BB6-19BB8A80DA07}" type="slidenum">
              <a:rPr lang="en-US" smtClean="0"/>
              <a:t>‹#›</a:t>
            </a:fld>
            <a:endParaRPr lang="en-US"/>
          </a:p>
        </p:txBody>
      </p:sp>
    </p:spTree>
    <p:extLst>
      <p:ext uri="{BB962C8B-B14F-4D97-AF65-F5344CB8AC3E}">
        <p14:creationId xmlns:p14="http://schemas.microsoft.com/office/powerpoint/2010/main" val="196379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E0C0-8D78-BB77-115E-9DFD66EED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75483E-CCDC-28C7-7A58-6416064BC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12B050-349F-1CAC-3A8E-C93EDF1EC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4D65B-E3BB-6AB0-0BB7-A7F80BA70E64}"/>
              </a:ext>
            </a:extLst>
          </p:cNvPr>
          <p:cNvSpPr>
            <a:spLocks noGrp="1"/>
          </p:cNvSpPr>
          <p:nvPr>
            <p:ph type="dt" sz="half" idx="10"/>
          </p:nvPr>
        </p:nvSpPr>
        <p:spPr/>
        <p:txBody>
          <a:bodyPr/>
          <a:lstStyle/>
          <a:p>
            <a:fld id="{4C1FDB0C-9DD5-40A7-AFFA-5E3B37022CB8}" type="datetimeFigureOut">
              <a:rPr lang="en-US" smtClean="0"/>
              <a:t>7/22/2022</a:t>
            </a:fld>
            <a:endParaRPr lang="en-US"/>
          </a:p>
        </p:txBody>
      </p:sp>
      <p:sp>
        <p:nvSpPr>
          <p:cNvPr id="6" name="Footer Placeholder 5">
            <a:extLst>
              <a:ext uri="{FF2B5EF4-FFF2-40B4-BE49-F238E27FC236}">
                <a16:creationId xmlns:a16="http://schemas.microsoft.com/office/drawing/2014/main" id="{0C724336-74F5-42E0-C3DC-22A660DEC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5C653E-0E21-74DD-43F8-51F03FCA3964}"/>
              </a:ext>
            </a:extLst>
          </p:cNvPr>
          <p:cNvSpPr>
            <a:spLocks noGrp="1"/>
          </p:cNvSpPr>
          <p:nvPr>
            <p:ph type="sldNum" sz="quarter" idx="12"/>
          </p:nvPr>
        </p:nvSpPr>
        <p:spPr/>
        <p:txBody>
          <a:bodyPr/>
          <a:lstStyle/>
          <a:p>
            <a:fld id="{AF670A19-359F-4807-9BB6-19BB8A80DA07}" type="slidenum">
              <a:rPr lang="en-US" smtClean="0"/>
              <a:t>‹#›</a:t>
            </a:fld>
            <a:endParaRPr lang="en-US"/>
          </a:p>
        </p:txBody>
      </p:sp>
    </p:spTree>
    <p:extLst>
      <p:ext uri="{BB962C8B-B14F-4D97-AF65-F5344CB8AC3E}">
        <p14:creationId xmlns:p14="http://schemas.microsoft.com/office/powerpoint/2010/main" val="86422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0223-2802-CC4A-C1DD-DE9959132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7E58C6-2640-EA9E-3E97-66C7602B5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18A18F-FD39-3ECD-3220-F99E7A2E2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3A013-6BE4-AC25-0582-4DAD89D4C50A}"/>
              </a:ext>
            </a:extLst>
          </p:cNvPr>
          <p:cNvSpPr>
            <a:spLocks noGrp="1"/>
          </p:cNvSpPr>
          <p:nvPr>
            <p:ph type="dt" sz="half" idx="10"/>
          </p:nvPr>
        </p:nvSpPr>
        <p:spPr/>
        <p:txBody>
          <a:bodyPr/>
          <a:lstStyle/>
          <a:p>
            <a:fld id="{4C1FDB0C-9DD5-40A7-AFFA-5E3B37022CB8}" type="datetimeFigureOut">
              <a:rPr lang="en-US" smtClean="0"/>
              <a:t>7/22/2022</a:t>
            </a:fld>
            <a:endParaRPr lang="en-US"/>
          </a:p>
        </p:txBody>
      </p:sp>
      <p:sp>
        <p:nvSpPr>
          <p:cNvPr id="6" name="Footer Placeholder 5">
            <a:extLst>
              <a:ext uri="{FF2B5EF4-FFF2-40B4-BE49-F238E27FC236}">
                <a16:creationId xmlns:a16="http://schemas.microsoft.com/office/drawing/2014/main" id="{4B9F65E6-9573-9272-0346-DB3C9C0F0D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95EA0B-41AC-5F4B-4C87-65D836E309D4}"/>
              </a:ext>
            </a:extLst>
          </p:cNvPr>
          <p:cNvSpPr>
            <a:spLocks noGrp="1"/>
          </p:cNvSpPr>
          <p:nvPr>
            <p:ph type="sldNum" sz="quarter" idx="12"/>
          </p:nvPr>
        </p:nvSpPr>
        <p:spPr/>
        <p:txBody>
          <a:bodyPr/>
          <a:lstStyle/>
          <a:p>
            <a:fld id="{AF670A19-359F-4807-9BB6-19BB8A80DA07}" type="slidenum">
              <a:rPr lang="en-US" smtClean="0"/>
              <a:t>‹#›</a:t>
            </a:fld>
            <a:endParaRPr lang="en-US"/>
          </a:p>
        </p:txBody>
      </p:sp>
    </p:spTree>
    <p:extLst>
      <p:ext uri="{BB962C8B-B14F-4D97-AF65-F5344CB8AC3E}">
        <p14:creationId xmlns:p14="http://schemas.microsoft.com/office/powerpoint/2010/main" val="330953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B8DFE6-7975-A170-EDA9-D53D19614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66631F-70FE-A96B-ABF1-1DBF9C790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D9097-C5BA-DB8E-9DF9-E67907FFAA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FDB0C-9DD5-40A7-AFFA-5E3B37022CB8}" type="datetimeFigureOut">
              <a:rPr lang="en-US" smtClean="0"/>
              <a:t>7/22/2022</a:t>
            </a:fld>
            <a:endParaRPr lang="en-US"/>
          </a:p>
        </p:txBody>
      </p:sp>
      <p:sp>
        <p:nvSpPr>
          <p:cNvPr id="5" name="Footer Placeholder 4">
            <a:extLst>
              <a:ext uri="{FF2B5EF4-FFF2-40B4-BE49-F238E27FC236}">
                <a16:creationId xmlns:a16="http://schemas.microsoft.com/office/drawing/2014/main" id="{A64C1074-9EBD-8B5C-D5C7-EC7A38511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8A7152-0AD5-E41B-A68B-00ED576A1A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70A19-359F-4807-9BB6-19BB8A80DA07}" type="slidenum">
              <a:rPr lang="en-US" smtClean="0"/>
              <a:t>‹#›</a:t>
            </a:fld>
            <a:endParaRPr lang="en-US"/>
          </a:p>
        </p:txBody>
      </p:sp>
    </p:spTree>
    <p:extLst>
      <p:ext uri="{BB962C8B-B14F-4D97-AF65-F5344CB8AC3E}">
        <p14:creationId xmlns:p14="http://schemas.microsoft.com/office/powerpoint/2010/main" val="3948278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4295-7C7D-9C8D-B1D6-1C684AB2136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B8240D7-7045-8180-BC75-C448126E2366}"/>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02489FD2-0B23-006E-C358-C0FB61920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220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919A-572C-4D46-AD54-92C5956EC66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2AC9EC5-D480-D757-93CD-3FEDC832C0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61" y="0"/>
            <a:ext cx="12078878" cy="6794368"/>
          </a:xfrm>
        </p:spPr>
      </p:pic>
    </p:spTree>
    <p:extLst>
      <p:ext uri="{BB962C8B-B14F-4D97-AF65-F5344CB8AC3E}">
        <p14:creationId xmlns:p14="http://schemas.microsoft.com/office/powerpoint/2010/main" val="158323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9D8D-1998-2580-AC40-526AC16F8C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E4D6805-DBAC-2CE6-DF96-BA26409ACD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102" y="-26504"/>
            <a:ext cx="11937796" cy="6715010"/>
          </a:xfrm>
        </p:spPr>
      </p:pic>
    </p:spTree>
    <p:extLst>
      <p:ext uri="{BB962C8B-B14F-4D97-AF65-F5344CB8AC3E}">
        <p14:creationId xmlns:p14="http://schemas.microsoft.com/office/powerpoint/2010/main" val="1385007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1CFB-0CCC-FEC9-5950-DEA1FF1D3017}"/>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7B0EB210-5FE9-5434-2503-EB0818E65F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942" y="156310"/>
            <a:ext cx="11914116" cy="6701690"/>
          </a:xfrm>
        </p:spPr>
      </p:pic>
    </p:spTree>
    <p:extLst>
      <p:ext uri="{BB962C8B-B14F-4D97-AF65-F5344CB8AC3E}">
        <p14:creationId xmlns:p14="http://schemas.microsoft.com/office/powerpoint/2010/main" val="136690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719E-B407-1546-C9CE-D1AEC972060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0F6C79A-6578-99EA-A472-4621B838C4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20" y="212872"/>
            <a:ext cx="11813560" cy="6645128"/>
          </a:xfrm>
        </p:spPr>
      </p:pic>
    </p:spTree>
    <p:extLst>
      <p:ext uri="{BB962C8B-B14F-4D97-AF65-F5344CB8AC3E}">
        <p14:creationId xmlns:p14="http://schemas.microsoft.com/office/powerpoint/2010/main" val="25704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8562-50AF-4FAF-A012-9FA138BC09C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E141D4-C4AC-8A2A-9BDF-337E9EDD5E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02" y="49107"/>
            <a:ext cx="12017396" cy="6759786"/>
          </a:xfrm>
        </p:spPr>
      </p:pic>
    </p:spTree>
    <p:extLst>
      <p:ext uri="{BB962C8B-B14F-4D97-AF65-F5344CB8AC3E}">
        <p14:creationId xmlns:p14="http://schemas.microsoft.com/office/powerpoint/2010/main" val="11969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18B0-9067-5E71-5A73-008792BF911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35FEF16-7D60-2C40-F325-C8436CB6E4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48184" cy="6777104"/>
          </a:xfrm>
        </p:spPr>
      </p:pic>
    </p:spTree>
    <p:extLst>
      <p:ext uri="{BB962C8B-B14F-4D97-AF65-F5344CB8AC3E}">
        <p14:creationId xmlns:p14="http://schemas.microsoft.com/office/powerpoint/2010/main" val="397514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EB0C-E978-EDF7-13BD-2103AD622758}"/>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80AA66BD-ABD9-CB85-E951-6400D58AEA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460" y="97009"/>
            <a:ext cx="11847080" cy="6663982"/>
          </a:xfrm>
        </p:spPr>
      </p:pic>
    </p:spTree>
    <p:extLst>
      <p:ext uri="{BB962C8B-B14F-4D97-AF65-F5344CB8AC3E}">
        <p14:creationId xmlns:p14="http://schemas.microsoft.com/office/powerpoint/2010/main" val="188571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0190-58D4-33A5-D17C-E135CD783FA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8332C5B-C405-9A23-630C-9EFEE8BA99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426" y="59302"/>
            <a:ext cx="11981148" cy="6739396"/>
          </a:xfrm>
        </p:spPr>
      </p:pic>
    </p:spTree>
    <p:extLst>
      <p:ext uri="{BB962C8B-B14F-4D97-AF65-F5344CB8AC3E}">
        <p14:creationId xmlns:p14="http://schemas.microsoft.com/office/powerpoint/2010/main" val="83156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1B76-F2E5-C482-738A-D4032B41BB8A}"/>
              </a:ext>
            </a:extLst>
          </p:cNvPr>
          <p:cNvSpPr>
            <a:spLocks noGrp="1"/>
          </p:cNvSpPr>
          <p:nvPr>
            <p:ph type="title"/>
          </p:nvPr>
        </p:nvSpPr>
        <p:spPr>
          <a:xfrm>
            <a:off x="838200" y="1162843"/>
            <a:ext cx="10515600" cy="1325563"/>
          </a:xfrm>
        </p:spPr>
        <p:txBody>
          <a:bodyPr>
            <a:normAutofit fontScale="90000"/>
          </a:bodyPr>
          <a:lstStyle/>
          <a:p>
            <a:r>
              <a:rPr lang="en-US" sz="4000" dirty="0">
                <a:latin typeface="+mn-lt"/>
              </a:rPr>
              <a:t>II. </a:t>
            </a:r>
            <a:r>
              <a:rPr lang="en-US" sz="4000" dirty="0">
                <a:latin typeface="+mn-lt"/>
                <a:cs typeface="Times New Roman" pitchFamily="18" charset="0"/>
              </a:rPr>
              <a:t>Methods to measure the absolute mass of neutrinos</a:t>
            </a:r>
            <a:br>
              <a:rPr lang="en-US" sz="4400" dirty="0">
                <a:latin typeface="+mn-lt"/>
                <a:cs typeface="Times New Roman" pitchFamily="18" charset="0"/>
              </a:rPr>
            </a:br>
            <a:endParaRPr lang="en-US" dirty="0">
              <a:latin typeface="+mn-lt"/>
            </a:endParaRPr>
          </a:p>
        </p:txBody>
      </p:sp>
      <p:sp>
        <p:nvSpPr>
          <p:cNvPr id="4" name="TextBox 3">
            <a:extLst>
              <a:ext uri="{FF2B5EF4-FFF2-40B4-BE49-F238E27FC236}">
                <a16:creationId xmlns:a16="http://schemas.microsoft.com/office/drawing/2014/main" id="{CF3463DC-11CC-8A05-CFCB-2F593BCAA55B}"/>
              </a:ext>
            </a:extLst>
          </p:cNvPr>
          <p:cNvSpPr txBox="1"/>
          <p:nvPr/>
        </p:nvSpPr>
        <p:spPr>
          <a:xfrm>
            <a:off x="947394" y="2366358"/>
            <a:ext cx="7467600" cy="1569660"/>
          </a:xfrm>
          <a:prstGeom prst="rect">
            <a:avLst/>
          </a:prstGeom>
          <a:noFill/>
        </p:spPr>
        <p:txBody>
          <a:bodyPr wrap="square" rtlCol="0">
            <a:spAutoFit/>
          </a:bodyPr>
          <a:lstStyle/>
          <a:p>
            <a:pPr marL="342900" indent="-342900">
              <a:buFont typeface="Arial" pitchFamily="34" charset="0"/>
              <a:buChar char="•"/>
            </a:pPr>
            <a:r>
              <a:rPr lang="en-US" sz="2400" dirty="0">
                <a:cs typeface="Times New Roman" pitchFamily="18" charset="0"/>
              </a:rPr>
              <a:t>Cosmology observation</a:t>
            </a:r>
          </a:p>
          <a:p>
            <a:pPr marL="342900" indent="-342900">
              <a:buFont typeface="Arial" pitchFamily="34" charset="0"/>
              <a:buChar char="•"/>
            </a:pPr>
            <a:r>
              <a:rPr lang="en-US" sz="2400" dirty="0">
                <a:cs typeface="Times New Roman" pitchFamily="18" charset="0"/>
              </a:rPr>
              <a:t>Electron capture</a:t>
            </a:r>
          </a:p>
          <a:p>
            <a:pPr marL="342900" indent="-342900">
              <a:buFont typeface="Arial" pitchFamily="34" charset="0"/>
              <a:buChar char="•"/>
            </a:pPr>
            <a:r>
              <a:rPr lang="en-US" sz="2400" dirty="0">
                <a:cs typeface="Times New Roman" pitchFamily="18" charset="0"/>
              </a:rPr>
              <a:t>Single beta decay</a:t>
            </a:r>
          </a:p>
          <a:p>
            <a:pPr marL="342900" indent="-342900">
              <a:buFont typeface="Arial" pitchFamily="34" charset="0"/>
              <a:buChar char="•"/>
            </a:pPr>
            <a:r>
              <a:rPr lang="en-US" sz="2400" dirty="0" err="1">
                <a:cs typeface="Times New Roman" pitchFamily="18" charset="0"/>
              </a:rPr>
              <a:t>Neutrinoless</a:t>
            </a:r>
            <a:r>
              <a:rPr lang="en-US" sz="2400" dirty="0">
                <a:cs typeface="Times New Roman" pitchFamily="18" charset="0"/>
              </a:rPr>
              <a:t> double beta cay</a:t>
            </a:r>
          </a:p>
        </p:txBody>
      </p:sp>
    </p:spTree>
    <p:extLst>
      <p:ext uri="{BB962C8B-B14F-4D97-AF65-F5344CB8AC3E}">
        <p14:creationId xmlns:p14="http://schemas.microsoft.com/office/powerpoint/2010/main" val="1276389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304801"/>
            <a:ext cx="7696200" cy="830997"/>
          </a:xfrm>
          <a:prstGeom prst="rect">
            <a:avLst/>
          </a:prstGeom>
          <a:noFill/>
        </p:spPr>
        <p:txBody>
          <a:bodyPr wrap="square" rtlCol="0">
            <a:spAutoFit/>
          </a:bodyPr>
          <a:lstStyle/>
          <a:p>
            <a:r>
              <a:rPr lang="en-US" sz="2400" b="1" dirty="0">
                <a:cs typeface="Times New Roman" pitchFamily="18" charset="0"/>
              </a:rPr>
              <a:t>General difficulties in trying to experimentally determine the absolute mass of neutrinos</a:t>
            </a:r>
          </a:p>
        </p:txBody>
      </p:sp>
      <p:sp>
        <p:nvSpPr>
          <p:cNvPr id="3" name="TextBox 2"/>
          <p:cNvSpPr txBox="1"/>
          <p:nvPr/>
        </p:nvSpPr>
        <p:spPr>
          <a:xfrm>
            <a:off x="1981200" y="1135798"/>
            <a:ext cx="7772400" cy="3170099"/>
          </a:xfrm>
          <a:prstGeom prst="rect">
            <a:avLst/>
          </a:prstGeom>
          <a:noFill/>
        </p:spPr>
        <p:txBody>
          <a:bodyPr wrap="square" rtlCol="0">
            <a:spAutoFit/>
          </a:bodyPr>
          <a:lstStyle/>
          <a:p>
            <a:pPr marL="342900" indent="-342900">
              <a:buFont typeface="Arial" pitchFamily="34" charset="0"/>
              <a:buChar char="•"/>
            </a:pPr>
            <a:r>
              <a:rPr lang="en-US" sz="2000" dirty="0">
                <a:latin typeface="Times New Roman" pitchFamily="18" charset="0"/>
                <a:cs typeface="Times New Roman" pitchFamily="18" charset="0"/>
              </a:rPr>
              <a:t>Neutrinos as far as we know can only perform “weak interaction”. Therefore, we can only measure it through indirect methods. Many of which are model dependent.</a:t>
            </a:r>
          </a:p>
          <a:p>
            <a:pPr marL="342900" indent="-342900">
              <a:buFont typeface="Arial" pitchFamily="34" charset="0"/>
              <a:buChar char="•"/>
            </a:pPr>
            <a:r>
              <a:rPr lang="en-US" sz="2000" dirty="0">
                <a:latin typeface="Times New Roman" pitchFamily="18" charset="0"/>
                <a:cs typeface="Times New Roman" pitchFamily="18" charset="0"/>
              </a:rPr>
              <a:t>What neutrinos are we even trying to measure? Dirac or </a:t>
            </a:r>
            <a:r>
              <a:rPr lang="en-US" sz="2000" dirty="0" err="1">
                <a:latin typeface="Times New Roman" pitchFamily="18" charset="0"/>
                <a:cs typeface="Times New Roman" pitchFamily="18" charset="0"/>
              </a:rPr>
              <a:t>Majorana</a:t>
            </a:r>
            <a:r>
              <a:rPr lang="en-US" sz="2000" dirty="0">
                <a:latin typeface="Times New Roman" pitchFamily="18" charset="0"/>
                <a:cs typeface="Times New Roman" pitchFamily="18" charset="0"/>
              </a:rPr>
              <a:t>?</a:t>
            </a:r>
          </a:p>
          <a:p>
            <a:pPr marL="342900" indent="-342900">
              <a:buFont typeface="Arial" pitchFamily="34" charset="0"/>
              <a:buChar char="•"/>
            </a:pPr>
            <a:r>
              <a:rPr lang="en-US" sz="2000" dirty="0">
                <a:latin typeface="Times New Roman" pitchFamily="18" charset="0"/>
                <a:cs typeface="Times New Roman" pitchFamily="18" charset="0"/>
              </a:rPr>
              <a:t>Background is always a huge hurdle to climb through, requiring bigger and better detectors.</a:t>
            </a:r>
          </a:p>
          <a:p>
            <a:pPr marL="342900" indent="-342900">
              <a:buFont typeface="Arial" pitchFamily="34" charset="0"/>
              <a:buChar char="•"/>
            </a:pPr>
            <a:r>
              <a:rPr lang="en-US" sz="2000" dirty="0">
                <a:latin typeface="Times New Roman" pitchFamily="18" charset="0"/>
                <a:cs typeface="Times New Roman" pitchFamily="18" charset="0"/>
              </a:rPr>
              <a:t>Not even mentioning the math and data analysis. The physics are already hard enough, we also need data analysis to process the quite frankly huge amount of information collected through years of taking in data.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305896"/>
            <a:ext cx="6002656" cy="220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07356" y="5163235"/>
            <a:ext cx="4953000" cy="646331"/>
          </a:xfrm>
          <a:prstGeom prst="rect">
            <a:avLst/>
          </a:prstGeom>
          <a:noFill/>
        </p:spPr>
        <p:txBody>
          <a:bodyPr wrap="square" rtlCol="0">
            <a:spAutoFit/>
          </a:bodyPr>
          <a:lstStyle/>
          <a:p>
            <a:r>
              <a:rPr lang="en-US" i="1" dirty="0"/>
              <a:t>A significant portion of one of the most recent work on mass measurement is made up of data analysis.</a:t>
            </a:r>
          </a:p>
        </p:txBody>
      </p:sp>
    </p:spTree>
    <p:extLst>
      <p:ext uri="{BB962C8B-B14F-4D97-AF65-F5344CB8AC3E}">
        <p14:creationId xmlns:p14="http://schemas.microsoft.com/office/powerpoint/2010/main" val="340980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6ACE-B7FD-7C7F-7CDD-9F26CA4F8BE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16B9E67-A184-7A6C-F139-6D8D423155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45" y="18854"/>
            <a:ext cx="12115218" cy="6814810"/>
          </a:xfrm>
        </p:spPr>
      </p:pic>
      <p:sp>
        <p:nvSpPr>
          <p:cNvPr id="3" name="TextBox 2">
            <a:extLst>
              <a:ext uri="{FF2B5EF4-FFF2-40B4-BE49-F238E27FC236}">
                <a16:creationId xmlns:a16="http://schemas.microsoft.com/office/drawing/2014/main" id="{56D69CEF-56E1-2922-0DA4-022AA3D5AB2D}"/>
              </a:ext>
            </a:extLst>
          </p:cNvPr>
          <p:cNvSpPr txBox="1"/>
          <p:nvPr/>
        </p:nvSpPr>
        <p:spPr>
          <a:xfrm>
            <a:off x="3876262" y="1859134"/>
            <a:ext cx="5214730" cy="461665"/>
          </a:xfrm>
          <a:prstGeom prst="rect">
            <a:avLst/>
          </a:prstGeom>
          <a:noFill/>
        </p:spPr>
        <p:txBody>
          <a:bodyPr wrap="square" rtlCol="0">
            <a:spAutoFit/>
          </a:bodyPr>
          <a:lstStyle/>
          <a:p>
            <a:r>
              <a:rPr lang="en-MY" sz="2400" b="1" dirty="0">
                <a:latin typeface="Times New Roman" panose="02020603050405020304" pitchFamily="18" charset="0"/>
                <a:cs typeface="Times New Roman" panose="02020603050405020304" pitchFamily="18" charset="0"/>
              </a:rPr>
              <a:t>Supervisor: Makoto Miura Sensei</a:t>
            </a:r>
          </a:p>
        </p:txBody>
      </p:sp>
      <p:sp>
        <p:nvSpPr>
          <p:cNvPr id="6" name="TextBox 5">
            <a:extLst>
              <a:ext uri="{FF2B5EF4-FFF2-40B4-BE49-F238E27FC236}">
                <a16:creationId xmlns:a16="http://schemas.microsoft.com/office/drawing/2014/main" id="{65A3B9F1-DFC2-07D9-3F94-BFF5AE3A68D1}"/>
              </a:ext>
            </a:extLst>
          </p:cNvPr>
          <p:cNvSpPr txBox="1"/>
          <p:nvPr/>
        </p:nvSpPr>
        <p:spPr>
          <a:xfrm>
            <a:off x="4326836" y="3195426"/>
            <a:ext cx="4313581" cy="461665"/>
          </a:xfrm>
          <a:prstGeom prst="rect">
            <a:avLst/>
          </a:prstGeom>
          <a:noFill/>
        </p:spPr>
        <p:txBody>
          <a:bodyPr wrap="square" rtlCol="0">
            <a:spAutoFit/>
          </a:bodyPr>
          <a:lstStyle/>
          <a:p>
            <a:r>
              <a:rPr lang="en-MY" sz="2400" b="1" dirty="0">
                <a:latin typeface="Times New Roman" panose="02020603050405020304" pitchFamily="18" charset="0"/>
                <a:cs typeface="Times New Roman" panose="02020603050405020304" pitchFamily="18" charset="0"/>
              </a:rPr>
              <a:t>Bachelor student, USTH, HN</a:t>
            </a:r>
          </a:p>
        </p:txBody>
      </p:sp>
      <p:sp>
        <p:nvSpPr>
          <p:cNvPr id="7" name="TextBox 6">
            <a:extLst>
              <a:ext uri="{FF2B5EF4-FFF2-40B4-BE49-F238E27FC236}">
                <a16:creationId xmlns:a16="http://schemas.microsoft.com/office/drawing/2014/main" id="{0888857E-2460-9FA6-22E7-342008B86919}"/>
              </a:ext>
            </a:extLst>
          </p:cNvPr>
          <p:cNvSpPr txBox="1"/>
          <p:nvPr/>
        </p:nvSpPr>
        <p:spPr>
          <a:xfrm>
            <a:off x="3876262" y="4783712"/>
            <a:ext cx="5214730" cy="461665"/>
          </a:xfrm>
          <a:prstGeom prst="rect">
            <a:avLst/>
          </a:prstGeom>
          <a:noFill/>
        </p:spPr>
        <p:txBody>
          <a:bodyPr wrap="square" rtlCol="0">
            <a:spAutoFit/>
          </a:bodyPr>
          <a:lstStyle/>
          <a:p>
            <a:r>
              <a:rPr lang="en-MY" sz="2400" b="1" dirty="0">
                <a:latin typeface="Times New Roman" panose="02020603050405020304" pitchFamily="18" charset="0"/>
                <a:cs typeface="Times New Roman" panose="02020603050405020304" pitchFamily="18" charset="0"/>
              </a:rPr>
              <a:t>PhD Student, </a:t>
            </a:r>
            <a:r>
              <a:rPr lang="en-MY" sz="2400" b="1" dirty="0" err="1">
                <a:latin typeface="Times New Roman" panose="02020603050405020304" pitchFamily="18" charset="0"/>
                <a:cs typeface="Times New Roman" panose="02020603050405020304" pitchFamily="18" charset="0"/>
              </a:rPr>
              <a:t>Universiti</a:t>
            </a:r>
            <a:r>
              <a:rPr lang="en-MY" sz="2400" b="1" dirty="0">
                <a:latin typeface="Times New Roman" panose="02020603050405020304" pitchFamily="18" charset="0"/>
                <a:cs typeface="Times New Roman" panose="02020603050405020304" pitchFamily="18" charset="0"/>
              </a:rPr>
              <a:t> Malaya, KL</a:t>
            </a:r>
          </a:p>
        </p:txBody>
      </p:sp>
      <p:sp>
        <p:nvSpPr>
          <p:cNvPr id="8" name="TextBox 7">
            <a:extLst>
              <a:ext uri="{FF2B5EF4-FFF2-40B4-BE49-F238E27FC236}">
                <a16:creationId xmlns:a16="http://schemas.microsoft.com/office/drawing/2014/main" id="{DB9F3E6D-FDBE-3994-9C33-464F6E346F4E}"/>
              </a:ext>
            </a:extLst>
          </p:cNvPr>
          <p:cNvSpPr txBox="1"/>
          <p:nvPr/>
        </p:nvSpPr>
        <p:spPr>
          <a:xfrm>
            <a:off x="4326836" y="4070052"/>
            <a:ext cx="3955773" cy="461666"/>
          </a:xfrm>
          <a:prstGeom prst="rect">
            <a:avLst/>
          </a:prstGeom>
          <a:noFill/>
        </p:spPr>
        <p:txBody>
          <a:bodyPr wrap="square" rtlCol="0">
            <a:spAutoFit/>
          </a:bodyPr>
          <a:lstStyle/>
          <a:p>
            <a:r>
              <a:rPr lang="en-MY" sz="2400" b="1" dirty="0">
                <a:latin typeface="Times New Roman" panose="02020603050405020304" pitchFamily="18" charset="0"/>
                <a:cs typeface="Times New Roman" panose="02020603050405020304" pitchFamily="18" charset="0"/>
              </a:rPr>
              <a:t>Bachelor student, HCMUS</a:t>
            </a:r>
          </a:p>
        </p:txBody>
      </p:sp>
    </p:spTree>
    <p:extLst>
      <p:ext uri="{BB962C8B-B14F-4D97-AF65-F5344CB8AC3E}">
        <p14:creationId xmlns:p14="http://schemas.microsoft.com/office/powerpoint/2010/main" val="375986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030" y="211392"/>
            <a:ext cx="8001000" cy="461665"/>
          </a:xfrm>
          <a:prstGeom prst="rect">
            <a:avLst/>
          </a:prstGeom>
          <a:noFill/>
        </p:spPr>
        <p:txBody>
          <a:bodyPr wrap="square" rtlCol="0">
            <a:spAutoFit/>
          </a:bodyPr>
          <a:lstStyle/>
          <a:p>
            <a:r>
              <a:rPr lang="en-US" sz="2400" b="1" dirty="0">
                <a:cs typeface="Times New Roman" pitchFamily="18" charset="0"/>
              </a:rPr>
              <a:t>Neutrino Mass Hierarchy</a:t>
            </a:r>
          </a:p>
        </p:txBody>
      </p:sp>
      <p:sp>
        <p:nvSpPr>
          <p:cNvPr id="3" name="TextBox 2"/>
          <p:cNvSpPr txBox="1"/>
          <p:nvPr/>
        </p:nvSpPr>
        <p:spPr>
          <a:xfrm>
            <a:off x="1943100" y="653394"/>
            <a:ext cx="8001000" cy="1015663"/>
          </a:xfrm>
          <a:prstGeom prst="rect">
            <a:avLst/>
          </a:prstGeom>
          <a:noFill/>
        </p:spPr>
        <p:txBody>
          <a:bodyPr wrap="square" rtlCol="0">
            <a:spAutoFit/>
          </a:bodyPr>
          <a:lstStyle/>
          <a:p>
            <a:pPr marL="285750" indent="-285750">
              <a:buFont typeface="Arial" pitchFamily="34" charset="0"/>
              <a:buChar char="•"/>
            </a:pPr>
            <a:r>
              <a:rPr lang="en-US" sz="2000" dirty="0">
                <a:latin typeface="Times New Roman" pitchFamily="18" charset="0"/>
                <a:cs typeface="Times New Roman" pitchFamily="18" charset="0"/>
              </a:rPr>
              <a:t>In Normal Hierarchy, the two lightest </a:t>
            </a:r>
            <a:r>
              <a:rPr lang="en-US" sz="2000" dirty="0" err="1">
                <a:latin typeface="Times New Roman" pitchFamily="18" charset="0"/>
                <a:cs typeface="Times New Roman" pitchFamily="18" charset="0"/>
              </a:rPr>
              <a:t>eigenstates</a:t>
            </a:r>
            <a:r>
              <a:rPr lang="en-US" sz="2000" dirty="0">
                <a:latin typeface="Times New Roman" pitchFamily="18" charset="0"/>
                <a:cs typeface="Times New Roman" pitchFamily="18" charset="0"/>
              </a:rPr>
              <a:t> aren’t much heavier than another other, while the mass of the third </a:t>
            </a:r>
            <a:r>
              <a:rPr lang="en-US" sz="2000" dirty="0" err="1">
                <a:latin typeface="Times New Roman" pitchFamily="18" charset="0"/>
                <a:cs typeface="Times New Roman" pitchFamily="18" charset="0"/>
              </a:rPr>
              <a:t>eigenstate</a:t>
            </a:r>
            <a:r>
              <a:rPr lang="en-US" sz="2000" dirty="0">
                <a:latin typeface="Times New Roman" pitchFamily="18" charset="0"/>
                <a:cs typeface="Times New Roman" pitchFamily="18" charset="0"/>
              </a:rPr>
              <a:t> is much greater than the other aforementioned two.</a:t>
            </a:r>
          </a:p>
        </p:txBody>
      </p:sp>
      <p:sp>
        <p:nvSpPr>
          <p:cNvPr id="4" name="TextBox 3"/>
          <p:cNvSpPr txBox="1"/>
          <p:nvPr/>
        </p:nvSpPr>
        <p:spPr>
          <a:xfrm>
            <a:off x="1943100" y="1576724"/>
            <a:ext cx="7810500" cy="1015663"/>
          </a:xfrm>
          <a:prstGeom prst="rect">
            <a:avLst/>
          </a:prstGeom>
          <a:noFill/>
        </p:spPr>
        <p:txBody>
          <a:bodyPr wrap="square" rtlCol="0">
            <a:spAutoFit/>
          </a:bodyPr>
          <a:lstStyle/>
          <a:p>
            <a:pPr marL="285750" indent="-285750">
              <a:buFont typeface="Arial" pitchFamily="34" charset="0"/>
              <a:buChar char="•"/>
            </a:pPr>
            <a:r>
              <a:rPr lang="en-US" sz="2000" dirty="0">
                <a:latin typeface="Times New Roman" pitchFamily="18" charset="0"/>
                <a:cs typeface="Times New Roman" pitchFamily="18" charset="0"/>
              </a:rPr>
              <a:t>In Inverted Hierarchy, it’s quite literally the reversed of Normal Hierarchy. The first </a:t>
            </a:r>
            <a:r>
              <a:rPr lang="en-US" sz="2000" dirty="0" err="1">
                <a:latin typeface="Times New Roman" pitchFamily="18" charset="0"/>
                <a:cs typeface="Times New Roman" pitchFamily="18" charset="0"/>
              </a:rPr>
              <a:t>eigenstate</a:t>
            </a:r>
            <a:r>
              <a:rPr lang="en-US" sz="2000" dirty="0">
                <a:latin typeface="Times New Roman" pitchFamily="18" charset="0"/>
                <a:cs typeface="Times New Roman" pitchFamily="18" charset="0"/>
              </a:rPr>
              <a:t> is much lighter than the other two, but the mass of the other two </a:t>
            </a:r>
            <a:r>
              <a:rPr lang="en-US" sz="2000" dirty="0" err="1">
                <a:latin typeface="Times New Roman" pitchFamily="18" charset="0"/>
                <a:cs typeface="Times New Roman" pitchFamily="18" charset="0"/>
              </a:rPr>
              <a:t>eigenstates</a:t>
            </a:r>
            <a:r>
              <a:rPr lang="en-US" sz="2000" dirty="0">
                <a:latin typeface="Times New Roman" pitchFamily="18" charset="0"/>
                <a:cs typeface="Times New Roman" pitchFamily="18" charset="0"/>
              </a:rPr>
              <a:t> only have a small difference.</a:t>
            </a:r>
          </a:p>
        </p:txBody>
      </p:sp>
      <p:sp>
        <p:nvSpPr>
          <p:cNvPr id="5" name="TextBox 4"/>
          <p:cNvSpPr txBox="1"/>
          <p:nvPr/>
        </p:nvSpPr>
        <p:spPr>
          <a:xfrm>
            <a:off x="1943100" y="2500053"/>
            <a:ext cx="7620000" cy="707886"/>
          </a:xfrm>
          <a:prstGeom prst="rect">
            <a:avLst/>
          </a:prstGeom>
          <a:noFill/>
        </p:spPr>
        <p:txBody>
          <a:bodyPr wrap="square" rtlCol="0">
            <a:spAutoFit/>
          </a:bodyPr>
          <a:lstStyle/>
          <a:p>
            <a:pPr marL="285750" indent="-285750">
              <a:buFont typeface="Arial" pitchFamily="34" charset="0"/>
              <a:buChar char="•"/>
            </a:pPr>
            <a:r>
              <a:rPr lang="en-US" sz="2000" dirty="0">
                <a:latin typeface="Times New Roman" pitchFamily="18" charset="0"/>
                <a:cs typeface="Times New Roman" pitchFamily="18" charset="0"/>
              </a:rPr>
              <a:t>The hierarchy of these </a:t>
            </a:r>
            <a:r>
              <a:rPr lang="en-US" sz="2000" dirty="0" err="1">
                <a:latin typeface="Times New Roman" pitchFamily="18" charset="0"/>
                <a:cs typeface="Times New Roman" pitchFamily="18" charset="0"/>
              </a:rPr>
              <a:t>eigenstates</a:t>
            </a:r>
            <a:r>
              <a:rPr lang="en-US" sz="2000" dirty="0">
                <a:latin typeface="Times New Roman" pitchFamily="18" charset="0"/>
                <a:cs typeface="Times New Roman" pitchFamily="18" charset="0"/>
              </a:rPr>
              <a:t> affects the limits of the absolute mass of neutrinos.</a:t>
            </a:r>
          </a:p>
        </p:txBody>
      </p:sp>
      <p:pic>
        <p:nvPicPr>
          <p:cNvPr id="1026" name="Picture 2" descr="File:Hierfig.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30" y="3146385"/>
            <a:ext cx="3702070" cy="32052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08180" y="6351640"/>
            <a:ext cx="3587770" cy="400110"/>
          </a:xfrm>
          <a:prstGeom prst="rect">
            <a:avLst/>
          </a:prstGeom>
          <a:noFill/>
        </p:spPr>
        <p:txBody>
          <a:bodyPr wrap="square" rtlCol="0">
            <a:spAutoFit/>
          </a:bodyPr>
          <a:lstStyle/>
          <a:p>
            <a:pPr algn="ctr"/>
            <a:r>
              <a:rPr lang="en-US" sz="2000" dirty="0" err="1">
                <a:latin typeface="Times New Roman" pitchFamily="18" charset="0"/>
                <a:cs typeface="Times New Roman" pitchFamily="18" charset="0"/>
              </a:rPr>
              <a:t>R.N.Cahn</a:t>
            </a:r>
            <a:r>
              <a:rPr lang="en-US" sz="2000" dirty="0">
                <a:latin typeface="Times New Roman" pitchFamily="18" charset="0"/>
                <a:cs typeface="Times New Roman" pitchFamily="18" charset="0"/>
              </a:rPr>
              <a:t> et al, arXiv:1307.5487</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366" y="3121957"/>
            <a:ext cx="3565235" cy="322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61232" y="6361473"/>
            <a:ext cx="3619500" cy="400110"/>
          </a:xfrm>
          <a:prstGeom prst="rect">
            <a:avLst/>
          </a:prstGeom>
          <a:noFill/>
        </p:spPr>
        <p:txBody>
          <a:bodyPr wrap="square" rtlCol="0">
            <a:spAutoFit/>
          </a:bodyPr>
          <a:lstStyle/>
          <a:p>
            <a:pPr algn="ctr"/>
            <a:r>
              <a:rPr lang="en-US" sz="2000" dirty="0" err="1">
                <a:latin typeface="Times New Roman" pitchFamily="18" charset="0"/>
                <a:cs typeface="Times New Roman" pitchFamily="18" charset="0"/>
              </a:rPr>
              <a:t>A.Gando</a:t>
            </a:r>
            <a:r>
              <a:rPr lang="en-US" sz="2000" dirty="0">
                <a:latin typeface="Times New Roman" pitchFamily="18" charset="0"/>
                <a:cs typeface="Times New Roman" pitchFamily="18" charset="0"/>
              </a:rPr>
              <a:t> et al, arXiv:1605.02889</a:t>
            </a:r>
          </a:p>
        </p:txBody>
      </p:sp>
    </p:spTree>
    <p:extLst>
      <p:ext uri="{BB962C8B-B14F-4D97-AF65-F5344CB8AC3E}">
        <p14:creationId xmlns:p14="http://schemas.microsoft.com/office/powerpoint/2010/main" val="2478800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609600"/>
            <a:ext cx="7086600" cy="369332"/>
          </a:xfrm>
          <a:prstGeom prst="rect">
            <a:avLst/>
          </a:prstGeom>
          <a:noFill/>
        </p:spPr>
        <p:txBody>
          <a:bodyPr wrap="square" rtlCol="0">
            <a:spAutoFit/>
          </a:bodyPr>
          <a:lstStyle/>
          <a:p>
            <a:endParaRPr lang="en-US" dirty="0"/>
          </a:p>
        </p:txBody>
      </p:sp>
      <p:sp>
        <p:nvSpPr>
          <p:cNvPr id="3" name="TextBox 2"/>
          <p:cNvSpPr txBox="1"/>
          <p:nvPr/>
        </p:nvSpPr>
        <p:spPr>
          <a:xfrm>
            <a:off x="1855787" y="748100"/>
            <a:ext cx="6629400" cy="461665"/>
          </a:xfrm>
          <a:prstGeom prst="rect">
            <a:avLst/>
          </a:prstGeom>
          <a:noFill/>
        </p:spPr>
        <p:txBody>
          <a:bodyPr wrap="square" rtlCol="0">
            <a:spAutoFit/>
          </a:bodyPr>
          <a:lstStyle/>
          <a:p>
            <a:r>
              <a:rPr lang="en-US" sz="2400" b="1" dirty="0">
                <a:cs typeface="Times New Roman" pitchFamily="18" charset="0"/>
              </a:rPr>
              <a:t>Cosmology observation</a:t>
            </a:r>
          </a:p>
        </p:txBody>
      </p:sp>
      <p:sp>
        <p:nvSpPr>
          <p:cNvPr id="4" name="TextBox 3"/>
          <p:cNvSpPr txBox="1"/>
          <p:nvPr/>
        </p:nvSpPr>
        <p:spPr>
          <a:xfrm>
            <a:off x="1855787" y="1463032"/>
            <a:ext cx="8001000" cy="1015663"/>
          </a:xfrm>
          <a:prstGeom prst="rect">
            <a:avLst/>
          </a:prstGeom>
          <a:noFill/>
        </p:spPr>
        <p:txBody>
          <a:bodyPr wrap="square" rtlCol="0">
            <a:spAutoFit/>
          </a:bodyPr>
          <a:lstStyle/>
          <a:p>
            <a:pPr marL="342900" indent="-342900">
              <a:buFont typeface="Arial" pitchFamily="34" charset="0"/>
              <a:buChar char="•"/>
            </a:pPr>
            <a:r>
              <a:rPr lang="en-US" sz="2000" dirty="0">
                <a:latin typeface="Times New Roman" pitchFamily="18" charset="0"/>
                <a:cs typeface="Times New Roman" pitchFamily="18" charset="0"/>
              </a:rPr>
              <a:t>Absolute mass of neutrinos can be measured by looking at the power spectrum of cosmic microwave background measurements made by space telescopes like </a:t>
            </a:r>
            <a:r>
              <a:rPr lang="en-US" sz="2000" i="1" dirty="0">
                <a:latin typeface="Times New Roman" pitchFamily="18" charset="0"/>
                <a:cs typeface="Times New Roman" pitchFamily="18" charset="0"/>
              </a:rPr>
              <a:t>WMAP</a:t>
            </a:r>
            <a:r>
              <a:rPr lang="en-US" sz="2000" dirty="0">
                <a:latin typeface="Times New Roman" pitchFamily="18" charset="0"/>
                <a:cs typeface="Times New Roman" pitchFamily="18" charset="0"/>
              </a:rPr>
              <a:t> and </a:t>
            </a:r>
            <a:r>
              <a:rPr lang="en-US" sz="2000" i="1" dirty="0">
                <a:latin typeface="Times New Roman" pitchFamily="18" charset="0"/>
                <a:cs typeface="Times New Roman" pitchFamily="18" charset="0"/>
              </a:rPr>
              <a:t>Planck </a:t>
            </a:r>
            <a:r>
              <a:rPr lang="en-US" sz="2000" dirty="0">
                <a:latin typeface="Times New Roman" pitchFamily="18" charset="0"/>
                <a:cs typeface="Times New Roman" pitchFamily="18" charset="0"/>
              </a:rPr>
              <a:t>or</a:t>
            </a:r>
            <a:r>
              <a:rPr lang="en-US" sz="2000" i="1" dirty="0">
                <a:latin typeface="Times New Roman" pitchFamily="18" charset="0"/>
                <a:cs typeface="Times New Roman" pitchFamily="18" charset="0"/>
              </a:rPr>
              <a:t> SDSS-IV</a:t>
            </a:r>
            <a:r>
              <a:rPr lang="en-US" sz="2000" dirty="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pic>
        <p:nvPicPr>
          <p:cNvPr id="1029" name="Picture 5" descr="LAMBDA - The Planck Mis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0151" y="2634573"/>
            <a:ext cx="2578955" cy="319951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Wilkinson Microwave Anisotropy Explorer (W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275168" y="3165155"/>
            <a:ext cx="3109437" cy="2228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51927" y="5877753"/>
            <a:ext cx="1295400" cy="400110"/>
          </a:xfrm>
          <a:prstGeom prst="rect">
            <a:avLst/>
          </a:prstGeom>
          <a:noFill/>
        </p:spPr>
        <p:txBody>
          <a:bodyPr wrap="square" rtlCol="0">
            <a:spAutoFit/>
          </a:bodyPr>
          <a:lstStyle/>
          <a:p>
            <a:pPr algn="ctr"/>
            <a:r>
              <a:rPr lang="en-US" sz="2000" i="1" dirty="0">
                <a:latin typeface="Times New Roman" pitchFamily="18" charset="0"/>
                <a:cs typeface="Times New Roman" pitchFamily="18" charset="0"/>
              </a:rPr>
              <a:t>Planck</a:t>
            </a:r>
          </a:p>
        </p:txBody>
      </p:sp>
      <p:sp>
        <p:nvSpPr>
          <p:cNvPr id="10" name="TextBox 9"/>
          <p:cNvSpPr txBox="1"/>
          <p:nvPr/>
        </p:nvSpPr>
        <p:spPr>
          <a:xfrm>
            <a:off x="8182185" y="5877753"/>
            <a:ext cx="1295400" cy="400110"/>
          </a:xfrm>
          <a:prstGeom prst="rect">
            <a:avLst/>
          </a:prstGeom>
          <a:noFill/>
        </p:spPr>
        <p:txBody>
          <a:bodyPr wrap="square" rtlCol="0">
            <a:spAutoFit/>
          </a:bodyPr>
          <a:lstStyle/>
          <a:p>
            <a:pPr algn="ctr"/>
            <a:r>
              <a:rPr lang="en-US" sz="2000" i="1" dirty="0">
                <a:latin typeface="Times New Roman" pitchFamily="18" charset="0"/>
                <a:cs typeface="Times New Roman" pitchFamily="18" charset="0"/>
              </a:rPr>
              <a:t>WMAP</a:t>
            </a:r>
          </a:p>
        </p:txBody>
      </p:sp>
      <p:pic>
        <p:nvPicPr>
          <p:cNvPr id="3074" name="Picture 2" descr="Full-sky image derived from Planck spacecraft da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5788" y="4279371"/>
            <a:ext cx="3196765" cy="15983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007" y="2971801"/>
            <a:ext cx="26003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486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6619" y="459433"/>
            <a:ext cx="6705600" cy="461665"/>
          </a:xfrm>
          <a:prstGeom prst="rect">
            <a:avLst/>
          </a:prstGeom>
          <a:noFill/>
        </p:spPr>
        <p:txBody>
          <a:bodyPr wrap="square" rtlCol="0">
            <a:spAutoFit/>
          </a:bodyPr>
          <a:lstStyle/>
          <a:p>
            <a:r>
              <a:rPr lang="en-US" sz="2400" b="1" dirty="0">
                <a:cs typeface="Times New Roman" pitchFamily="18" charset="0"/>
              </a:rPr>
              <a:t>Electron capture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549" y="3930581"/>
            <a:ext cx="7511255" cy="125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801" y="5180190"/>
            <a:ext cx="7107237"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536" y="2552314"/>
            <a:ext cx="62865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00800" y="3561248"/>
            <a:ext cx="4139236" cy="400110"/>
          </a:xfrm>
          <a:prstGeom prst="rect">
            <a:avLst/>
          </a:prstGeom>
          <a:noFill/>
        </p:spPr>
        <p:txBody>
          <a:bodyPr wrap="square" rtlCol="0">
            <a:spAutoFit/>
          </a:bodyPr>
          <a:lstStyle/>
          <a:p>
            <a:r>
              <a:rPr lang="en-US" sz="2000" i="1" dirty="0">
                <a:latin typeface="Times New Roman" pitchFamily="18" charset="0"/>
                <a:cs typeface="Times New Roman" pitchFamily="18" charset="0"/>
              </a:rPr>
              <a:t>Physics Letters B, 118B, p. 429, 1982</a:t>
            </a: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800" y="2552314"/>
            <a:ext cx="2729376" cy="137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56619" y="921097"/>
            <a:ext cx="8229600" cy="1631216"/>
          </a:xfrm>
          <a:prstGeom prst="rect">
            <a:avLst/>
          </a:prstGeom>
          <a:noFill/>
        </p:spPr>
        <p:txBody>
          <a:bodyPr wrap="square" rtlCol="0">
            <a:spAutoFit/>
          </a:bodyPr>
          <a:lstStyle/>
          <a:p>
            <a:pPr marL="342900" indent="-342900">
              <a:buFont typeface="Arial" pitchFamily="34" charset="0"/>
              <a:buChar char="•"/>
            </a:pPr>
            <a:r>
              <a:rPr lang="en-US" sz="2000" dirty="0">
                <a:latin typeface="Times New Roman" pitchFamily="18" charset="0"/>
                <a:cs typeface="Times New Roman" pitchFamily="18" charset="0"/>
              </a:rPr>
              <a:t>The nucleus of an electrically neutral atom absorbs an inner atomic electron</a:t>
            </a:r>
          </a:p>
          <a:p>
            <a:r>
              <a:rPr lang="en-US" sz="2000" dirty="0">
                <a:latin typeface="Times New Roman" pitchFamily="18" charset="0"/>
                <a:cs typeface="Times New Roman" pitchFamily="18" charset="0"/>
              </a:rPr>
              <a:t>and causes the emission of an electron neutrino.</a:t>
            </a:r>
          </a:p>
          <a:p>
            <a:pPr marL="342900" indent="-342900">
              <a:buFont typeface="Arial" pitchFamily="34" charset="0"/>
              <a:buChar char="•"/>
            </a:pPr>
            <a:r>
              <a:rPr lang="en-US" sz="2000" dirty="0">
                <a:latin typeface="Times New Roman" pitchFamily="18" charset="0"/>
                <a:cs typeface="Times New Roman" pitchFamily="18" charset="0"/>
              </a:rPr>
              <a:t>That sole emitted neutrino carries the entire decay energy, so we try to </a:t>
            </a:r>
          </a:p>
          <a:p>
            <a:r>
              <a:rPr lang="en-US" sz="2000" dirty="0">
                <a:latin typeface="Times New Roman" pitchFamily="18" charset="0"/>
                <a:cs typeface="Times New Roman" pitchFamily="18" charset="0"/>
              </a:rPr>
              <a:t>measure that energy and attempt to work backwards into the absolute neutrino mass.</a:t>
            </a:r>
          </a:p>
        </p:txBody>
      </p:sp>
    </p:spTree>
    <p:extLst>
      <p:ext uri="{BB962C8B-B14F-4D97-AF65-F5344CB8AC3E}">
        <p14:creationId xmlns:p14="http://schemas.microsoft.com/office/powerpoint/2010/main" val="4275327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634407"/>
            <a:ext cx="7391400" cy="461665"/>
          </a:xfrm>
          <a:prstGeom prst="rect">
            <a:avLst/>
          </a:prstGeom>
          <a:noFill/>
        </p:spPr>
        <p:txBody>
          <a:bodyPr wrap="square" rtlCol="0">
            <a:spAutoFit/>
          </a:bodyPr>
          <a:lstStyle/>
          <a:p>
            <a:r>
              <a:rPr lang="en-US" sz="2400" b="1" dirty="0" err="1">
                <a:cs typeface="Times New Roman" pitchFamily="18" charset="0"/>
              </a:rPr>
              <a:t>Neutrinoless</a:t>
            </a:r>
            <a:r>
              <a:rPr lang="en-US" sz="2400" b="1" dirty="0">
                <a:cs typeface="Times New Roman" pitchFamily="18" charset="0"/>
              </a:rPr>
              <a:t> Double Beta Decay (0v</a:t>
            </a:r>
            <a:r>
              <a:rPr lang="el-GR" sz="2400" b="1" dirty="0">
                <a:cs typeface="Times New Roman" pitchFamily="18" charset="0"/>
              </a:rPr>
              <a:t>ββ</a:t>
            </a:r>
            <a:r>
              <a:rPr lang="en-US" sz="2400" b="1" dirty="0">
                <a:cs typeface="Times New Roman" pitchFamily="18" charset="0"/>
              </a:rPr>
              <a:t>)</a:t>
            </a:r>
          </a:p>
        </p:txBody>
      </p:sp>
      <p:sp>
        <p:nvSpPr>
          <p:cNvPr id="4" name="TextBox 3"/>
          <p:cNvSpPr txBox="1"/>
          <p:nvPr/>
        </p:nvSpPr>
        <p:spPr>
          <a:xfrm>
            <a:off x="1905000" y="1219200"/>
            <a:ext cx="7924800" cy="707886"/>
          </a:xfrm>
          <a:prstGeom prst="rect">
            <a:avLst/>
          </a:prstGeom>
          <a:noFill/>
        </p:spPr>
        <p:txBody>
          <a:bodyPr wrap="square" rtlCol="0">
            <a:spAutoFit/>
          </a:bodyPr>
          <a:lstStyle/>
          <a:p>
            <a:pPr marL="342900" indent="-342900">
              <a:buFont typeface="Arial" pitchFamily="34" charset="0"/>
              <a:buChar char="•"/>
            </a:pPr>
            <a:r>
              <a:rPr lang="en-US" sz="2000" dirty="0">
                <a:latin typeface="Times New Roman" pitchFamily="18" charset="0"/>
                <a:cs typeface="Times New Roman" pitchFamily="18" charset="0"/>
              </a:rPr>
              <a:t>2v</a:t>
            </a:r>
            <a:r>
              <a:rPr lang="el-GR" sz="2000" dirty="0">
                <a:latin typeface="Times New Roman" pitchFamily="18" charset="0"/>
                <a:cs typeface="Times New Roman" pitchFamily="18" charset="0"/>
              </a:rPr>
              <a:t>ββ</a:t>
            </a:r>
            <a:r>
              <a:rPr lang="en-US" sz="2000" dirty="0">
                <a:latin typeface="Times New Roman" pitchFamily="18" charset="0"/>
                <a:cs typeface="Times New Roman" pitchFamily="18" charset="0"/>
              </a:rPr>
              <a:t> is allowed by the Standard Model, but can the same be said for 0v</a:t>
            </a:r>
            <a:r>
              <a:rPr lang="el-GR" sz="2000" dirty="0">
                <a:latin typeface="Times New Roman" pitchFamily="18" charset="0"/>
                <a:cs typeface="Times New Roman" pitchFamily="18" charset="0"/>
              </a:rPr>
              <a:t>ββ</a:t>
            </a:r>
            <a:r>
              <a:rPr lang="en-US" sz="2000" dirty="0">
                <a:latin typeface="Times New Roman" pitchFamily="18" charset="0"/>
                <a:cs typeface="Times New Roman" pitchFamily="18" charset="0"/>
              </a:rPr>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258" y="4038601"/>
            <a:ext cx="2734443" cy="40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463" y="4620611"/>
            <a:ext cx="3512037" cy="63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1927087"/>
            <a:ext cx="7924800" cy="1015663"/>
          </a:xfrm>
          <a:prstGeom prst="rect">
            <a:avLst/>
          </a:prstGeom>
          <a:noFill/>
        </p:spPr>
        <p:txBody>
          <a:bodyPr wrap="square" rtlCol="0">
            <a:spAutoFit/>
          </a:bodyPr>
          <a:lstStyle/>
          <a:p>
            <a:pPr marL="342900" indent="-342900">
              <a:buFont typeface="Arial" pitchFamily="34" charset="0"/>
              <a:buChar char="•"/>
            </a:pPr>
            <a:r>
              <a:rPr lang="en-US" sz="2000" dirty="0">
                <a:solidFill>
                  <a:prstClr val="black"/>
                </a:solidFill>
                <a:latin typeface="Times New Roman" pitchFamily="18" charset="0"/>
                <a:cs typeface="Times New Roman" pitchFamily="18" charset="0"/>
              </a:rPr>
              <a:t>If it does, by identifying the energy peak coming from the hypothesized </a:t>
            </a:r>
            <a:r>
              <a:rPr lang="en-US" sz="2000" dirty="0" err="1">
                <a:solidFill>
                  <a:prstClr val="black"/>
                </a:solidFill>
                <a:latin typeface="Times New Roman" pitchFamily="18" charset="0"/>
                <a:cs typeface="Times New Roman" pitchFamily="18" charset="0"/>
              </a:rPr>
              <a:t>neutrinoless</a:t>
            </a:r>
            <a:r>
              <a:rPr lang="en-US" sz="2000" dirty="0">
                <a:solidFill>
                  <a:prstClr val="black"/>
                </a:solidFill>
                <a:latin typeface="Times New Roman" pitchFamily="18" charset="0"/>
                <a:cs typeface="Times New Roman" pitchFamily="18" charset="0"/>
              </a:rPr>
              <a:t> double beta decay, we can from then infer neutrino absolute mass. </a:t>
            </a:r>
          </a:p>
        </p:txBody>
      </p:sp>
      <p:sp>
        <p:nvSpPr>
          <p:cNvPr id="5" name="TextBox 4"/>
          <p:cNvSpPr txBox="1"/>
          <p:nvPr/>
        </p:nvSpPr>
        <p:spPr>
          <a:xfrm>
            <a:off x="1905000" y="2942749"/>
            <a:ext cx="7924800" cy="707886"/>
          </a:xfrm>
          <a:prstGeom prst="rect">
            <a:avLst/>
          </a:prstGeom>
          <a:noFill/>
        </p:spPr>
        <p:txBody>
          <a:bodyPr wrap="square" rtlCol="0">
            <a:spAutoFit/>
          </a:bodyPr>
          <a:lstStyle/>
          <a:p>
            <a:pPr marL="342900" indent="-342900">
              <a:buFont typeface="Arial" pitchFamily="34" charset="0"/>
              <a:buChar char="•"/>
            </a:pPr>
            <a:r>
              <a:rPr lang="en-US" sz="2000" dirty="0">
                <a:solidFill>
                  <a:prstClr val="black"/>
                </a:solidFill>
                <a:latin typeface="Times New Roman" pitchFamily="18" charset="0"/>
                <a:cs typeface="Times New Roman" pitchFamily="18" charset="0"/>
              </a:rPr>
              <a:t>It would also confirm that neutrino is a </a:t>
            </a:r>
            <a:r>
              <a:rPr lang="en-US" sz="2000" dirty="0" err="1">
                <a:solidFill>
                  <a:prstClr val="black"/>
                </a:solidFill>
                <a:latin typeface="Times New Roman" pitchFamily="18" charset="0"/>
                <a:cs typeface="Times New Roman" pitchFamily="18" charset="0"/>
              </a:rPr>
              <a:t>Majorana</a:t>
            </a:r>
            <a:r>
              <a:rPr lang="en-US" sz="2000" dirty="0">
                <a:solidFill>
                  <a:prstClr val="black"/>
                </a:solidFill>
                <a:latin typeface="Times New Roman" pitchFamily="18" charset="0"/>
                <a:cs typeface="Times New Roman" pitchFamily="18" charset="0"/>
              </a:rPr>
              <a:t> particle and indicate that right-handed neutrinos also exist.</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943" y="5233206"/>
            <a:ext cx="3267074" cy="95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650636"/>
            <a:ext cx="24384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92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695346"/>
            <a:ext cx="8153400" cy="461665"/>
          </a:xfrm>
          <a:prstGeom prst="rect">
            <a:avLst/>
          </a:prstGeom>
          <a:noFill/>
        </p:spPr>
        <p:txBody>
          <a:bodyPr wrap="square" rtlCol="0">
            <a:spAutoFit/>
          </a:bodyPr>
          <a:lstStyle/>
          <a:p>
            <a:r>
              <a:rPr lang="en-US" sz="2400" b="1" dirty="0">
                <a:cs typeface="Times New Roman" pitchFamily="18" charset="0"/>
              </a:rPr>
              <a:t>0v</a:t>
            </a:r>
            <a:r>
              <a:rPr lang="el-GR" sz="2400" b="1" dirty="0">
                <a:cs typeface="Times New Roman" pitchFamily="18" charset="0"/>
              </a:rPr>
              <a:t>ββ</a:t>
            </a:r>
            <a:r>
              <a:rPr lang="en-US" sz="2400" b="1" dirty="0">
                <a:cs typeface="Times New Roman" pitchFamily="18" charset="0"/>
              </a:rPr>
              <a:t> Experiments</a:t>
            </a:r>
            <a:endParaRPr lang="en-US" sz="2400" dirty="0"/>
          </a:p>
        </p:txBody>
      </p:sp>
      <p:sp>
        <p:nvSpPr>
          <p:cNvPr id="4" name="TextBox 3"/>
          <p:cNvSpPr txBox="1"/>
          <p:nvPr/>
        </p:nvSpPr>
        <p:spPr>
          <a:xfrm>
            <a:off x="1981200" y="1157011"/>
            <a:ext cx="8077200" cy="1015663"/>
          </a:xfrm>
          <a:prstGeom prst="rect">
            <a:avLst/>
          </a:prstGeom>
          <a:noFill/>
        </p:spPr>
        <p:txBody>
          <a:bodyPr wrap="square" rtlCol="0">
            <a:spAutoFit/>
          </a:bodyPr>
          <a:lstStyle/>
          <a:p>
            <a:pPr marL="285750" indent="-285750">
              <a:buFont typeface="Arial" pitchFamily="34" charset="0"/>
              <a:buChar char="•"/>
            </a:pPr>
            <a:r>
              <a:rPr lang="en-US" sz="2000" dirty="0">
                <a:latin typeface="Times New Roman" pitchFamily="18" charset="0"/>
                <a:cs typeface="Times New Roman" pitchFamily="18" charset="0"/>
              </a:rPr>
              <a:t>There are nine candidates nuclei considered for these experiments: Calcium-48, Germanium-76, Selenium-82, Zirconium-96, Molybdenum-100, Cadmium-116, Tellurium-130, Xenon-136 and Neodymium-150.</a:t>
            </a:r>
          </a:p>
        </p:txBody>
      </p:sp>
      <p:sp>
        <p:nvSpPr>
          <p:cNvPr id="5" name="TextBox 4"/>
          <p:cNvSpPr txBox="1"/>
          <p:nvPr/>
        </p:nvSpPr>
        <p:spPr>
          <a:xfrm>
            <a:off x="1981200" y="2176004"/>
            <a:ext cx="8153400" cy="1323439"/>
          </a:xfrm>
          <a:prstGeom prst="rect">
            <a:avLst/>
          </a:prstGeom>
          <a:noFill/>
        </p:spPr>
        <p:txBody>
          <a:bodyPr wrap="square" rtlCol="0">
            <a:spAutoFit/>
          </a:bodyPr>
          <a:lstStyle/>
          <a:p>
            <a:pPr marL="285750" indent="-285750">
              <a:buFont typeface="Arial" pitchFamily="34" charset="0"/>
              <a:buChar char="•"/>
            </a:pPr>
            <a:r>
              <a:rPr lang="en-US" sz="2000" dirty="0">
                <a:latin typeface="Times New Roman" pitchFamily="18" charset="0"/>
                <a:cs typeface="Times New Roman" pitchFamily="18" charset="0"/>
              </a:rPr>
              <a:t>We are not trying to measure the neutrino itself, but rather the energy from the two electrons that would be emitted from 0v</a:t>
            </a:r>
            <a:r>
              <a:rPr lang="el-GR" sz="2000" dirty="0">
                <a:latin typeface="Times New Roman" pitchFamily="18" charset="0"/>
                <a:cs typeface="Times New Roman" pitchFamily="18" charset="0"/>
              </a:rPr>
              <a:t>ββ </a:t>
            </a:r>
            <a:r>
              <a:rPr lang="en-US" sz="2000" dirty="0">
                <a:latin typeface="Times New Roman" pitchFamily="18" charset="0"/>
                <a:cs typeface="Times New Roman" pitchFamily="18" charset="0"/>
              </a:rPr>
              <a:t>decay (the decay is supposed </a:t>
            </a:r>
            <a:r>
              <a:rPr lang="en-US" sz="2000" i="1" dirty="0" err="1">
                <a:latin typeface="Times New Roman" pitchFamily="18" charset="0"/>
                <a:cs typeface="Times New Roman" pitchFamily="18" charset="0"/>
              </a:rPr>
              <a:t>neutrinoless</a:t>
            </a:r>
            <a:r>
              <a:rPr lang="en-US" sz="2000" dirty="0">
                <a:latin typeface="Times New Roman" pitchFamily="18" charset="0"/>
                <a:cs typeface="Times New Roman" pitchFamily="18" charset="0"/>
              </a:rPr>
              <a:t> to begin with) amongst the immense background of 2v</a:t>
            </a:r>
            <a:r>
              <a:rPr lang="el-GR" sz="2000" dirty="0">
                <a:latin typeface="Times New Roman" pitchFamily="18" charset="0"/>
                <a:cs typeface="Times New Roman" pitchFamily="18" charset="0"/>
              </a:rPr>
              <a:t>ββ</a:t>
            </a:r>
            <a:r>
              <a:rPr lang="en-US" sz="2000" dirty="0">
                <a:latin typeface="Times New Roman" pitchFamily="18" charset="0"/>
                <a:cs typeface="Times New Roman" pitchFamily="18" charset="0"/>
              </a:rPr>
              <a:t>.</a:t>
            </a:r>
          </a:p>
        </p:txBody>
      </p:sp>
      <p:sp>
        <p:nvSpPr>
          <p:cNvPr id="6" name="TextBox 5"/>
          <p:cNvSpPr txBox="1"/>
          <p:nvPr/>
        </p:nvSpPr>
        <p:spPr>
          <a:xfrm>
            <a:off x="1981200" y="3499443"/>
            <a:ext cx="7962900" cy="2246769"/>
          </a:xfrm>
          <a:prstGeom prst="rect">
            <a:avLst/>
          </a:prstGeom>
          <a:noFill/>
        </p:spPr>
        <p:txBody>
          <a:bodyPr wrap="square" rtlCol="0">
            <a:spAutoFit/>
          </a:bodyPr>
          <a:lstStyle/>
          <a:p>
            <a:pPr marL="285750" indent="-285750">
              <a:buFont typeface="Arial" pitchFamily="34" charset="0"/>
              <a:buChar char="•"/>
            </a:pPr>
            <a:r>
              <a:rPr lang="en-US" sz="2000" dirty="0">
                <a:latin typeface="Times New Roman" pitchFamily="18" charset="0"/>
                <a:cs typeface="Times New Roman" pitchFamily="18" charset="0"/>
              </a:rPr>
              <a:t>The measurements are done in a variety of ways:</a:t>
            </a:r>
          </a:p>
          <a:p>
            <a:r>
              <a:rPr lang="en-US" sz="2000" b="1" dirty="0">
                <a:latin typeface="Times New Roman" pitchFamily="18" charset="0"/>
                <a:cs typeface="Times New Roman" pitchFamily="18" charset="0"/>
              </a:rPr>
              <a:t>Scintillator</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KamLAND</a:t>
            </a:r>
            <a:r>
              <a:rPr lang="en-US" sz="2000" i="1" dirty="0">
                <a:latin typeface="Times New Roman" pitchFamily="18" charset="0"/>
                <a:cs typeface="Times New Roman" pitchFamily="18" charset="0"/>
              </a:rPr>
              <a:t>-Zen</a:t>
            </a:r>
            <a:r>
              <a:rPr lang="en-US" sz="2000" dirty="0">
                <a:latin typeface="Times New Roman" pitchFamily="18" charset="0"/>
                <a:cs typeface="Times New Roman" pitchFamily="18" charset="0"/>
              </a:rPr>
              <a:t>) – Detecting electron anti-neutrinos through light emitted by product positron resulting from inverse beta decay.</a:t>
            </a:r>
          </a:p>
          <a:p>
            <a:r>
              <a:rPr lang="en-US" sz="2000" b="1" dirty="0">
                <a:latin typeface="Times New Roman" pitchFamily="18" charset="0"/>
                <a:cs typeface="Times New Roman" pitchFamily="18" charset="0"/>
              </a:rPr>
              <a:t>Bolometer</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CUORE</a:t>
            </a:r>
            <a:r>
              <a:rPr lang="en-US" sz="2000" dirty="0">
                <a:latin typeface="Times New Roman" pitchFamily="18" charset="0"/>
                <a:cs typeface="Times New Roman" pitchFamily="18" charset="0"/>
              </a:rPr>
              <a:t>) – Measuring the temperature spikes from the electrons emitted in </a:t>
            </a:r>
            <a:r>
              <a:rPr lang="en-US" sz="2000" dirty="0" err="1">
                <a:latin typeface="Times New Roman" pitchFamily="18" charset="0"/>
                <a:cs typeface="Times New Roman" pitchFamily="18" charset="0"/>
              </a:rPr>
              <a:t>Te</a:t>
            </a:r>
            <a:r>
              <a:rPr lang="en-US" sz="2000" dirty="0">
                <a:latin typeface="Times New Roman" pitchFamily="18" charset="0"/>
                <a:cs typeface="Times New Roman" pitchFamily="18" charset="0"/>
              </a:rPr>
              <a:t> double beta decays.</a:t>
            </a:r>
          </a:p>
          <a:p>
            <a:r>
              <a:rPr lang="en-US" sz="2000" b="1" dirty="0">
                <a:latin typeface="Times New Roman" pitchFamily="18" charset="0"/>
                <a:cs typeface="Times New Roman" pitchFamily="18" charset="0"/>
              </a:rPr>
              <a:t>Time-projection chamber </a:t>
            </a:r>
            <a:r>
              <a:rPr lang="en-US" sz="2000" dirty="0">
                <a:latin typeface="Times New Roman" pitchFamily="18" charset="0"/>
                <a:cs typeface="Times New Roman" pitchFamily="18" charset="0"/>
              </a:rPr>
              <a:t>(</a:t>
            </a:r>
            <a:r>
              <a:rPr lang="en-US" sz="2000" i="1" dirty="0">
                <a:latin typeface="Times New Roman" pitchFamily="18" charset="0"/>
                <a:cs typeface="Times New Roman" pitchFamily="18" charset="0"/>
              </a:rPr>
              <a:t>EXO</a:t>
            </a:r>
            <a:r>
              <a:rPr lang="en-US" sz="2000" dirty="0">
                <a:latin typeface="Times New Roman" pitchFamily="18" charset="0"/>
                <a:cs typeface="Times New Roman" pitchFamily="18" charset="0"/>
              </a:rPr>
              <a:t>) – Tracking the trajectory of the particles and the subsequent avalanches created by primary ionizations.</a:t>
            </a:r>
          </a:p>
        </p:txBody>
      </p:sp>
      <p:sp>
        <p:nvSpPr>
          <p:cNvPr id="2" name="TextBox 1"/>
          <p:cNvSpPr txBox="1"/>
          <p:nvPr/>
        </p:nvSpPr>
        <p:spPr>
          <a:xfrm>
            <a:off x="1981200" y="5715000"/>
            <a:ext cx="7848600" cy="400110"/>
          </a:xfrm>
          <a:prstGeom prst="rect">
            <a:avLst/>
          </a:prstGeom>
          <a:noFill/>
        </p:spPr>
        <p:txBody>
          <a:bodyPr wrap="square" rtlCol="0">
            <a:spAutoFit/>
          </a:bodyPr>
          <a:lstStyle/>
          <a:p>
            <a:pPr marL="285750" indent="-285750">
              <a:buFont typeface="Arial" pitchFamily="34" charset="0"/>
              <a:buChar char="•"/>
            </a:pPr>
            <a:r>
              <a:rPr lang="en-US" sz="2000" dirty="0">
                <a:latin typeface="Times New Roman" pitchFamily="18" charset="0"/>
                <a:cs typeface="Times New Roman" pitchFamily="18" charset="0"/>
              </a:rPr>
              <a:t>Some experiments use multiple types of detector (</a:t>
            </a:r>
            <a:r>
              <a:rPr lang="en-US" sz="2000" i="1" dirty="0">
                <a:latin typeface="Times New Roman" pitchFamily="18" charset="0"/>
                <a:cs typeface="Times New Roman" pitchFamily="18" charset="0"/>
              </a:rPr>
              <a:t>NEMO-3</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2423237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4657" y="562823"/>
            <a:ext cx="6477000" cy="461665"/>
          </a:xfrm>
          <a:prstGeom prst="rect">
            <a:avLst/>
          </a:prstGeom>
          <a:noFill/>
        </p:spPr>
        <p:txBody>
          <a:bodyPr wrap="square" rtlCol="0">
            <a:spAutoFit/>
          </a:bodyPr>
          <a:lstStyle/>
          <a:p>
            <a:r>
              <a:rPr lang="en-US" sz="2400" b="1" dirty="0">
                <a:cs typeface="Times New Roman" pitchFamily="18" charset="0"/>
              </a:rPr>
              <a:t>Problems with 0v</a:t>
            </a:r>
            <a:r>
              <a:rPr lang="el-GR" sz="2400" b="1" dirty="0">
                <a:cs typeface="Times New Roman" pitchFamily="18" charset="0"/>
              </a:rPr>
              <a:t>ββ</a:t>
            </a:r>
            <a:endParaRPr lang="en-US" sz="2400" b="1" dirty="0">
              <a:cs typeface="Times New Roman" pitchFamily="18" charset="0"/>
            </a:endParaRPr>
          </a:p>
        </p:txBody>
      </p:sp>
      <p:sp>
        <p:nvSpPr>
          <p:cNvPr id="3" name="TextBox 2"/>
          <p:cNvSpPr txBox="1"/>
          <p:nvPr/>
        </p:nvSpPr>
        <p:spPr>
          <a:xfrm>
            <a:off x="2364658" y="983263"/>
            <a:ext cx="7400083" cy="707886"/>
          </a:xfrm>
          <a:prstGeom prst="rect">
            <a:avLst/>
          </a:prstGeom>
          <a:noFill/>
        </p:spPr>
        <p:txBody>
          <a:bodyPr wrap="square" rtlCol="0">
            <a:spAutoFit/>
          </a:bodyPr>
          <a:lstStyle/>
          <a:p>
            <a:pPr marL="285750" indent="-285750">
              <a:buFont typeface="Arial" pitchFamily="34" charset="0"/>
              <a:buChar char="•"/>
            </a:pPr>
            <a:r>
              <a:rPr lang="en-US" sz="2000" dirty="0">
                <a:latin typeface="Times New Roman" pitchFamily="18" charset="0"/>
                <a:cs typeface="Times New Roman" pitchFamily="18" charset="0"/>
              </a:rPr>
              <a:t>The probability of the decay</a:t>
            </a:r>
          </a:p>
          <a:p>
            <a:r>
              <a:rPr lang="en-US" sz="2000" dirty="0">
                <a:latin typeface="Times New Roman" pitchFamily="18" charset="0"/>
                <a:cs typeface="Times New Roman" pitchFamily="18" charset="0"/>
              </a:rPr>
              <a:t>If this decay exists, it’s realistically too rare to be observed.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947" y="408060"/>
            <a:ext cx="2209800" cy="48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42535" y="1581146"/>
            <a:ext cx="7422207" cy="1323439"/>
          </a:xfrm>
          <a:prstGeom prst="rect">
            <a:avLst/>
          </a:prstGeom>
          <a:noFill/>
        </p:spPr>
        <p:txBody>
          <a:bodyPr wrap="square" rtlCol="0">
            <a:spAutoFit/>
          </a:bodyPr>
          <a:lstStyle/>
          <a:p>
            <a:pPr marL="285750" indent="-285750">
              <a:buFont typeface="Arial" pitchFamily="34" charset="0"/>
              <a:buChar char="•"/>
            </a:pPr>
            <a:r>
              <a:rPr lang="en-US" sz="2000" dirty="0">
                <a:latin typeface="Times New Roman" pitchFamily="18" charset="0"/>
                <a:cs typeface="Times New Roman" pitchFamily="18" charset="0"/>
              </a:rPr>
              <a:t>Other missing piece of the puzzle</a:t>
            </a:r>
          </a:p>
          <a:p>
            <a:r>
              <a:rPr lang="en-US" sz="2000" dirty="0">
                <a:latin typeface="Times New Roman" pitchFamily="18" charset="0"/>
                <a:cs typeface="Times New Roman" pitchFamily="18" charset="0"/>
              </a:rPr>
              <a:t>Even if we can find the decay, we still need to calculate the nuclear matrix element (with massive uncertainty and being model dependent) in order to then find the neutrino mass.</a:t>
            </a:r>
          </a:p>
        </p:txBody>
      </p:sp>
      <p:sp>
        <p:nvSpPr>
          <p:cNvPr id="5" name="TextBox 4"/>
          <p:cNvSpPr txBox="1"/>
          <p:nvPr/>
        </p:nvSpPr>
        <p:spPr>
          <a:xfrm>
            <a:off x="2342535" y="2858379"/>
            <a:ext cx="7422207" cy="1015663"/>
          </a:xfrm>
          <a:prstGeom prst="rect">
            <a:avLst/>
          </a:prstGeom>
          <a:noFill/>
        </p:spPr>
        <p:txBody>
          <a:bodyPr wrap="square" rtlCol="0">
            <a:spAutoFit/>
          </a:bodyPr>
          <a:lstStyle/>
          <a:p>
            <a:pPr marL="285750" indent="-285750">
              <a:buFont typeface="Arial" pitchFamily="34" charset="0"/>
              <a:buChar char="•"/>
            </a:pPr>
            <a:r>
              <a:rPr lang="en-US" sz="2000" dirty="0">
                <a:latin typeface="Times New Roman" pitchFamily="18" charset="0"/>
                <a:cs typeface="Times New Roman" pitchFamily="18" charset="0"/>
              </a:rPr>
              <a:t>The slippery slope of funding politics(?)</a:t>
            </a:r>
          </a:p>
          <a:p>
            <a:r>
              <a:rPr lang="en-US" sz="2000" dirty="0">
                <a:latin typeface="Times New Roman" pitchFamily="18" charset="0"/>
                <a:cs typeface="Times New Roman" pitchFamily="18" charset="0"/>
              </a:rPr>
              <a:t>To increase the chance of finding this decay, we need bigger detectors, which means more funding (don’t forget about the demise of the </a:t>
            </a:r>
            <a:r>
              <a:rPr lang="en-US" sz="2000" i="1" dirty="0">
                <a:latin typeface="Times New Roman" pitchFamily="18" charset="0"/>
                <a:cs typeface="Times New Roman" pitchFamily="18" charset="0"/>
              </a:rPr>
              <a:t>SSC</a:t>
            </a:r>
            <a:r>
              <a:rPr lang="en-US" sz="2000" dirty="0">
                <a:latin typeface="Times New Roman" pitchFamily="18" charset="0"/>
                <a:cs typeface="Times New Roman" pitchFamily="18" charset="0"/>
              </a:rPr>
              <a:t>).</a:t>
            </a:r>
          </a:p>
        </p:txBody>
      </p:sp>
      <p:pic>
        <p:nvPicPr>
          <p:cNvPr id="1028" name="Picture 4" descr="How Waxahachie almost had the world's largest scientific project | wfaa.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3886200"/>
            <a:ext cx="4358147" cy="245145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948" y="3875446"/>
            <a:ext cx="3196795"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777748" y="387924"/>
            <a:ext cx="860321" cy="461665"/>
          </a:xfrm>
          <a:prstGeom prst="rect">
            <a:avLst/>
          </a:prstGeom>
          <a:noFill/>
        </p:spPr>
        <p:txBody>
          <a:bodyPr wrap="square" rtlCol="0">
            <a:spAutoFit/>
          </a:bodyPr>
          <a:lstStyle/>
          <a:p>
            <a:r>
              <a:rPr lang="en-US" sz="2400" dirty="0">
                <a:latin typeface="Times New Roman" pitchFamily="18" charset="0"/>
                <a:cs typeface="Times New Roman" pitchFamily="18" charset="0"/>
              </a:rPr>
              <a:t>years</a:t>
            </a:r>
          </a:p>
        </p:txBody>
      </p:sp>
      <p:sp>
        <p:nvSpPr>
          <p:cNvPr id="7" name="TextBox 6"/>
          <p:cNvSpPr txBox="1"/>
          <p:nvPr/>
        </p:nvSpPr>
        <p:spPr>
          <a:xfrm>
            <a:off x="6567947" y="849588"/>
            <a:ext cx="3399504" cy="400110"/>
          </a:xfrm>
          <a:prstGeom prst="rect">
            <a:avLst/>
          </a:prstGeom>
          <a:noFill/>
        </p:spPr>
        <p:txBody>
          <a:bodyPr wrap="square" rtlCol="0">
            <a:spAutoFit/>
          </a:bodyPr>
          <a:lstStyle/>
          <a:p>
            <a:r>
              <a:rPr lang="en-US" sz="2000" dirty="0" err="1">
                <a:latin typeface="Times New Roman" pitchFamily="18" charset="0"/>
                <a:cs typeface="Times New Roman" pitchFamily="18" charset="0"/>
              </a:rPr>
              <a:t>W.Tornow</a:t>
            </a:r>
            <a:r>
              <a:rPr lang="en-US" sz="2000" dirty="0">
                <a:latin typeface="Times New Roman" pitchFamily="18" charset="0"/>
                <a:cs typeface="Times New Roman" pitchFamily="18" charset="0"/>
              </a:rPr>
              <a:t>. arXiv:1412.0734</a:t>
            </a:r>
          </a:p>
        </p:txBody>
      </p:sp>
    </p:spTree>
    <p:extLst>
      <p:ext uri="{BB962C8B-B14F-4D97-AF65-F5344CB8AC3E}">
        <p14:creationId xmlns:p14="http://schemas.microsoft.com/office/powerpoint/2010/main" val="604300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9201" y="633024"/>
            <a:ext cx="7696200" cy="461665"/>
          </a:xfrm>
          <a:prstGeom prst="rect">
            <a:avLst/>
          </a:prstGeom>
          <a:noFill/>
        </p:spPr>
        <p:txBody>
          <a:bodyPr wrap="square" rtlCol="0">
            <a:spAutoFit/>
          </a:bodyPr>
          <a:lstStyle/>
          <a:p>
            <a:r>
              <a:rPr lang="en-US" sz="2400" b="1" dirty="0">
                <a:cs typeface="Times New Roman" pitchFamily="18" charset="0"/>
              </a:rPr>
              <a:t>Single Beta Decay</a:t>
            </a:r>
          </a:p>
        </p:txBody>
      </p:sp>
      <p:sp>
        <p:nvSpPr>
          <p:cNvPr id="3" name="TextBox 2"/>
          <p:cNvSpPr txBox="1"/>
          <p:nvPr/>
        </p:nvSpPr>
        <p:spPr>
          <a:xfrm>
            <a:off x="2089201" y="1094688"/>
            <a:ext cx="7772400" cy="707886"/>
          </a:xfrm>
          <a:prstGeom prst="rect">
            <a:avLst/>
          </a:prstGeom>
          <a:noFill/>
        </p:spPr>
        <p:txBody>
          <a:bodyPr wrap="square" rtlCol="0">
            <a:spAutoFit/>
          </a:bodyPr>
          <a:lstStyle/>
          <a:p>
            <a:pPr marL="342900" indent="-342900">
              <a:buFont typeface="Arial" pitchFamily="34" charset="0"/>
              <a:buChar char="•"/>
            </a:pPr>
            <a:r>
              <a:rPr lang="en-US" sz="2000" dirty="0">
                <a:latin typeface="Times New Roman" pitchFamily="18" charset="0"/>
                <a:cs typeface="Times New Roman" pitchFamily="18" charset="0"/>
              </a:rPr>
              <a:t>The absolute mass of neutrinos can be obtained from analyzing kinetic energy data of the electrons emitted from the beta decay of tritium.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948" y="3952875"/>
            <a:ext cx="2657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924" y="4429125"/>
            <a:ext cx="30575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89201" y="1802574"/>
            <a:ext cx="7772400" cy="707886"/>
          </a:xfrm>
          <a:prstGeom prst="rect">
            <a:avLst/>
          </a:prstGeom>
          <a:noFill/>
        </p:spPr>
        <p:txBody>
          <a:bodyPr wrap="square" rtlCol="0">
            <a:spAutoFit/>
          </a:bodyPr>
          <a:lstStyle/>
          <a:p>
            <a:pPr marL="342900" indent="-342900">
              <a:buFont typeface="Arial" pitchFamily="34" charset="0"/>
              <a:buChar char="•"/>
            </a:pPr>
            <a:r>
              <a:rPr lang="en-US" sz="2000" dirty="0">
                <a:latin typeface="Times New Roman" pitchFamily="18" charset="0"/>
                <a:cs typeface="Times New Roman" pitchFamily="18" charset="0"/>
              </a:rPr>
              <a:t>Examples of experiments employing this method is Mainz, </a:t>
            </a:r>
            <a:r>
              <a:rPr lang="en-US" sz="2000" dirty="0" err="1">
                <a:latin typeface="Times New Roman" pitchFamily="18" charset="0"/>
                <a:cs typeface="Times New Roman" pitchFamily="18" charset="0"/>
              </a:rPr>
              <a:t>Troitsk</a:t>
            </a:r>
            <a:r>
              <a:rPr lang="en-US" sz="2000" dirty="0">
                <a:latin typeface="Times New Roman" pitchFamily="18" charset="0"/>
                <a:cs typeface="Times New Roman" pitchFamily="18" charset="0"/>
              </a:rPr>
              <a:t> and KATRIN.</a:t>
            </a:r>
          </a:p>
        </p:txBody>
      </p:sp>
      <p:sp>
        <p:nvSpPr>
          <p:cNvPr id="5" name="TextBox 4"/>
          <p:cNvSpPr txBox="1"/>
          <p:nvPr/>
        </p:nvSpPr>
        <p:spPr>
          <a:xfrm>
            <a:off x="2089201" y="2510461"/>
            <a:ext cx="7696200" cy="1015663"/>
          </a:xfrm>
          <a:prstGeom prst="rect">
            <a:avLst/>
          </a:prstGeom>
          <a:noFill/>
        </p:spPr>
        <p:txBody>
          <a:bodyPr wrap="square" rtlCol="0">
            <a:spAutoFit/>
          </a:bodyPr>
          <a:lstStyle/>
          <a:p>
            <a:pPr marL="342900" indent="-342900">
              <a:buFont typeface="Arial" pitchFamily="34" charset="0"/>
              <a:buChar char="•"/>
            </a:pPr>
            <a:r>
              <a:rPr lang="en-US" sz="2000" dirty="0">
                <a:latin typeface="Times New Roman" pitchFamily="18" charset="0"/>
                <a:cs typeface="Times New Roman" pitchFamily="18" charset="0"/>
              </a:rPr>
              <a:t>A feature from the three experiments mentioned above is the MAC-E Filter (Magnetic Adiabatic Collimation combined with an Electrostatic Filter).</a:t>
            </a:r>
          </a:p>
        </p:txBody>
      </p:sp>
      <p:pic>
        <p:nvPicPr>
          <p:cNvPr id="1029" name="Picture 5" descr="https://upload.wikimedia.org/wikipedia/commons/thumb/c/c6/Ortsdurchfahrt-Leopoldshafen.jpg/800px-Ortsdurchfahrt-Leopoldshaf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276600"/>
            <a:ext cx="4070401" cy="332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28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2594" y="413858"/>
            <a:ext cx="7848600" cy="461665"/>
          </a:xfrm>
          <a:prstGeom prst="rect">
            <a:avLst/>
          </a:prstGeom>
          <a:noFill/>
        </p:spPr>
        <p:txBody>
          <a:bodyPr wrap="square" rtlCol="0">
            <a:spAutoFit/>
          </a:bodyPr>
          <a:lstStyle/>
          <a:p>
            <a:r>
              <a:rPr lang="en-US" sz="2400" b="1" dirty="0">
                <a:cs typeface="Times New Roman" pitchFamily="18" charset="0"/>
              </a:rPr>
              <a:t>MAC-E Filter</a:t>
            </a:r>
          </a:p>
        </p:txBody>
      </p:sp>
      <p:sp>
        <p:nvSpPr>
          <p:cNvPr id="4" name="TextBox 3"/>
          <p:cNvSpPr txBox="1"/>
          <p:nvPr/>
        </p:nvSpPr>
        <p:spPr>
          <a:xfrm>
            <a:off x="2192594" y="838200"/>
            <a:ext cx="8001000" cy="1631216"/>
          </a:xfrm>
          <a:prstGeom prst="rect">
            <a:avLst/>
          </a:prstGeom>
          <a:noFill/>
        </p:spPr>
        <p:txBody>
          <a:bodyPr wrap="square" rtlCol="0">
            <a:spAutoFit/>
          </a:bodyPr>
          <a:lstStyle/>
          <a:p>
            <a:pPr marL="342900" indent="-342900">
              <a:buFont typeface="Arial" pitchFamily="34" charset="0"/>
              <a:buChar char="•"/>
            </a:pPr>
            <a:r>
              <a:rPr lang="en-US" sz="2000" dirty="0">
                <a:latin typeface="Times New Roman" pitchFamily="18" charset="0"/>
                <a:cs typeface="Times New Roman" pitchFamily="18" charset="0"/>
              </a:rPr>
              <a:t>The beta electrons are created through single beta decay of tritium and sent into the filter in a beam of electrons. </a:t>
            </a:r>
          </a:p>
          <a:p>
            <a:pPr marL="342900" indent="-342900">
              <a:buFont typeface="Arial" pitchFamily="34" charset="0"/>
              <a:buChar char="•"/>
            </a:pPr>
            <a:r>
              <a:rPr lang="en-US" sz="2000" dirty="0">
                <a:latin typeface="Times New Roman" pitchFamily="18" charset="0"/>
                <a:cs typeface="Times New Roman" pitchFamily="18" charset="0"/>
              </a:rPr>
              <a:t>Inside the filter, there’s an electrostatic barrier created by a system of cylindrical electrodes which acts a high-energy pass filter and reflect electrons with insufficient energy.</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6386" y="2489081"/>
            <a:ext cx="4061017" cy="382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56387" y="6318247"/>
            <a:ext cx="7321198" cy="400110"/>
          </a:xfrm>
          <a:prstGeom prst="rect">
            <a:avLst/>
          </a:prstGeom>
          <a:noFill/>
        </p:spPr>
        <p:txBody>
          <a:bodyPr wrap="square" rtlCol="0">
            <a:spAutoFit/>
          </a:bodyPr>
          <a:lstStyle/>
          <a:p>
            <a:pPr algn="ctr"/>
            <a:r>
              <a:rPr lang="en-US" sz="2000" i="1" dirty="0" err="1">
                <a:latin typeface="Times New Roman" pitchFamily="18" charset="0"/>
                <a:cs typeface="Times New Roman" pitchFamily="18" charset="0"/>
              </a:rPr>
              <a:t>Angrik</a:t>
            </a:r>
            <a:r>
              <a:rPr lang="en-US" sz="2000" i="1" dirty="0">
                <a:latin typeface="Times New Roman" pitchFamily="18" charset="0"/>
                <a:cs typeface="Times New Roman" pitchFamily="18" charset="0"/>
              </a:rPr>
              <a:t> J., T. </a:t>
            </a:r>
            <a:r>
              <a:rPr lang="en-US" sz="2000" i="1" dirty="0" err="1">
                <a:latin typeface="Times New Roman" pitchFamily="18" charset="0"/>
                <a:cs typeface="Times New Roman" pitchFamily="18" charset="0"/>
              </a:rPr>
              <a:t>Armbrust</a:t>
            </a:r>
            <a:r>
              <a:rPr lang="en-US" sz="2000" i="1" dirty="0">
                <a:latin typeface="Times New Roman" pitchFamily="18" charset="0"/>
                <a:cs typeface="Times New Roman" pitchFamily="18" charset="0"/>
              </a:rPr>
              <a:t>, and A. </a:t>
            </a:r>
            <a:r>
              <a:rPr lang="en-US" sz="2000" i="1" dirty="0" err="1">
                <a:latin typeface="Times New Roman" pitchFamily="18" charset="0"/>
                <a:cs typeface="Times New Roman" pitchFamily="18" charset="0"/>
              </a:rPr>
              <a:t>Beglarian</a:t>
            </a:r>
            <a:r>
              <a:rPr lang="en-US" sz="2000" i="1" dirty="0">
                <a:latin typeface="Times New Roman" pitchFamily="18" charset="0"/>
                <a:cs typeface="Times New Roman" pitchFamily="18" charset="0"/>
              </a:rPr>
              <a:t>. KATRIN design report 2004</a:t>
            </a:r>
          </a:p>
        </p:txBody>
      </p:sp>
    </p:spTree>
    <p:extLst>
      <p:ext uri="{BB962C8B-B14F-4D97-AF65-F5344CB8AC3E}">
        <p14:creationId xmlns:p14="http://schemas.microsoft.com/office/powerpoint/2010/main" val="76147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2A649F-3160-A30A-343C-11299B203B0E}"/>
              </a:ext>
            </a:extLst>
          </p:cNvPr>
          <p:cNvSpPr txBox="1"/>
          <p:nvPr/>
        </p:nvSpPr>
        <p:spPr>
          <a:xfrm>
            <a:off x="382881" y="2998113"/>
            <a:ext cx="11737252" cy="1200329"/>
          </a:xfrm>
          <a:prstGeom prst="rect">
            <a:avLst/>
          </a:prstGeom>
          <a:noFill/>
        </p:spPr>
        <p:txBody>
          <a:bodyPr wrap="none" rtlCol="0">
            <a:spAutoFit/>
          </a:bodyPr>
          <a:lstStyle/>
          <a:p>
            <a:pPr algn="ctr"/>
            <a:r>
              <a:rPr lang="en-US" sz="3600" dirty="0">
                <a:cs typeface="Times New Roman" panose="02020603050405020304" pitchFamily="18" charset="0"/>
              </a:rPr>
              <a:t>III. </a:t>
            </a:r>
            <a:r>
              <a:rPr lang="en-MY" sz="3600" dirty="0">
                <a:cs typeface="Times New Roman" panose="02020603050405020304" pitchFamily="18" charset="0"/>
              </a:rPr>
              <a:t>Recent progress on absolute neutrino mass measurements</a:t>
            </a:r>
          </a:p>
          <a:p>
            <a:r>
              <a:rPr lang="en-US" sz="3600" dirty="0"/>
              <a:t> </a:t>
            </a:r>
          </a:p>
        </p:txBody>
      </p:sp>
    </p:spTree>
    <p:extLst>
      <p:ext uri="{BB962C8B-B14F-4D97-AF65-F5344CB8AC3E}">
        <p14:creationId xmlns:p14="http://schemas.microsoft.com/office/powerpoint/2010/main" val="121211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F81AF5-3CE5-B633-1991-520B5590575C}"/>
              </a:ext>
            </a:extLst>
          </p:cNvPr>
          <p:cNvSpPr txBox="1"/>
          <p:nvPr/>
        </p:nvSpPr>
        <p:spPr>
          <a:xfrm>
            <a:off x="1632857" y="144557"/>
            <a:ext cx="8926285" cy="954107"/>
          </a:xfrm>
          <a:prstGeom prst="rect">
            <a:avLst/>
          </a:prstGeom>
          <a:noFill/>
        </p:spPr>
        <p:txBody>
          <a:bodyPr wrap="square">
            <a:spAutoFit/>
          </a:bodyPr>
          <a:lstStyle/>
          <a:p>
            <a:pPr algn="ctr"/>
            <a:r>
              <a:rPr lang="en-MY" sz="2800" b="1" u="sng" dirty="0">
                <a:latin typeface="Arial" panose="020B0604020202020204" pitchFamily="34" charset="0"/>
                <a:cs typeface="Arial" panose="020B0604020202020204" pitchFamily="34" charset="0"/>
              </a:rPr>
              <a:t>Recent progress on absolute neutrino mass measurements</a:t>
            </a:r>
          </a:p>
        </p:txBody>
      </p:sp>
      <p:sp>
        <p:nvSpPr>
          <p:cNvPr id="7" name="TextBox 6">
            <a:extLst>
              <a:ext uri="{FF2B5EF4-FFF2-40B4-BE49-F238E27FC236}">
                <a16:creationId xmlns:a16="http://schemas.microsoft.com/office/drawing/2014/main" id="{5C044E88-9E6A-EB68-50B2-BCC5ED3792FE}"/>
              </a:ext>
            </a:extLst>
          </p:cNvPr>
          <p:cNvSpPr txBox="1"/>
          <p:nvPr/>
        </p:nvSpPr>
        <p:spPr>
          <a:xfrm>
            <a:off x="289833" y="1144831"/>
            <a:ext cx="2535010" cy="2677656"/>
          </a:xfrm>
          <a:prstGeom prst="rect">
            <a:avLst/>
          </a:prstGeom>
          <a:noFill/>
        </p:spPr>
        <p:txBody>
          <a:bodyPr wrap="square">
            <a:spAutoFit/>
          </a:bodyPr>
          <a:lstStyle/>
          <a:p>
            <a:pPr algn="ctr"/>
            <a:r>
              <a:rPr lang="en-MY" sz="2400" dirty="0">
                <a:latin typeface="Times New Roman" panose="02020603050405020304" pitchFamily="18" charset="0"/>
                <a:cs typeface="Times New Roman" panose="02020603050405020304" pitchFamily="18" charset="0"/>
              </a:rPr>
              <a:t>Evidence of Neutrino Oscillation </a:t>
            </a:r>
          </a:p>
          <a:p>
            <a:pPr algn="ctr"/>
            <a:r>
              <a:rPr lang="en-MY" sz="2400" dirty="0">
                <a:latin typeface="Times New Roman" panose="02020603050405020304" pitchFamily="18" charset="0"/>
                <a:cs typeface="Times New Roman" panose="02020603050405020304" pitchFamily="18" charset="0"/>
              </a:rPr>
              <a:t>― Prove that neutrino has mass even though it’s small</a:t>
            </a:r>
          </a:p>
        </p:txBody>
      </p:sp>
      <p:sp>
        <p:nvSpPr>
          <p:cNvPr id="9" name="TextBox 8">
            <a:extLst>
              <a:ext uri="{FF2B5EF4-FFF2-40B4-BE49-F238E27FC236}">
                <a16:creationId xmlns:a16="http://schemas.microsoft.com/office/drawing/2014/main" id="{C8FFAC94-7038-6218-6672-4CD90C9B94F6}"/>
              </a:ext>
            </a:extLst>
          </p:cNvPr>
          <p:cNvSpPr txBox="1"/>
          <p:nvPr/>
        </p:nvSpPr>
        <p:spPr>
          <a:xfrm>
            <a:off x="8334584" y="2024609"/>
            <a:ext cx="3486411" cy="1938992"/>
          </a:xfrm>
          <a:prstGeom prst="rect">
            <a:avLst/>
          </a:prstGeom>
          <a:noFill/>
        </p:spPr>
        <p:txBody>
          <a:bodyPr wrap="square">
            <a:spAutoFit/>
          </a:bodyPr>
          <a:lstStyle/>
          <a:p>
            <a:pPr algn="ctr"/>
            <a:r>
              <a:rPr lang="en-MY" sz="2400" b="1" dirty="0">
                <a:latin typeface="Times New Roman" panose="02020603050405020304" pitchFamily="18" charset="0"/>
                <a:cs typeface="Times New Roman" panose="02020603050405020304" pitchFamily="18" charset="0"/>
              </a:rPr>
              <a:t>Recent progress on absolute neutrino mass measurements</a:t>
            </a:r>
          </a:p>
          <a:p>
            <a:pPr marL="342900" indent="-342900" algn="ctr">
              <a:buFont typeface="Arial" panose="020B0604020202020204" pitchFamily="34" charset="0"/>
              <a:buChar char="•"/>
            </a:pPr>
            <a:r>
              <a:rPr lang="en-MY" sz="2400" dirty="0">
                <a:latin typeface="Times New Roman" panose="02020603050405020304" pitchFamily="18" charset="0"/>
                <a:cs typeface="Times New Roman" panose="02020603050405020304" pitchFamily="18" charset="0"/>
              </a:rPr>
              <a:t>KATRIN: Single beta decay – Tritium</a:t>
            </a:r>
          </a:p>
        </p:txBody>
      </p:sp>
      <p:sp>
        <p:nvSpPr>
          <p:cNvPr id="11" name="TextBox 10">
            <a:extLst>
              <a:ext uri="{FF2B5EF4-FFF2-40B4-BE49-F238E27FC236}">
                <a16:creationId xmlns:a16="http://schemas.microsoft.com/office/drawing/2014/main" id="{805BFCA1-5E10-D1C4-ACA8-CBF81894AAC2}"/>
              </a:ext>
            </a:extLst>
          </p:cNvPr>
          <p:cNvSpPr txBox="1"/>
          <p:nvPr/>
        </p:nvSpPr>
        <p:spPr>
          <a:xfrm>
            <a:off x="380319" y="4084097"/>
            <a:ext cx="2506905" cy="1569660"/>
          </a:xfrm>
          <a:prstGeom prst="rect">
            <a:avLst/>
          </a:prstGeom>
          <a:noFill/>
        </p:spPr>
        <p:txBody>
          <a:bodyPr wrap="square">
            <a:spAutoFit/>
          </a:bodyPr>
          <a:lstStyle/>
          <a:p>
            <a:pPr algn="ctr"/>
            <a:r>
              <a:rPr lang="en-GB" sz="2400" b="1" dirty="0">
                <a:latin typeface="Times New Roman" panose="02020603050405020304" pitchFamily="18" charset="0"/>
                <a:cs typeface="Times New Roman" panose="02020603050405020304" pitchFamily="18" charset="0"/>
              </a:rPr>
              <a:t>Why measuring the absolute mass of neutrino is so challenging?</a:t>
            </a:r>
            <a:endParaRPr lang="en-MY" sz="2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DD81C38-6659-E3C1-C1C6-15ACBE732073}"/>
              </a:ext>
            </a:extLst>
          </p:cNvPr>
          <p:cNvSpPr txBox="1"/>
          <p:nvPr/>
        </p:nvSpPr>
        <p:spPr>
          <a:xfrm>
            <a:off x="4258691" y="2024609"/>
            <a:ext cx="2704427" cy="3046988"/>
          </a:xfrm>
          <a:prstGeom prst="rect">
            <a:avLst/>
          </a:prstGeom>
          <a:noFill/>
        </p:spPr>
        <p:txBody>
          <a:bodyPr wrap="square">
            <a:spAutoFit/>
          </a:bodyPr>
          <a:lstStyle/>
          <a:p>
            <a:pPr algn="ctr"/>
            <a:r>
              <a:rPr lang="en-GB" sz="2400" b="1" dirty="0">
                <a:latin typeface="Times New Roman" panose="02020603050405020304" pitchFamily="18" charset="0"/>
                <a:cs typeface="Times New Roman" panose="02020603050405020304" pitchFamily="18" charset="0"/>
              </a:rPr>
              <a:t>Method we can come up with:</a:t>
            </a:r>
          </a:p>
          <a:p>
            <a:pPr marL="285750" indent="-285750" algn="ctr">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Cosmology observation</a:t>
            </a:r>
          </a:p>
          <a:p>
            <a:pPr marL="285750" indent="-285750" algn="ctr">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Electron capture </a:t>
            </a:r>
          </a:p>
          <a:p>
            <a:pPr marL="285750" indent="-285750" algn="ctr">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Neutrino-less double beta decay</a:t>
            </a:r>
          </a:p>
          <a:p>
            <a:pPr marL="285750" indent="-285750" algn="ctr">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single beta decay</a:t>
            </a:r>
            <a:endParaRPr lang="en-MY" sz="2400" dirty="0">
              <a:latin typeface="Times New Roman" panose="02020603050405020304" pitchFamily="18" charset="0"/>
              <a:cs typeface="Times New Roman" panose="02020603050405020304" pitchFamily="18" charset="0"/>
            </a:endParaRPr>
          </a:p>
        </p:txBody>
      </p:sp>
      <p:sp>
        <p:nvSpPr>
          <p:cNvPr id="15" name="Arrow: Right 14">
            <a:extLst>
              <a:ext uri="{FF2B5EF4-FFF2-40B4-BE49-F238E27FC236}">
                <a16:creationId xmlns:a16="http://schemas.microsoft.com/office/drawing/2014/main" id="{F6E09FDA-04A0-1E4F-6440-0B5CDCF1D97E}"/>
              </a:ext>
            </a:extLst>
          </p:cNvPr>
          <p:cNvSpPr/>
          <p:nvPr/>
        </p:nvSpPr>
        <p:spPr>
          <a:xfrm>
            <a:off x="2909207" y="3299267"/>
            <a:ext cx="1394728" cy="523220"/>
          </a:xfrm>
          <a:prstGeom prst="rightArrow">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9933568D-C32C-63F2-83E0-0B4AFAB79DC4}"/>
              </a:ext>
            </a:extLst>
          </p:cNvPr>
          <p:cNvSpPr/>
          <p:nvPr/>
        </p:nvSpPr>
        <p:spPr>
          <a:xfrm>
            <a:off x="7002238" y="3299267"/>
            <a:ext cx="1394728" cy="523220"/>
          </a:xfrm>
          <a:prstGeom prst="rightArrow">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AE3F15F-2F66-217F-D276-CDC760166D67}"/>
              </a:ext>
            </a:extLst>
          </p:cNvPr>
          <p:cNvSpPr txBox="1"/>
          <p:nvPr/>
        </p:nvSpPr>
        <p:spPr>
          <a:xfrm>
            <a:off x="8506291" y="4222596"/>
            <a:ext cx="3142996" cy="2031325"/>
          </a:xfrm>
          <a:prstGeom prst="rect">
            <a:avLst/>
          </a:prstGeom>
          <a:noFill/>
        </p:spPr>
        <p:txBody>
          <a:bodyPr wrap="square">
            <a:spAutoFit/>
          </a:bodyPr>
          <a:lstStyle/>
          <a:p>
            <a:pPr algn="ctr"/>
            <a:r>
              <a:rPr lang="en-GB" dirty="0">
                <a:latin typeface="Times New Roman" panose="02020603050405020304" pitchFamily="18" charset="0"/>
                <a:cs typeface="Times New Roman" panose="02020603050405020304" pitchFamily="18" charset="0"/>
              </a:rPr>
              <a:t>No current experiment has sufficient sensitivity to measure it. The principle of the experiment is </a:t>
            </a:r>
            <a:r>
              <a:rPr lang="en-GB" i="1" dirty="0">
                <a:latin typeface="Times New Roman" panose="02020603050405020304" pitchFamily="18" charset="0"/>
                <a:cs typeface="Times New Roman" panose="02020603050405020304" pitchFamily="18" charset="0"/>
              </a:rPr>
              <a:t>to look for a distortion near the endpoint </a:t>
            </a:r>
            <a:r>
              <a:rPr lang="en-GB" dirty="0">
                <a:latin typeface="Times New Roman" panose="02020603050405020304" pitchFamily="18" charset="0"/>
                <a:cs typeface="Times New Roman" panose="02020603050405020304" pitchFamily="18" charset="0"/>
              </a:rPr>
              <a:t>of the electron spectrum of tritium b-decay.</a:t>
            </a: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226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148F-8953-3537-3146-9979399943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8CB4037-CAB1-3966-2D37-AF274A7054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2" y="12168"/>
            <a:ext cx="12148736" cy="6833664"/>
          </a:xfrm>
        </p:spPr>
      </p:pic>
    </p:spTree>
    <p:extLst>
      <p:ext uri="{BB962C8B-B14F-4D97-AF65-F5344CB8AC3E}">
        <p14:creationId xmlns:p14="http://schemas.microsoft.com/office/powerpoint/2010/main" val="654905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BAA0E68-78D0-E5D5-0950-B9275BBBE813}"/>
              </a:ext>
            </a:extLst>
          </p:cNvPr>
          <p:cNvPicPr>
            <a:picLocks noChangeAspect="1"/>
          </p:cNvPicPr>
          <p:nvPr/>
        </p:nvPicPr>
        <p:blipFill>
          <a:blip r:embed="rId2"/>
          <a:stretch>
            <a:fillRect/>
          </a:stretch>
        </p:blipFill>
        <p:spPr>
          <a:xfrm>
            <a:off x="1124191" y="1718512"/>
            <a:ext cx="9943618" cy="4480690"/>
          </a:xfrm>
          <a:prstGeom prst="rect">
            <a:avLst/>
          </a:prstGeom>
        </p:spPr>
      </p:pic>
      <p:sp>
        <p:nvSpPr>
          <p:cNvPr id="5" name="TextBox 4">
            <a:extLst>
              <a:ext uri="{FF2B5EF4-FFF2-40B4-BE49-F238E27FC236}">
                <a16:creationId xmlns:a16="http://schemas.microsoft.com/office/drawing/2014/main" id="{22E3582C-4078-9978-90A6-7F92DD64E239}"/>
              </a:ext>
            </a:extLst>
          </p:cNvPr>
          <p:cNvSpPr txBox="1"/>
          <p:nvPr/>
        </p:nvSpPr>
        <p:spPr>
          <a:xfrm>
            <a:off x="191910" y="603423"/>
            <a:ext cx="11808183" cy="1323439"/>
          </a:xfrm>
          <a:prstGeom prst="rect">
            <a:avLst/>
          </a:prstGeom>
          <a:solidFill>
            <a:schemeClr val="bg1"/>
          </a:solidFill>
        </p:spPr>
        <p:txBody>
          <a:bodyPr wrap="square">
            <a:spAutoFit/>
          </a:bodyPr>
          <a:lstStyle/>
          <a:p>
            <a:pPr marL="342900" indent="-342900" algn="just">
              <a:buFont typeface="Arial" panose="020B0604020202020204" pitchFamily="34" charset="0"/>
              <a:buChar char="•"/>
            </a:pPr>
            <a:r>
              <a:rPr lang="en-MY" sz="2000" dirty="0">
                <a:effectLst/>
                <a:latin typeface="Times New Roman" panose="02020603050405020304" pitchFamily="18" charset="0"/>
                <a:ea typeface="Times New Roman" panose="02020603050405020304" pitchFamily="18" charset="0"/>
                <a:cs typeface="Times New Roman" panose="02020603050405020304" pitchFamily="18" charset="0"/>
              </a:rPr>
              <a:t>KATRIN (</a:t>
            </a:r>
            <a:r>
              <a:rPr lang="en-MY" sz="2000" dirty="0" err="1">
                <a:effectLst/>
                <a:latin typeface="Times New Roman" panose="02020603050405020304" pitchFamily="18" charset="0"/>
                <a:ea typeface="Times New Roman" panose="02020603050405020304" pitchFamily="18" charset="0"/>
                <a:cs typeface="Times New Roman" panose="02020603050405020304" pitchFamily="18" charset="0"/>
              </a:rPr>
              <a:t>KArlsruhe</a:t>
            </a:r>
            <a:r>
              <a:rPr lang="en-MY"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MY" sz="2000" dirty="0" err="1">
                <a:effectLst/>
                <a:latin typeface="Times New Roman" panose="02020603050405020304" pitchFamily="18" charset="0"/>
                <a:ea typeface="Times New Roman" panose="02020603050405020304" pitchFamily="18" charset="0"/>
                <a:cs typeface="Times New Roman" panose="02020603050405020304" pitchFamily="18" charset="0"/>
              </a:rPr>
              <a:t>TRItium</a:t>
            </a:r>
            <a:r>
              <a:rPr lang="en-MY" sz="2000" dirty="0">
                <a:effectLst/>
                <a:latin typeface="Times New Roman" panose="02020603050405020304" pitchFamily="18" charset="0"/>
                <a:ea typeface="Times New Roman" panose="02020603050405020304" pitchFamily="18" charset="0"/>
                <a:cs typeface="Times New Roman" panose="02020603050405020304" pitchFamily="18" charset="0"/>
              </a:rPr>
              <a:t> Neutrino), based in Germany at the Karlsruhe Institute of Technology. </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In this experiment, </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m</a:t>
            </a:r>
            <a:r>
              <a:rPr lang="en-GB" sz="20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ν</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is probed via a high-precision measurement of the tritium β-decay spectrum close to its endpoint. This method is independent of any cosmological model and does not rely on assumptions whether the neutrino is a Dirac or Majorana particle.</a:t>
            </a:r>
            <a:r>
              <a:rPr lang="en-MY"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MY" sz="20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DBA8043-DB47-03B4-E3E5-B74E90B3DD1B}"/>
              </a:ext>
            </a:extLst>
          </p:cNvPr>
          <p:cNvSpPr txBox="1"/>
          <p:nvPr/>
        </p:nvSpPr>
        <p:spPr>
          <a:xfrm>
            <a:off x="2931247" y="28546"/>
            <a:ext cx="6788950" cy="523220"/>
          </a:xfrm>
          <a:prstGeom prst="rect">
            <a:avLst/>
          </a:prstGeom>
          <a:noFill/>
        </p:spPr>
        <p:txBody>
          <a:bodyPr wrap="square">
            <a:spAutoFit/>
          </a:bodyPr>
          <a:lstStyle/>
          <a:p>
            <a:r>
              <a:rPr lang="en-MY" sz="2800" b="1" u="sng" dirty="0">
                <a:latin typeface="Arial" panose="020B0604020202020204" pitchFamily="34" charset="0"/>
                <a:cs typeface="Arial" panose="020B0604020202020204" pitchFamily="34" charset="0"/>
              </a:rPr>
              <a:t>KATRIN : Single Beta decay of Tritium</a:t>
            </a:r>
          </a:p>
        </p:txBody>
      </p:sp>
      <p:sp>
        <p:nvSpPr>
          <p:cNvPr id="9" name="TextBox 8">
            <a:extLst>
              <a:ext uri="{FF2B5EF4-FFF2-40B4-BE49-F238E27FC236}">
                <a16:creationId xmlns:a16="http://schemas.microsoft.com/office/drawing/2014/main" id="{A8694A91-B520-B463-DA7A-E60AE0ABA6B5}"/>
              </a:ext>
            </a:extLst>
          </p:cNvPr>
          <p:cNvSpPr txBox="1"/>
          <p:nvPr/>
        </p:nvSpPr>
        <p:spPr>
          <a:xfrm>
            <a:off x="282809" y="5139488"/>
            <a:ext cx="11626382" cy="1323439"/>
          </a:xfrm>
          <a:prstGeom prst="rect">
            <a:avLst/>
          </a:prstGeom>
          <a:solidFill>
            <a:schemeClr val="bg1"/>
          </a:solidFill>
        </p:spPr>
        <p:txBody>
          <a:bodyPr wrap="square">
            <a:spAutoFit/>
          </a:bodyPr>
          <a:lstStyle/>
          <a:p>
            <a:pPr algn="just"/>
            <a:r>
              <a:rPr lang="en-MY" sz="2000" dirty="0">
                <a:effectLst/>
                <a:latin typeface="Times New Roman" panose="02020603050405020304" pitchFamily="18" charset="0"/>
                <a:ea typeface="Times New Roman" panose="02020603050405020304" pitchFamily="18" charset="0"/>
                <a:cs typeface="Times New Roman" panose="02020603050405020304" pitchFamily="18" charset="0"/>
              </a:rPr>
              <a:t>This has been done for several decades (</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Troitsk</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(Russia) and Mainz (Germany)</a:t>
            </a:r>
            <a:r>
              <a:rPr lang="en-MY" sz="2000" dirty="0">
                <a:effectLst/>
                <a:latin typeface="Times New Roman" panose="02020603050405020304" pitchFamily="18" charset="0"/>
                <a:ea typeface="Times New Roman" panose="02020603050405020304" pitchFamily="18" charset="0"/>
                <a:cs typeface="Times New Roman" panose="02020603050405020304" pitchFamily="18" charset="0"/>
              </a:rPr>
              <a:t>) and these past experiments employed the MAC-E filter method to determine the energy of the electron. </a:t>
            </a:r>
            <a:r>
              <a:rPr lang="en-MY" sz="20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The KATRIN experiment does this on a much </a:t>
            </a:r>
            <a:r>
              <a:rPr lang="en-MY" sz="2000" i="1"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larger scale</a:t>
            </a:r>
            <a:r>
              <a:rPr lang="en-MY" sz="20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 and together with </a:t>
            </a:r>
            <a:r>
              <a:rPr lang="en-MY" sz="2000" i="1"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a high-intensity tritium β source </a:t>
            </a:r>
            <a:r>
              <a:rPr lang="en-MY" sz="20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it is hoped to achieve a mass determination down </a:t>
            </a:r>
            <a:r>
              <a:rPr lang="en-MY" sz="2000" b="1"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to 0.35 eV/c</a:t>
            </a:r>
            <a:r>
              <a:rPr lang="en-MY" sz="2000" b="1" baseline="300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2</a:t>
            </a:r>
            <a:r>
              <a:rPr lang="en-MY" sz="20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 or to set an </a:t>
            </a:r>
            <a:r>
              <a:rPr lang="en-MY" sz="2000" b="1"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upper limit of 0.2 eV/c</a:t>
            </a:r>
            <a:r>
              <a:rPr lang="en-MY" sz="2000" b="1" baseline="300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2</a:t>
            </a:r>
            <a:r>
              <a:rPr lang="en-MY" sz="2000" b="1"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MY" sz="2000" b="1" dirty="0">
              <a:highlight>
                <a:srgbClr val="00FFFF"/>
              </a:highligh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6F22114-B81C-C245-0916-0EBA0D0B925D}"/>
              </a:ext>
            </a:extLst>
          </p:cNvPr>
          <p:cNvSpPr txBox="1"/>
          <p:nvPr/>
        </p:nvSpPr>
        <p:spPr>
          <a:xfrm>
            <a:off x="-4596" y="6574268"/>
            <a:ext cx="12004689" cy="276999"/>
          </a:xfrm>
          <a:prstGeom prst="rect">
            <a:avLst/>
          </a:prstGeom>
          <a:noFill/>
        </p:spPr>
        <p:txBody>
          <a:bodyPr wrap="square">
            <a:spAutoFit/>
          </a:bodyPr>
          <a:lstStyle/>
          <a:p>
            <a:r>
              <a:rPr lang="en-GB" sz="1200" b="0" i="0" dirty="0">
                <a:solidFill>
                  <a:srgbClr val="222222"/>
                </a:solidFill>
                <a:effectLst/>
                <a:latin typeface="-apple-system"/>
              </a:rPr>
              <a:t>The KATRIN Collaboration. Direct neutrino-mass measurement with sub-</a:t>
            </a:r>
            <a:r>
              <a:rPr lang="en-GB" sz="1200" b="0" i="0" dirty="0" err="1">
                <a:solidFill>
                  <a:srgbClr val="222222"/>
                </a:solidFill>
                <a:effectLst/>
                <a:latin typeface="-apple-system"/>
              </a:rPr>
              <a:t>electronvolt</a:t>
            </a:r>
            <a:r>
              <a:rPr lang="en-GB" sz="1200" b="0" i="0" dirty="0">
                <a:solidFill>
                  <a:srgbClr val="222222"/>
                </a:solidFill>
                <a:effectLst/>
                <a:latin typeface="-apple-system"/>
              </a:rPr>
              <a:t> sensitivity. </a:t>
            </a:r>
            <a:r>
              <a:rPr lang="en-GB" sz="1200" b="0" i="1" dirty="0">
                <a:solidFill>
                  <a:srgbClr val="222222"/>
                </a:solidFill>
                <a:effectLst/>
                <a:latin typeface="-apple-system"/>
              </a:rPr>
              <a:t>Nat. Phys.</a:t>
            </a:r>
            <a:r>
              <a:rPr lang="en-GB" sz="1200" b="0" i="0" dirty="0">
                <a:solidFill>
                  <a:srgbClr val="222222"/>
                </a:solidFill>
                <a:effectLst/>
                <a:latin typeface="-apple-system"/>
              </a:rPr>
              <a:t> </a:t>
            </a:r>
            <a:r>
              <a:rPr lang="en-GB" sz="1200" b="1" i="0" dirty="0">
                <a:solidFill>
                  <a:srgbClr val="222222"/>
                </a:solidFill>
                <a:effectLst/>
                <a:latin typeface="-apple-system"/>
              </a:rPr>
              <a:t>18, </a:t>
            </a:r>
            <a:r>
              <a:rPr lang="en-GB" sz="1200" b="0" i="0" dirty="0">
                <a:solidFill>
                  <a:srgbClr val="222222"/>
                </a:solidFill>
                <a:effectLst/>
                <a:latin typeface="-apple-system"/>
              </a:rPr>
              <a:t>160–166 (2022). https://doi.org/10.1038/s41567-021-01463-1</a:t>
            </a:r>
            <a:endParaRPr lang="en-MY" sz="1200" dirty="0"/>
          </a:p>
        </p:txBody>
      </p:sp>
      <p:sp>
        <p:nvSpPr>
          <p:cNvPr id="22" name="TextBox 21">
            <a:extLst>
              <a:ext uri="{FF2B5EF4-FFF2-40B4-BE49-F238E27FC236}">
                <a16:creationId xmlns:a16="http://schemas.microsoft.com/office/drawing/2014/main" id="{1A3367DE-64EC-7E8E-F094-178D58E5E78F}"/>
              </a:ext>
            </a:extLst>
          </p:cNvPr>
          <p:cNvSpPr txBox="1"/>
          <p:nvPr/>
        </p:nvSpPr>
        <p:spPr>
          <a:xfrm>
            <a:off x="7779270" y="4898081"/>
            <a:ext cx="3881854" cy="307777"/>
          </a:xfrm>
          <a:prstGeom prst="rect">
            <a:avLst/>
          </a:prstGeom>
          <a:noFill/>
        </p:spPr>
        <p:txBody>
          <a:bodyPr wrap="square">
            <a:spAutoFit/>
          </a:bodyPr>
          <a:lstStyle/>
          <a:p>
            <a:pPr algn="ctr"/>
            <a:r>
              <a:rPr lang="en-GB" sz="1400" b="1" dirty="0">
                <a:highlight>
                  <a:srgbClr val="FFCCFF"/>
                </a:highlight>
              </a:rPr>
              <a:t>(Illustration of the 70-m-long KATRIN beamline.)</a:t>
            </a:r>
            <a:endParaRPr lang="en-MY" sz="1400" b="1" dirty="0">
              <a:highlight>
                <a:srgbClr val="FFCCFF"/>
              </a:highlight>
            </a:endParaRPr>
          </a:p>
        </p:txBody>
      </p:sp>
    </p:spTree>
    <p:extLst>
      <p:ext uri="{BB962C8B-B14F-4D97-AF65-F5344CB8AC3E}">
        <p14:creationId xmlns:p14="http://schemas.microsoft.com/office/powerpoint/2010/main" val="2821564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CF166C-11B6-2111-4F88-134296D4C881}"/>
              </a:ext>
            </a:extLst>
          </p:cNvPr>
          <p:cNvSpPr txBox="1"/>
          <p:nvPr/>
        </p:nvSpPr>
        <p:spPr>
          <a:xfrm>
            <a:off x="1485663" y="200829"/>
            <a:ext cx="9220674" cy="400110"/>
          </a:xfrm>
          <a:prstGeom prst="rect">
            <a:avLst/>
          </a:prstGeom>
          <a:noFill/>
        </p:spPr>
        <p:txBody>
          <a:bodyPr wrap="square">
            <a:spAutoFit/>
          </a:bodyPr>
          <a:lstStyle/>
          <a:p>
            <a:pPr algn="ctr"/>
            <a:r>
              <a:rPr lang="en-MY" sz="2000" dirty="0">
                <a:effectLst/>
                <a:latin typeface="Times New Roman" panose="02020603050405020304" pitchFamily="18" charset="0"/>
                <a:ea typeface="Times New Roman" panose="02020603050405020304" pitchFamily="18" charset="0"/>
                <a:cs typeface="Times New Roman" panose="02020603050405020304" pitchFamily="18" charset="0"/>
              </a:rPr>
              <a:t>KATRIN experiment exploits the single beta decay of molecular tritium as:</a:t>
            </a:r>
            <a:endParaRPr lang="en-MY" sz="20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7B5136D-F86B-296F-45D8-583ECC346ADD}"/>
              </a:ext>
            </a:extLst>
          </p:cNvPr>
          <p:cNvSpPr txBox="1"/>
          <p:nvPr/>
        </p:nvSpPr>
        <p:spPr>
          <a:xfrm>
            <a:off x="1857861" y="6011614"/>
            <a:ext cx="8339435" cy="707886"/>
          </a:xfrm>
          <a:prstGeom prst="rect">
            <a:avLst/>
          </a:prstGeom>
          <a:noFill/>
        </p:spPr>
        <p:txBody>
          <a:bodyPr wrap="square">
            <a:spAutoFit/>
          </a:bodyPr>
          <a:lstStyle/>
          <a:p>
            <a:pPr algn="ctr"/>
            <a:r>
              <a:rPr lang="en-MY" sz="2000" dirty="0">
                <a:effectLst/>
                <a:latin typeface="Times New Roman" panose="02020603050405020304" pitchFamily="18" charset="0"/>
                <a:ea typeface="Times New Roman" panose="02020603050405020304" pitchFamily="18" charset="0"/>
                <a:cs typeface="Times New Roman" panose="02020603050405020304" pitchFamily="18" charset="0"/>
              </a:rPr>
              <a:t>And currently provides the best neutrino-mass sensitivity in the field of direct neutrino-mass measurements.</a:t>
            </a:r>
            <a:endParaRPr lang="en-MY" sz="20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descr="Histogram&#10;&#10;Description automatically generated with medium confidence">
            <a:extLst>
              <a:ext uri="{FF2B5EF4-FFF2-40B4-BE49-F238E27FC236}">
                <a16:creationId xmlns:a16="http://schemas.microsoft.com/office/drawing/2014/main" id="{E32A83EE-266A-BD28-8083-A8ED56902632}"/>
              </a:ext>
            </a:extLst>
          </p:cNvPr>
          <p:cNvPicPr>
            <a:picLocks noChangeAspect="1"/>
          </p:cNvPicPr>
          <p:nvPr/>
        </p:nvPicPr>
        <p:blipFill>
          <a:blip r:embed="rId3"/>
          <a:stretch>
            <a:fillRect/>
          </a:stretch>
        </p:blipFill>
        <p:spPr>
          <a:xfrm>
            <a:off x="2496373" y="778393"/>
            <a:ext cx="7199254" cy="5162313"/>
          </a:xfrm>
          <a:prstGeom prst="rect">
            <a:avLst/>
          </a:prstGeom>
        </p:spPr>
      </p:pic>
      <p:sp>
        <p:nvSpPr>
          <p:cNvPr id="9" name="TextBox 8">
            <a:extLst>
              <a:ext uri="{FF2B5EF4-FFF2-40B4-BE49-F238E27FC236}">
                <a16:creationId xmlns:a16="http://schemas.microsoft.com/office/drawing/2014/main" id="{AFDF66BF-D148-51E1-0BFB-4A1F409E04DB}"/>
              </a:ext>
            </a:extLst>
          </p:cNvPr>
          <p:cNvSpPr txBox="1"/>
          <p:nvPr/>
        </p:nvSpPr>
        <p:spPr>
          <a:xfrm>
            <a:off x="8776505" y="6488668"/>
            <a:ext cx="3677855" cy="369332"/>
          </a:xfrm>
          <a:prstGeom prst="rect">
            <a:avLst/>
          </a:prstGeom>
          <a:noFill/>
        </p:spPr>
        <p:txBody>
          <a:bodyPr wrap="square">
            <a:spAutoFit/>
          </a:bodyPr>
          <a:lstStyle/>
          <a:p>
            <a:r>
              <a:rPr lang="en-GB" b="0" i="0" dirty="0">
                <a:solidFill>
                  <a:srgbClr val="333333"/>
                </a:solidFill>
                <a:effectLst/>
                <a:latin typeface="-apple-system"/>
              </a:rPr>
              <a:t>F </a:t>
            </a:r>
            <a:r>
              <a:rPr lang="en-GB" b="0" i="0" dirty="0" err="1">
                <a:solidFill>
                  <a:srgbClr val="333333"/>
                </a:solidFill>
                <a:effectLst/>
                <a:latin typeface="-apple-system"/>
              </a:rPr>
              <a:t>Šimkovic</a:t>
            </a:r>
            <a:r>
              <a:rPr lang="en-GB" b="0" i="0" dirty="0">
                <a:solidFill>
                  <a:srgbClr val="333333"/>
                </a:solidFill>
                <a:effectLst/>
                <a:latin typeface="-apple-system"/>
              </a:rPr>
              <a:t> 2021 </a:t>
            </a:r>
            <a:r>
              <a:rPr lang="en-GB" b="0" i="1" dirty="0">
                <a:solidFill>
                  <a:srgbClr val="333333"/>
                </a:solidFill>
                <a:effectLst/>
                <a:latin typeface="-apple-system"/>
              </a:rPr>
              <a:t>Phys.-</a:t>
            </a:r>
            <a:r>
              <a:rPr lang="en-GB" b="0" i="1" dirty="0" err="1">
                <a:solidFill>
                  <a:srgbClr val="333333"/>
                </a:solidFill>
                <a:effectLst/>
                <a:latin typeface="-apple-system"/>
              </a:rPr>
              <a:t>Usp</a:t>
            </a:r>
            <a:r>
              <a:rPr lang="en-GB" b="0" i="1" dirty="0">
                <a:solidFill>
                  <a:srgbClr val="333333"/>
                </a:solidFill>
                <a:effectLst/>
                <a:latin typeface="-apple-system"/>
              </a:rPr>
              <a:t>.</a:t>
            </a:r>
            <a:r>
              <a:rPr lang="en-GB" b="0" i="0" dirty="0">
                <a:solidFill>
                  <a:srgbClr val="333333"/>
                </a:solidFill>
                <a:effectLst/>
                <a:latin typeface="-apple-system"/>
              </a:rPr>
              <a:t> </a:t>
            </a:r>
            <a:r>
              <a:rPr lang="en-GB" b="1" i="0" dirty="0">
                <a:solidFill>
                  <a:srgbClr val="333333"/>
                </a:solidFill>
                <a:effectLst/>
                <a:latin typeface="-apple-system"/>
              </a:rPr>
              <a:t>64</a:t>
            </a:r>
            <a:r>
              <a:rPr lang="en-GB" b="0" i="0" dirty="0">
                <a:solidFill>
                  <a:srgbClr val="333333"/>
                </a:solidFill>
                <a:effectLst/>
                <a:latin typeface="-apple-system"/>
              </a:rPr>
              <a:t> 1238</a:t>
            </a:r>
            <a:endParaRPr lang="en-MY" dirty="0"/>
          </a:p>
        </p:txBody>
      </p:sp>
    </p:spTree>
    <p:extLst>
      <p:ext uri="{BB962C8B-B14F-4D97-AF65-F5344CB8AC3E}">
        <p14:creationId xmlns:p14="http://schemas.microsoft.com/office/powerpoint/2010/main" val="795715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4C047B-32CC-CFFD-E89C-3D57B338CBB3}"/>
              </a:ext>
            </a:extLst>
          </p:cNvPr>
          <p:cNvPicPr>
            <a:picLocks noChangeAspect="1"/>
          </p:cNvPicPr>
          <p:nvPr/>
        </p:nvPicPr>
        <p:blipFill>
          <a:blip r:embed="rId3"/>
          <a:stretch>
            <a:fillRect/>
          </a:stretch>
        </p:blipFill>
        <p:spPr>
          <a:xfrm>
            <a:off x="0" y="31169"/>
            <a:ext cx="12192000" cy="3277419"/>
          </a:xfrm>
          <a:prstGeom prst="rect">
            <a:avLst/>
          </a:prstGeom>
        </p:spPr>
      </p:pic>
      <p:sp>
        <p:nvSpPr>
          <p:cNvPr id="12" name="TextBox 11">
            <a:extLst>
              <a:ext uri="{FF2B5EF4-FFF2-40B4-BE49-F238E27FC236}">
                <a16:creationId xmlns:a16="http://schemas.microsoft.com/office/drawing/2014/main" id="{61B57524-069B-7405-E15C-9A1C0334F827}"/>
              </a:ext>
            </a:extLst>
          </p:cNvPr>
          <p:cNvSpPr txBox="1"/>
          <p:nvPr/>
        </p:nvSpPr>
        <p:spPr>
          <a:xfrm>
            <a:off x="216062" y="87338"/>
            <a:ext cx="6389224" cy="523220"/>
          </a:xfrm>
          <a:prstGeom prst="rect">
            <a:avLst/>
          </a:prstGeom>
          <a:noFill/>
        </p:spPr>
        <p:txBody>
          <a:bodyPr wrap="square">
            <a:spAutoFit/>
          </a:bodyPr>
          <a:lstStyle/>
          <a:p>
            <a:pPr algn="l"/>
            <a:r>
              <a:rPr lang="en-GB" sz="2800" b="1" i="0" u="sng" dirty="0">
                <a:solidFill>
                  <a:srgbClr val="000000"/>
                </a:solidFill>
                <a:effectLst/>
                <a:latin typeface="Times New Roman" panose="02020603050405020304" pitchFamily="18" charset="0"/>
                <a:cs typeface="Times New Roman" panose="02020603050405020304" pitchFamily="18" charset="0"/>
              </a:rPr>
              <a:t>Overview of the KATRIN experiment</a:t>
            </a:r>
          </a:p>
        </p:txBody>
      </p:sp>
      <p:sp>
        <p:nvSpPr>
          <p:cNvPr id="15" name="TextBox 14">
            <a:extLst>
              <a:ext uri="{FF2B5EF4-FFF2-40B4-BE49-F238E27FC236}">
                <a16:creationId xmlns:a16="http://schemas.microsoft.com/office/drawing/2014/main" id="{0D1A9CBD-5E46-CC07-5DAC-850AFBD7DC71}"/>
              </a:ext>
            </a:extLst>
          </p:cNvPr>
          <p:cNvSpPr txBox="1"/>
          <p:nvPr/>
        </p:nvSpPr>
        <p:spPr>
          <a:xfrm>
            <a:off x="216062" y="1608099"/>
            <a:ext cx="1727038" cy="923330"/>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The electron path is from left to right.</a:t>
            </a:r>
            <a:endParaRPr lang="en-MY" dirty="0">
              <a:latin typeface="Times New Roman" panose="02020603050405020304" pitchFamily="18" charset="0"/>
              <a:cs typeface="Times New Roman" panose="02020603050405020304" pitchFamily="18" charset="0"/>
            </a:endParaRPr>
          </a:p>
        </p:txBody>
      </p:sp>
      <p:graphicFrame>
        <p:nvGraphicFramePr>
          <p:cNvPr id="16" name="Diagram 15">
            <a:extLst>
              <a:ext uri="{FF2B5EF4-FFF2-40B4-BE49-F238E27FC236}">
                <a16:creationId xmlns:a16="http://schemas.microsoft.com/office/drawing/2014/main" id="{EF129D9A-1F79-135E-513A-17A583C2412E}"/>
              </a:ext>
            </a:extLst>
          </p:cNvPr>
          <p:cNvGraphicFramePr/>
          <p:nvPr>
            <p:extLst>
              <p:ext uri="{D42A27DB-BD31-4B8C-83A1-F6EECF244321}">
                <p14:modId xmlns:p14="http://schemas.microsoft.com/office/powerpoint/2010/main" val="2935969005"/>
              </p:ext>
            </p:extLst>
          </p:nvPr>
        </p:nvGraphicFramePr>
        <p:xfrm>
          <a:off x="336631" y="2169713"/>
          <a:ext cx="11518738" cy="3277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C0212C83-46CD-EBCB-C45C-0B538C8E35E5}"/>
              </a:ext>
            </a:extLst>
          </p:cNvPr>
          <p:cNvSpPr txBox="1"/>
          <p:nvPr/>
        </p:nvSpPr>
        <p:spPr>
          <a:xfrm>
            <a:off x="132739" y="4371697"/>
            <a:ext cx="2003608" cy="1323439"/>
          </a:xfrm>
          <a:prstGeom prst="rect">
            <a:avLst/>
          </a:prstGeom>
          <a:noFill/>
        </p:spPr>
        <p:txBody>
          <a:bodyPr wrap="square">
            <a:spAutoFit/>
          </a:bodyPr>
          <a:lstStyle/>
          <a:p>
            <a:pPr algn="ctr"/>
            <a:r>
              <a:rPr lang="en-GB" sz="1600" b="0" i="0" dirty="0">
                <a:solidFill>
                  <a:srgbClr val="000000"/>
                </a:solidFill>
                <a:effectLst/>
                <a:latin typeface="Times New Roman" panose="02020603050405020304" pitchFamily="18" charset="0"/>
                <a:cs typeface="Times New Roman" panose="02020603050405020304" pitchFamily="18" charset="0"/>
              </a:rPr>
              <a:t>The gaseous tritium is inserted in the middle and pumped out at both ends</a:t>
            </a:r>
            <a:br>
              <a:rPr lang="en-GB" sz="1600" dirty="0">
                <a:latin typeface="Times New Roman" panose="02020603050405020304" pitchFamily="18" charset="0"/>
                <a:cs typeface="Times New Roman" panose="02020603050405020304" pitchFamily="18" charset="0"/>
              </a:rPr>
            </a:br>
            <a:endParaRPr lang="en-MY" sz="16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4E8AEBA-9CD7-64BD-A889-393D65585647}"/>
              </a:ext>
            </a:extLst>
          </p:cNvPr>
          <p:cNvSpPr txBox="1"/>
          <p:nvPr/>
        </p:nvSpPr>
        <p:spPr>
          <a:xfrm>
            <a:off x="2340239" y="4318689"/>
            <a:ext cx="2549099" cy="2554545"/>
          </a:xfrm>
          <a:prstGeom prst="rect">
            <a:avLst/>
          </a:prstGeom>
          <a:noFill/>
        </p:spPr>
        <p:txBody>
          <a:bodyPr wrap="square">
            <a:spAutoFit/>
          </a:bodyPr>
          <a:lstStyle/>
          <a:p>
            <a:pPr algn="ctr"/>
            <a:r>
              <a:rPr lang="en-GB" sz="1600" b="0" i="0" dirty="0">
                <a:solidFill>
                  <a:srgbClr val="000000"/>
                </a:solidFill>
                <a:effectLst/>
                <a:latin typeface="Times New Roman" panose="02020603050405020304" pitchFamily="18" charset="0"/>
                <a:cs typeface="Times New Roman" panose="02020603050405020304" pitchFamily="18" charset="0"/>
              </a:rPr>
              <a:t>é from </a:t>
            </a:r>
            <a:r>
              <a:rPr lang="en-GB" sz="1600" dirty="0">
                <a:solidFill>
                  <a:srgbClr val="000000"/>
                </a:solidFill>
                <a:latin typeface="Times New Roman" panose="02020603050405020304" pitchFamily="18" charset="0"/>
                <a:cs typeface="Times New Roman" panose="02020603050405020304" pitchFamily="18" charset="0"/>
              </a:rPr>
              <a:t>β</a:t>
            </a:r>
            <a:r>
              <a:rPr lang="en-GB" sz="1600" b="0" i="0" dirty="0">
                <a:solidFill>
                  <a:srgbClr val="000000"/>
                </a:solidFill>
                <a:effectLst/>
                <a:latin typeface="Times New Roman" panose="02020603050405020304" pitchFamily="18" charset="0"/>
                <a:cs typeface="Times New Roman" panose="02020603050405020304" pitchFamily="18" charset="0"/>
              </a:rPr>
              <a:t> decay and remaining tritium molecules enter the </a:t>
            </a:r>
            <a:r>
              <a:rPr lang="en-GB" sz="1600" dirty="0">
                <a:solidFill>
                  <a:srgbClr val="000000"/>
                </a:solidFill>
                <a:latin typeface="Times New Roman" panose="02020603050405020304" pitchFamily="18" charset="0"/>
                <a:cs typeface="Times New Roman" panose="02020603050405020304" pitchFamily="18" charset="0"/>
              </a:rPr>
              <a:t>TS</a:t>
            </a:r>
            <a:r>
              <a:rPr lang="en-GB" sz="1600" b="0" i="0" dirty="0">
                <a:solidFill>
                  <a:srgbClr val="000000"/>
                </a:solidFill>
                <a:effectLst/>
                <a:latin typeface="Times New Roman" panose="02020603050405020304" pitchFamily="18" charset="0"/>
                <a:cs typeface="Times New Roman" panose="02020603050405020304" pitchFamily="18" charset="0"/>
              </a:rPr>
              <a:t> which has the purpose of eliminating the tritium while guiding the é to the spectrometers. This is achieved by a combination of mechanical and cryogenic pumps and superconducting magnets.</a:t>
            </a:r>
            <a:endParaRPr lang="en-MY" sz="16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E566526-1417-E673-BD83-A526492DD8F4}"/>
              </a:ext>
            </a:extLst>
          </p:cNvPr>
          <p:cNvSpPr txBox="1"/>
          <p:nvPr/>
        </p:nvSpPr>
        <p:spPr>
          <a:xfrm>
            <a:off x="5093230" y="4436935"/>
            <a:ext cx="2005539" cy="2308324"/>
          </a:xfrm>
          <a:prstGeom prst="rect">
            <a:avLst/>
          </a:prstGeom>
          <a:noFill/>
        </p:spPr>
        <p:txBody>
          <a:bodyPr wrap="square">
            <a:spAutoFit/>
          </a:bodyPr>
          <a:lstStyle/>
          <a:p>
            <a:pPr algn="ctr"/>
            <a:r>
              <a:rPr lang="en-GB" sz="1600" b="0" i="0" dirty="0">
                <a:solidFill>
                  <a:srgbClr val="000000"/>
                </a:solidFill>
                <a:effectLst/>
                <a:latin typeface="Times New Roman" panose="02020603050405020304" pitchFamily="18" charset="0"/>
                <a:cs typeface="Times New Roman" panose="02020603050405020304" pitchFamily="18" charset="0"/>
              </a:rPr>
              <a:t>The pre-spectrometer is in principle a smaller version of the main one. This is necessary to minimize background in the main spectrometer due to trapped electrons.</a:t>
            </a:r>
            <a:endParaRPr lang="en-MY" sz="16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8C00E0C-DF1E-D523-3719-F5923E90D5EE}"/>
              </a:ext>
            </a:extLst>
          </p:cNvPr>
          <p:cNvSpPr txBox="1"/>
          <p:nvPr/>
        </p:nvSpPr>
        <p:spPr>
          <a:xfrm>
            <a:off x="7098769" y="4318415"/>
            <a:ext cx="2855459" cy="2554545"/>
          </a:xfrm>
          <a:prstGeom prst="rect">
            <a:avLst/>
          </a:prstGeom>
          <a:noFill/>
        </p:spPr>
        <p:txBody>
          <a:bodyPr wrap="square">
            <a:spAutoFit/>
          </a:bodyPr>
          <a:lstStyle/>
          <a:p>
            <a:pPr algn="ctr"/>
            <a:r>
              <a:rPr lang="en-GB" sz="1600" b="0" i="0" dirty="0">
                <a:solidFill>
                  <a:srgbClr val="000000"/>
                </a:solidFill>
                <a:effectLst/>
                <a:latin typeface="Times New Roman" panose="02020603050405020304" pitchFamily="18" charset="0"/>
                <a:cs typeface="Times New Roman" panose="02020603050405020304" pitchFamily="18" charset="0"/>
              </a:rPr>
              <a:t>It defines the analysing potential with a precision of a few ppm. Both spectrometers operate as MAC-E-filters. The spectrometers may be operated at a temperature down to -20</a:t>
            </a:r>
            <a:r>
              <a:rPr lang="en-GB" sz="1600" b="0" i="0" baseline="30000" dirty="0">
                <a:solidFill>
                  <a:srgbClr val="000000"/>
                </a:solidFill>
                <a:effectLst/>
                <a:latin typeface="Times New Roman" panose="02020603050405020304" pitchFamily="18" charset="0"/>
                <a:cs typeface="Times New Roman" panose="02020603050405020304" pitchFamily="18" charset="0"/>
              </a:rPr>
              <a:t>0</a:t>
            </a:r>
            <a:r>
              <a:rPr lang="en-GB" sz="1600" b="0" i="0" dirty="0">
                <a:solidFill>
                  <a:srgbClr val="000000"/>
                </a:solidFill>
                <a:effectLst/>
                <a:latin typeface="Times New Roman" panose="02020603050405020304" pitchFamily="18" charset="0"/>
                <a:cs typeface="Times New Roman" panose="02020603050405020304" pitchFamily="18" charset="0"/>
              </a:rPr>
              <a:t>C to reduce outgassing. To minimize background, an ultra high vacuum of better than 10-11mbar is necessary</a:t>
            </a:r>
            <a:endParaRPr lang="en-MY" sz="1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BBA29C9-2E2F-AB5B-C66A-41ECCA625150}"/>
              </a:ext>
            </a:extLst>
          </p:cNvPr>
          <p:cNvSpPr txBox="1"/>
          <p:nvPr/>
        </p:nvSpPr>
        <p:spPr>
          <a:xfrm>
            <a:off x="9910339" y="4344919"/>
            <a:ext cx="2281661" cy="1323439"/>
          </a:xfrm>
          <a:prstGeom prst="rect">
            <a:avLst/>
          </a:prstGeom>
          <a:noFill/>
        </p:spPr>
        <p:txBody>
          <a:bodyPr wrap="square">
            <a:spAutoFit/>
          </a:bodyPr>
          <a:lstStyle/>
          <a:p>
            <a:pPr algn="ctr"/>
            <a:r>
              <a:rPr lang="en-GB" sz="1600" dirty="0">
                <a:solidFill>
                  <a:srgbClr val="000000"/>
                </a:solidFill>
                <a:latin typeface="Times New Roman" panose="02020603050405020304" pitchFamily="18" charset="0"/>
                <a:cs typeface="Times New Roman" panose="02020603050405020304" pitchFamily="18" charset="0"/>
              </a:rPr>
              <a:t>é </a:t>
            </a:r>
            <a:r>
              <a:rPr lang="en-GB" sz="1600" b="0" i="0" dirty="0">
                <a:solidFill>
                  <a:srgbClr val="000000"/>
                </a:solidFill>
                <a:effectLst/>
                <a:latin typeface="Times New Roman" panose="02020603050405020304" pitchFamily="18" charset="0"/>
                <a:cs typeface="Times New Roman" panose="02020603050405020304" pitchFamily="18" charset="0"/>
              </a:rPr>
              <a:t>are guided to a detector which, from the measuring principle, needed only to be a counting device. </a:t>
            </a:r>
            <a:endParaRPr lang="en-MY"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187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55EF0E-9B9F-0F23-E347-19858EA71F02}"/>
              </a:ext>
            </a:extLst>
          </p:cNvPr>
          <p:cNvPicPr>
            <a:picLocks noChangeAspect="1"/>
          </p:cNvPicPr>
          <p:nvPr/>
        </p:nvPicPr>
        <p:blipFill>
          <a:blip r:embed="rId2"/>
          <a:stretch>
            <a:fillRect/>
          </a:stretch>
        </p:blipFill>
        <p:spPr>
          <a:xfrm>
            <a:off x="6886941" y="427042"/>
            <a:ext cx="5240477" cy="5211181"/>
          </a:xfrm>
          <a:prstGeom prst="rect">
            <a:avLst/>
          </a:prstGeom>
        </p:spPr>
      </p:pic>
      <p:sp>
        <p:nvSpPr>
          <p:cNvPr id="10" name="TextBox 9">
            <a:extLst>
              <a:ext uri="{FF2B5EF4-FFF2-40B4-BE49-F238E27FC236}">
                <a16:creationId xmlns:a16="http://schemas.microsoft.com/office/drawing/2014/main" id="{CB2EDF5F-4BC7-6668-EFB1-60B5F19B28B7}"/>
              </a:ext>
            </a:extLst>
          </p:cNvPr>
          <p:cNvSpPr txBox="1"/>
          <p:nvPr/>
        </p:nvSpPr>
        <p:spPr>
          <a:xfrm>
            <a:off x="7726559" y="5607917"/>
            <a:ext cx="4294935" cy="830997"/>
          </a:xfrm>
          <a:prstGeom prst="rect">
            <a:avLst/>
          </a:prstGeom>
          <a:noFill/>
        </p:spPr>
        <p:txBody>
          <a:bodyPr wrap="square">
            <a:spAutoFit/>
          </a:bodyPr>
          <a:lstStyle/>
          <a:p>
            <a:pPr algn="ctr"/>
            <a:r>
              <a:rPr lang="en-GB" sz="1600" b="1" i="1" dirty="0">
                <a:latin typeface="Arial" panose="020B0604020202020204" pitchFamily="34" charset="0"/>
                <a:cs typeface="Arial" panose="020B0604020202020204" pitchFamily="34" charset="0"/>
              </a:rPr>
              <a:t>Comparison of best-fit values and total uncertainties with previous neutrino-mass experiments</a:t>
            </a:r>
            <a:endParaRPr lang="en-MY" sz="1600" b="1" i="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AEAD61C-2BB9-C53D-6028-E0126DDC8F54}"/>
              </a:ext>
            </a:extLst>
          </p:cNvPr>
          <p:cNvSpPr txBox="1"/>
          <p:nvPr/>
        </p:nvSpPr>
        <p:spPr>
          <a:xfrm>
            <a:off x="-4596" y="6574268"/>
            <a:ext cx="12004689" cy="276999"/>
          </a:xfrm>
          <a:prstGeom prst="rect">
            <a:avLst/>
          </a:prstGeom>
          <a:noFill/>
        </p:spPr>
        <p:txBody>
          <a:bodyPr wrap="square">
            <a:spAutoFit/>
          </a:bodyPr>
          <a:lstStyle/>
          <a:p>
            <a:pPr algn="r"/>
            <a:r>
              <a:rPr lang="en-GB" sz="1200" b="0" i="0" dirty="0">
                <a:solidFill>
                  <a:srgbClr val="222222"/>
                </a:solidFill>
                <a:effectLst/>
                <a:latin typeface="Arial" panose="020B0604020202020204" pitchFamily="34" charset="0"/>
                <a:cs typeface="Arial" panose="020B0604020202020204" pitchFamily="34" charset="0"/>
              </a:rPr>
              <a:t>The KATRIN Collaboration. Direct neutrino-mass measurement with sub-</a:t>
            </a:r>
            <a:r>
              <a:rPr lang="en-GB" sz="1200" b="0" i="0" dirty="0" err="1">
                <a:solidFill>
                  <a:srgbClr val="222222"/>
                </a:solidFill>
                <a:effectLst/>
                <a:latin typeface="Arial" panose="020B0604020202020204" pitchFamily="34" charset="0"/>
                <a:cs typeface="Arial" panose="020B0604020202020204" pitchFamily="34" charset="0"/>
              </a:rPr>
              <a:t>electronvolt</a:t>
            </a:r>
            <a:r>
              <a:rPr lang="en-GB" sz="1200" b="0" i="0" dirty="0">
                <a:solidFill>
                  <a:srgbClr val="222222"/>
                </a:solidFill>
                <a:effectLst/>
                <a:latin typeface="Arial" panose="020B0604020202020204" pitchFamily="34" charset="0"/>
                <a:cs typeface="Arial" panose="020B0604020202020204" pitchFamily="34" charset="0"/>
              </a:rPr>
              <a:t> sensitivity. </a:t>
            </a:r>
            <a:r>
              <a:rPr lang="en-GB" sz="1200" b="0" i="1" dirty="0">
                <a:solidFill>
                  <a:srgbClr val="222222"/>
                </a:solidFill>
                <a:effectLst/>
                <a:latin typeface="Arial" panose="020B0604020202020204" pitchFamily="34" charset="0"/>
                <a:cs typeface="Arial" panose="020B0604020202020204" pitchFamily="34" charset="0"/>
              </a:rPr>
              <a:t>Nat. Phys.</a:t>
            </a:r>
            <a:r>
              <a:rPr lang="en-GB" sz="1200" b="0" i="0" dirty="0">
                <a:solidFill>
                  <a:srgbClr val="222222"/>
                </a:solidFill>
                <a:effectLst/>
                <a:latin typeface="Arial" panose="020B0604020202020204" pitchFamily="34" charset="0"/>
                <a:cs typeface="Arial" panose="020B0604020202020204" pitchFamily="34" charset="0"/>
              </a:rPr>
              <a:t> </a:t>
            </a:r>
            <a:r>
              <a:rPr lang="en-GB" sz="1200" b="1" i="0" dirty="0">
                <a:solidFill>
                  <a:srgbClr val="222222"/>
                </a:solidFill>
                <a:effectLst/>
                <a:latin typeface="Arial" panose="020B0604020202020204" pitchFamily="34" charset="0"/>
                <a:cs typeface="Arial" panose="020B0604020202020204" pitchFamily="34" charset="0"/>
              </a:rPr>
              <a:t>18, </a:t>
            </a:r>
            <a:r>
              <a:rPr lang="en-GB" sz="1200" b="0" i="0" dirty="0">
                <a:solidFill>
                  <a:srgbClr val="222222"/>
                </a:solidFill>
                <a:effectLst/>
                <a:latin typeface="Arial" panose="020B0604020202020204" pitchFamily="34" charset="0"/>
                <a:cs typeface="Arial" panose="020B0604020202020204" pitchFamily="34" charset="0"/>
              </a:rPr>
              <a:t>160–166 (2022). https://doi.org/10.1038/s41567-021-01463-1</a:t>
            </a:r>
            <a:endParaRPr lang="en-MY"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E93F5D2-2246-5485-D69A-2A3D93C574BA}"/>
              </a:ext>
            </a:extLst>
          </p:cNvPr>
          <p:cNvSpPr txBox="1"/>
          <p:nvPr/>
        </p:nvSpPr>
        <p:spPr>
          <a:xfrm>
            <a:off x="89482" y="191934"/>
            <a:ext cx="6994224" cy="6385880"/>
          </a:xfrm>
          <a:prstGeom prst="rect">
            <a:avLst/>
          </a:prstGeom>
        </p:spPr>
        <p:txBody>
          <a:bodyPr vert="horz" lIns="91440" tIns="45720" rIns="91440" bIns="45720" rtlCol="0">
            <a:normAutofit fontScale="92500"/>
          </a:bodyPr>
          <a:lstStyle/>
          <a:p>
            <a:pPr marL="285750" indent="-228600" algn="just">
              <a:lnSpc>
                <a:spcPct val="150000"/>
              </a:lnSpc>
              <a:spcAft>
                <a:spcPts val="600"/>
              </a:spcAft>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The team’s first reported measurement in 2019 cut the upper limit for </a:t>
            </a:r>
            <a:r>
              <a:rPr lang="en-US" dirty="0">
                <a:latin typeface="Times New Roman" panose="02020603050405020304" pitchFamily="18" charset="0"/>
                <a:cs typeface="Times New Roman" panose="02020603050405020304" pitchFamily="18" charset="0"/>
              </a:rPr>
              <a:t>m</a:t>
            </a:r>
            <a:r>
              <a:rPr lang="en-US" baseline="-25000" dirty="0">
                <a:latin typeface="Times New Roman" panose="02020603050405020304" pitchFamily="18" charset="0"/>
                <a:cs typeface="Times New Roman" panose="02020603050405020304" pitchFamily="18" charset="0"/>
              </a:rPr>
              <a:t>v</a:t>
            </a:r>
            <a:r>
              <a:rPr lang="en-US" dirty="0">
                <a:effectLst/>
                <a:latin typeface="Times New Roman" panose="02020603050405020304" pitchFamily="18" charset="0"/>
                <a:cs typeface="Times New Roman" panose="02020603050405020304" pitchFamily="18" charset="0"/>
              </a:rPr>
              <a:t> almost in half, from 2 eV/c</a:t>
            </a:r>
            <a:r>
              <a:rPr lang="en-US" baseline="30000" dirty="0">
                <a:effectLst/>
                <a:latin typeface="Times New Roman" panose="02020603050405020304" pitchFamily="18" charset="0"/>
                <a:cs typeface="Times New Roman" panose="02020603050405020304" pitchFamily="18" charset="0"/>
              </a:rPr>
              <a:t>2 </a:t>
            </a:r>
            <a:r>
              <a:rPr lang="en-US" dirty="0">
                <a:effectLst/>
                <a:latin typeface="Times New Roman" panose="02020603050405020304" pitchFamily="18" charset="0"/>
                <a:cs typeface="Times New Roman" panose="02020603050405020304" pitchFamily="18" charset="0"/>
              </a:rPr>
              <a:t>to about 1.1 eV/c</a:t>
            </a:r>
            <a:r>
              <a:rPr lang="en-US" baseline="30000" dirty="0">
                <a:effectLst/>
                <a:latin typeface="Times New Roman" panose="02020603050405020304" pitchFamily="18" charset="0"/>
                <a:cs typeface="Times New Roman" panose="02020603050405020304" pitchFamily="18" charset="0"/>
              </a:rPr>
              <a:t>2</a:t>
            </a:r>
            <a:r>
              <a:rPr lang="en-US" dirty="0">
                <a:effectLst/>
                <a:latin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cs typeface="Times New Roman" panose="02020603050405020304" pitchFamily="18" charset="0"/>
              </a:rPr>
              <a:t>With the new findings reported this year, the upper limit drops below 1 eV/c</a:t>
            </a:r>
            <a:r>
              <a:rPr lang="en-US" b="1" baseline="30000" dirty="0">
                <a:effectLst/>
                <a:latin typeface="Times New Roman" panose="02020603050405020304" pitchFamily="18" charset="0"/>
                <a:cs typeface="Times New Roman" panose="02020603050405020304" pitchFamily="18" charset="0"/>
              </a:rPr>
              <a:t>2 </a:t>
            </a:r>
            <a:r>
              <a:rPr lang="en-US" b="1" dirty="0">
                <a:effectLst/>
                <a:latin typeface="Times New Roman" panose="02020603050405020304" pitchFamily="18" charset="0"/>
                <a:cs typeface="Times New Roman" panose="02020603050405020304" pitchFamily="18" charset="0"/>
              </a:rPr>
              <a:t>for the first time</a:t>
            </a:r>
            <a:r>
              <a:rPr lang="en-US" dirty="0">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2860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increasing the source activity and reducing the background with respect to the first run of experiment, KATRIN reached a sensitivity on </a:t>
            </a:r>
            <a:r>
              <a:rPr lang="en-US" dirty="0" err="1">
                <a:latin typeface="Times New Roman" panose="02020603050405020304" pitchFamily="18" charset="0"/>
                <a:cs typeface="Times New Roman" panose="02020603050405020304" pitchFamily="18" charset="0"/>
              </a:rPr>
              <a:t>m</a:t>
            </a:r>
            <a:r>
              <a:rPr lang="en-US" baseline="-25000" dirty="0" err="1">
                <a:latin typeface="Times New Roman" panose="02020603050405020304" pitchFamily="18" charset="0"/>
                <a:cs typeface="Times New Roman" panose="02020603050405020304" pitchFamily="18" charset="0"/>
              </a:rPr>
              <a:t>ν</a:t>
            </a:r>
            <a:r>
              <a:rPr lang="en-US" dirty="0">
                <a:latin typeface="Times New Roman" panose="02020603050405020304" pitchFamily="18" charset="0"/>
                <a:cs typeface="Times New Roman" panose="02020603050405020304" pitchFamily="18" charset="0"/>
              </a:rPr>
              <a:t> of 0.7 eV/c</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 90% confidence level (CL). The best fit to the spectral data yields m</a:t>
            </a:r>
            <a:r>
              <a:rPr lang="en-US" baseline="-25000" dirty="0">
                <a:latin typeface="Times New Roman" panose="02020603050405020304" pitchFamily="18" charset="0"/>
                <a:cs typeface="Times New Roman" panose="02020603050405020304" pitchFamily="18" charset="0"/>
              </a:rPr>
              <a:t>ν</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(0.26 ± 0.34) eV</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/c</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resulting in an upper limit of </a:t>
            </a:r>
            <a:r>
              <a:rPr lang="en-US" dirty="0" err="1">
                <a:latin typeface="Times New Roman" panose="02020603050405020304" pitchFamily="18" charset="0"/>
                <a:cs typeface="Times New Roman" panose="02020603050405020304" pitchFamily="18" charset="0"/>
              </a:rPr>
              <a:t>m</a:t>
            </a:r>
            <a:r>
              <a:rPr lang="en-US" baseline="-25000" dirty="0" err="1">
                <a:latin typeface="Times New Roman" panose="02020603050405020304" pitchFamily="18" charset="0"/>
                <a:cs typeface="Times New Roman" panose="02020603050405020304" pitchFamily="18" charset="0"/>
              </a:rPr>
              <a:t>ν</a:t>
            </a:r>
            <a:r>
              <a:rPr lang="en-US" dirty="0">
                <a:latin typeface="Times New Roman" panose="02020603050405020304" pitchFamily="18" charset="0"/>
                <a:cs typeface="Times New Roman" panose="02020603050405020304" pitchFamily="18" charset="0"/>
              </a:rPr>
              <a:t> , 0.9 eV/c</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90% CL. </a:t>
            </a:r>
          </a:p>
          <a:p>
            <a:pPr marL="285750" indent="-22860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combining this result with the first m</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experiment, </a:t>
            </a:r>
            <a:r>
              <a:rPr lang="en-US" u="sng" dirty="0">
                <a:highlight>
                  <a:srgbClr val="00FF00"/>
                </a:highlight>
                <a:latin typeface="Times New Roman" panose="02020603050405020304" pitchFamily="18" charset="0"/>
                <a:cs typeface="Times New Roman" panose="02020603050405020304" pitchFamily="18" charset="0"/>
              </a:rPr>
              <a:t>KATRIN find an upper limit of </a:t>
            </a:r>
            <a:r>
              <a:rPr lang="en-US" b="1" u="sng" dirty="0">
                <a:highlight>
                  <a:srgbClr val="00FF00"/>
                </a:highlight>
                <a:latin typeface="Times New Roman" panose="02020603050405020304" pitchFamily="18" charset="0"/>
                <a:cs typeface="Times New Roman" panose="02020603050405020304" pitchFamily="18" charset="0"/>
              </a:rPr>
              <a:t>m</a:t>
            </a:r>
            <a:r>
              <a:rPr lang="en-US" b="1" u="sng" baseline="-25000" dirty="0">
                <a:highlight>
                  <a:srgbClr val="00FF00"/>
                </a:highlight>
                <a:latin typeface="Times New Roman" panose="02020603050405020304" pitchFamily="18" charset="0"/>
                <a:cs typeface="Times New Roman" panose="02020603050405020304" pitchFamily="18" charset="0"/>
              </a:rPr>
              <a:t>v</a:t>
            </a:r>
            <a:r>
              <a:rPr lang="en-US" b="1" u="sng" dirty="0">
                <a:highlight>
                  <a:srgbClr val="00FF00"/>
                </a:highlight>
                <a:latin typeface="Times New Roman" panose="02020603050405020304" pitchFamily="18" charset="0"/>
                <a:cs typeface="Times New Roman" panose="02020603050405020304" pitchFamily="18" charset="0"/>
              </a:rPr>
              <a:t> &lt; 0.8 eV/c</a:t>
            </a:r>
            <a:r>
              <a:rPr lang="en-US" b="1" u="sng" baseline="30000" dirty="0">
                <a:highlight>
                  <a:srgbClr val="00FF00"/>
                </a:highlight>
                <a:latin typeface="Times New Roman" panose="02020603050405020304" pitchFamily="18" charset="0"/>
                <a:cs typeface="Times New Roman" panose="02020603050405020304" pitchFamily="18" charset="0"/>
              </a:rPr>
              <a:t>2</a:t>
            </a:r>
            <a:r>
              <a:rPr lang="en-US" b="1" u="sng" dirty="0">
                <a:highlight>
                  <a:srgbClr val="00FF00"/>
                </a:highlight>
                <a:latin typeface="Times New Roman" panose="02020603050405020304" pitchFamily="18" charset="0"/>
                <a:cs typeface="Times New Roman" panose="02020603050405020304" pitchFamily="18" charset="0"/>
              </a:rPr>
              <a:t> at 90% CL</a:t>
            </a:r>
            <a:r>
              <a:rPr lang="en-US" b="1" dirty="0">
                <a:highlight>
                  <a:srgbClr val="00FF00"/>
                </a:highlight>
                <a:latin typeface="Times New Roman" panose="02020603050405020304" pitchFamily="18" charset="0"/>
                <a:cs typeface="Times New Roman" panose="02020603050405020304" pitchFamily="18" charset="0"/>
              </a:rPr>
              <a:t>.</a:t>
            </a:r>
          </a:p>
          <a:p>
            <a:pPr marL="285750" indent="-228600" algn="just">
              <a:lnSpc>
                <a:spcPct val="150000"/>
              </a:lnSpc>
              <a:spcAft>
                <a:spcPts val="600"/>
              </a:spcAf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Data taken by the experiment in 2019 and 2021 allowed KATRIN scientists to narrow the upper limit on the neutrino mass. The KATRIN experiment will continue to collect data until 2024, with the goal of reaching a sensitivity 4 times greater than what the collaboration has achieved to date.</a:t>
            </a:r>
            <a:endParaRPr lang="en-US" baseline="-25000" dirty="0">
              <a:highlight>
                <a:srgbClr val="00FF00"/>
              </a:highlight>
              <a:latin typeface="Times New Roman" panose="02020603050405020304" pitchFamily="18" charset="0"/>
              <a:cs typeface="Times New Roman" panose="02020603050405020304" pitchFamily="18" charset="0"/>
            </a:endParaRPr>
          </a:p>
          <a:p>
            <a:pPr marL="57150" algn="just">
              <a:lnSpc>
                <a:spcPct val="150000"/>
              </a:lnSpc>
              <a:spcAft>
                <a:spcPts val="600"/>
              </a:spcAft>
            </a:pPr>
            <a:endParaRPr lang="en-US" b="1"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755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6FA4F1-87BE-5C70-8635-795878936109}"/>
              </a:ext>
            </a:extLst>
          </p:cNvPr>
          <p:cNvSpPr txBox="1"/>
          <p:nvPr/>
        </p:nvSpPr>
        <p:spPr>
          <a:xfrm>
            <a:off x="371113" y="861934"/>
            <a:ext cx="11449772" cy="1938992"/>
          </a:xfrm>
          <a:prstGeom prst="rect">
            <a:avLst/>
          </a:prstGeom>
          <a:noFill/>
        </p:spPr>
        <p:txBody>
          <a:bodyPr wrap="square">
            <a:spAutoFit/>
          </a:bodyPr>
          <a:lstStyle/>
          <a:p>
            <a:pPr algn="just"/>
            <a:r>
              <a:rPr lang="en-GB" sz="2400" b="0" i="0" dirty="0">
                <a:effectLst/>
                <a:latin typeface="Times New Roman" panose="02020603050405020304" pitchFamily="18" charset="0"/>
                <a:cs typeface="Times New Roman" panose="02020603050405020304" pitchFamily="18" charset="0"/>
              </a:rPr>
              <a:t>But the technique employed by KATRIN cannot practically determine a mass below 0.2 eV/c</a:t>
            </a:r>
            <a:r>
              <a:rPr lang="en-GB" sz="2400" b="0" i="0" baseline="30000" dirty="0">
                <a:effectLst/>
                <a:latin typeface="Times New Roman" panose="02020603050405020304" pitchFamily="18" charset="0"/>
                <a:cs typeface="Times New Roman" panose="02020603050405020304" pitchFamily="18" charset="0"/>
              </a:rPr>
              <a:t>2</a:t>
            </a:r>
            <a:r>
              <a:rPr lang="en-GB" sz="2400" b="0" i="0" dirty="0">
                <a:effectLst/>
                <a:latin typeface="Times New Roman" panose="02020603050405020304" pitchFamily="18" charset="0"/>
                <a:cs typeface="Times New Roman" panose="02020603050405020304" pitchFamily="18" charset="0"/>
              </a:rPr>
              <a:t>. A new endeavour, </a:t>
            </a:r>
            <a:r>
              <a:rPr lang="en-GB" sz="2400" b="1" i="0" dirty="0">
                <a:effectLst/>
                <a:latin typeface="Times New Roman" panose="02020603050405020304" pitchFamily="18" charset="0"/>
                <a:cs typeface="Times New Roman" panose="02020603050405020304" pitchFamily="18" charset="0"/>
              </a:rPr>
              <a:t>Project 8</a:t>
            </a:r>
            <a:r>
              <a:rPr lang="en-GB" sz="2400" b="0" i="0" dirty="0">
                <a:effectLst/>
                <a:latin typeface="Times New Roman" panose="02020603050405020304" pitchFamily="18" charset="0"/>
                <a:cs typeface="Times New Roman" panose="02020603050405020304" pitchFamily="18" charset="0"/>
              </a:rPr>
              <a:t>, plans to reach an upper limit sensitivity of 0.04 eV/c</a:t>
            </a:r>
            <a:r>
              <a:rPr lang="en-GB" sz="2400" b="0" i="0" baseline="30000" dirty="0">
                <a:effectLst/>
                <a:latin typeface="Times New Roman" panose="02020603050405020304" pitchFamily="18" charset="0"/>
                <a:cs typeface="Times New Roman" panose="02020603050405020304" pitchFamily="18" charset="0"/>
              </a:rPr>
              <a:t>2</a:t>
            </a:r>
            <a:r>
              <a:rPr lang="en-GB" sz="2400" b="0" i="0" dirty="0">
                <a:effectLst/>
                <a:latin typeface="Times New Roman" panose="02020603050405020304" pitchFamily="18" charset="0"/>
                <a:cs typeface="Times New Roman" panose="02020603050405020304" pitchFamily="18" charset="0"/>
              </a:rPr>
              <a:t>. Project 8 will measure the neutrino’s mass by making use of an atomic tritium source — rather than molecular tritium — and will track the electron energy using a novel detection technique….</a:t>
            </a:r>
            <a:endParaRPr lang="en-MY"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2C71DF9-73D6-4CA5-6706-1E92130E182A}"/>
              </a:ext>
            </a:extLst>
          </p:cNvPr>
          <p:cNvSpPr txBox="1"/>
          <p:nvPr/>
        </p:nvSpPr>
        <p:spPr>
          <a:xfrm>
            <a:off x="5119365" y="185738"/>
            <a:ext cx="1953270" cy="523220"/>
          </a:xfrm>
          <a:prstGeom prst="rect">
            <a:avLst/>
          </a:prstGeom>
          <a:noFill/>
        </p:spPr>
        <p:txBody>
          <a:bodyPr wrap="square">
            <a:spAutoFit/>
          </a:bodyPr>
          <a:lstStyle/>
          <a:p>
            <a:r>
              <a:rPr lang="en-MY" sz="2800" b="1" u="sng" dirty="0">
                <a:latin typeface="Arial" panose="020B0604020202020204" pitchFamily="34" charset="0"/>
                <a:cs typeface="Arial" panose="020B0604020202020204" pitchFamily="34" charset="0"/>
              </a:rPr>
              <a:t>The future</a:t>
            </a:r>
          </a:p>
        </p:txBody>
      </p:sp>
      <p:pic>
        <p:nvPicPr>
          <p:cNvPr id="7" name="Picture 6">
            <a:extLst>
              <a:ext uri="{FF2B5EF4-FFF2-40B4-BE49-F238E27FC236}">
                <a16:creationId xmlns:a16="http://schemas.microsoft.com/office/drawing/2014/main" id="{288930DB-B8E4-1722-ADF1-F8CBA4EFEF96}"/>
              </a:ext>
            </a:extLst>
          </p:cNvPr>
          <p:cNvPicPr>
            <a:picLocks noChangeAspect="1"/>
          </p:cNvPicPr>
          <p:nvPr/>
        </p:nvPicPr>
        <p:blipFill>
          <a:blip r:embed="rId2"/>
          <a:stretch>
            <a:fillRect/>
          </a:stretch>
        </p:blipFill>
        <p:spPr>
          <a:xfrm>
            <a:off x="2928394" y="3047036"/>
            <a:ext cx="6335209" cy="3370529"/>
          </a:xfrm>
          <a:prstGeom prst="rect">
            <a:avLst/>
          </a:prstGeom>
        </p:spPr>
      </p:pic>
      <p:sp>
        <p:nvSpPr>
          <p:cNvPr id="9" name="TextBox 8">
            <a:extLst>
              <a:ext uri="{FF2B5EF4-FFF2-40B4-BE49-F238E27FC236}">
                <a16:creationId xmlns:a16="http://schemas.microsoft.com/office/drawing/2014/main" id="{4CF477A9-C913-A215-8CF1-E54F64C2A02A}"/>
              </a:ext>
            </a:extLst>
          </p:cNvPr>
          <p:cNvSpPr txBox="1"/>
          <p:nvPr/>
        </p:nvSpPr>
        <p:spPr>
          <a:xfrm>
            <a:off x="9436261" y="6417565"/>
            <a:ext cx="2755739" cy="369332"/>
          </a:xfrm>
          <a:prstGeom prst="rect">
            <a:avLst/>
          </a:prstGeom>
          <a:noFill/>
        </p:spPr>
        <p:txBody>
          <a:bodyPr wrap="square">
            <a:spAutoFit/>
          </a:bodyPr>
          <a:lstStyle/>
          <a:p>
            <a:r>
              <a:rPr lang="en-MY" dirty="0"/>
              <a:t>https://www.project8.org/</a:t>
            </a:r>
          </a:p>
        </p:txBody>
      </p:sp>
    </p:spTree>
    <p:extLst>
      <p:ext uri="{BB962C8B-B14F-4D97-AF65-F5344CB8AC3E}">
        <p14:creationId xmlns:p14="http://schemas.microsoft.com/office/powerpoint/2010/main" val="2768029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F8C09-5ED0-7804-76EA-444A663EC05B}"/>
              </a:ext>
            </a:extLst>
          </p:cNvPr>
          <p:cNvSpPr>
            <a:spLocks noGrp="1"/>
          </p:cNvSpPr>
          <p:nvPr>
            <p:ph idx="1"/>
          </p:nvPr>
        </p:nvSpPr>
        <p:spPr>
          <a:xfrm>
            <a:off x="4599972" y="2210484"/>
            <a:ext cx="2819399" cy="2211046"/>
          </a:xfrm>
        </p:spPr>
        <p:txBody>
          <a:bodyPr>
            <a:normAutofit/>
          </a:bodyPr>
          <a:lstStyle/>
          <a:p>
            <a:pPr marL="0" indent="0" algn="ctr">
              <a:buNone/>
            </a:pPr>
            <a:r>
              <a:rPr lang="en-MY" dirty="0">
                <a:latin typeface="Times New Roman" panose="02020603050405020304" pitchFamily="18" charset="0"/>
                <a:cs typeface="Times New Roman" panose="02020603050405020304" pitchFamily="18" charset="0"/>
              </a:rPr>
              <a:t>Thank you!</a:t>
            </a:r>
          </a:p>
          <a:p>
            <a:pPr marL="0" indent="0" algn="ctr">
              <a:buNone/>
            </a:pPr>
            <a:r>
              <a:rPr lang="vi-VN" dirty="0">
                <a:latin typeface="Times New Roman" panose="02020603050405020304" pitchFamily="18" charset="0"/>
                <a:cs typeface="Times New Roman" panose="02020603050405020304" pitchFamily="18" charset="0"/>
              </a:rPr>
              <a:t>Cảm ơn</a:t>
            </a:r>
            <a:r>
              <a:rPr lang="en-MY" dirty="0">
                <a:latin typeface="Times New Roman" panose="02020603050405020304" pitchFamily="18" charset="0"/>
                <a:cs typeface="Times New Roman" panose="02020603050405020304" pitchFamily="18" charset="0"/>
              </a:rPr>
              <a:t>!</a:t>
            </a:r>
          </a:p>
          <a:p>
            <a:pPr marL="0" indent="0" algn="ctr">
              <a:buNone/>
            </a:pPr>
            <a:r>
              <a:rPr lang="en-MY" dirty="0" err="1">
                <a:latin typeface="Times New Roman" panose="02020603050405020304" pitchFamily="18" charset="0"/>
                <a:cs typeface="Times New Roman" panose="02020603050405020304" pitchFamily="18" charset="0"/>
              </a:rPr>
              <a:t>Arigatou</a:t>
            </a:r>
            <a:r>
              <a:rPr lang="en-MY" dirty="0">
                <a:latin typeface="Times New Roman" panose="02020603050405020304" pitchFamily="18" charset="0"/>
                <a:cs typeface="Times New Roman" panose="02020603050405020304" pitchFamily="18" charset="0"/>
              </a:rPr>
              <a:t>!</a:t>
            </a:r>
          </a:p>
          <a:p>
            <a:pPr marL="0" indent="0" algn="ctr">
              <a:buNone/>
            </a:pPr>
            <a:r>
              <a:rPr lang="en-MY" dirty="0" err="1">
                <a:latin typeface="Times New Roman" panose="02020603050405020304" pitchFamily="18" charset="0"/>
                <a:cs typeface="Times New Roman" panose="02020603050405020304" pitchFamily="18" charset="0"/>
              </a:rPr>
              <a:t>Terima</a:t>
            </a:r>
            <a:r>
              <a:rPr lang="en-MY" dirty="0">
                <a:latin typeface="Times New Roman" panose="02020603050405020304" pitchFamily="18" charset="0"/>
                <a:cs typeface="Times New Roman" panose="02020603050405020304" pitchFamily="18" charset="0"/>
              </a:rPr>
              <a:t> Kasih!</a:t>
            </a:r>
          </a:p>
          <a:p>
            <a:pPr marL="0" indent="0" algn="ctr">
              <a:buNone/>
            </a:pPr>
            <a:endParaRPr lang="en-MY" dirty="0"/>
          </a:p>
          <a:p>
            <a:pPr marL="0" indent="0" algn="ctr">
              <a:buNone/>
            </a:pPr>
            <a:endParaRPr lang="en-MY" dirty="0"/>
          </a:p>
        </p:txBody>
      </p:sp>
    </p:spTree>
    <p:extLst>
      <p:ext uri="{BB962C8B-B14F-4D97-AF65-F5344CB8AC3E}">
        <p14:creationId xmlns:p14="http://schemas.microsoft.com/office/powerpoint/2010/main" val="188629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0B88-FDC0-FE27-9FDD-0332F4B4CBD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E174FAD-E4B6-37BA-9DD5-D7A3BDB511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06"/>
            <a:ext cx="12173146" cy="6847394"/>
          </a:xfrm>
        </p:spPr>
      </p:pic>
    </p:spTree>
    <p:extLst>
      <p:ext uri="{BB962C8B-B14F-4D97-AF65-F5344CB8AC3E}">
        <p14:creationId xmlns:p14="http://schemas.microsoft.com/office/powerpoint/2010/main" val="153629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0341-A747-5E7E-7C41-30BF97FBA96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5B9F86E-5BB6-A5A3-3683-847F67A00B26}"/>
              </a:ext>
            </a:extLst>
          </p:cNvPr>
          <p:cNvSpPr>
            <a:spLocks noGrp="1"/>
          </p:cNvSpPr>
          <p:nvPr>
            <p:ph idx="1"/>
          </p:nvPr>
        </p:nvSpPr>
        <p:spPr/>
        <p:txBody>
          <a:bodyPr/>
          <a:lstStyle/>
          <a:p>
            <a:r>
              <a:rPr lang="en-US" dirty="0"/>
              <a:t> How small is neutrino ?</a:t>
            </a:r>
          </a:p>
          <a:p>
            <a:r>
              <a:rPr lang="en-US" dirty="0"/>
              <a:t> Why measure neutrino ?</a:t>
            </a:r>
          </a:p>
          <a:p>
            <a:r>
              <a:rPr lang="en-US" dirty="0"/>
              <a:t> Constraint from the cosmology for neutrino mass</a:t>
            </a:r>
          </a:p>
          <a:p>
            <a:endParaRPr lang="en-US" dirty="0"/>
          </a:p>
        </p:txBody>
      </p:sp>
      <p:sp>
        <p:nvSpPr>
          <p:cNvPr id="4" name="TextBox 3">
            <a:extLst>
              <a:ext uri="{FF2B5EF4-FFF2-40B4-BE49-F238E27FC236}">
                <a16:creationId xmlns:a16="http://schemas.microsoft.com/office/drawing/2014/main" id="{8AB9DE3B-EACB-299B-8762-39A529564699}"/>
              </a:ext>
            </a:extLst>
          </p:cNvPr>
          <p:cNvSpPr txBox="1"/>
          <p:nvPr/>
        </p:nvSpPr>
        <p:spPr>
          <a:xfrm>
            <a:off x="1248647" y="1179294"/>
            <a:ext cx="9694705" cy="646331"/>
          </a:xfrm>
          <a:prstGeom prst="rect">
            <a:avLst/>
          </a:prstGeom>
          <a:noFill/>
        </p:spPr>
        <p:txBody>
          <a:bodyPr wrap="none" rtlCol="0">
            <a:spAutoFit/>
          </a:bodyPr>
          <a:lstStyle/>
          <a:p>
            <a:r>
              <a:rPr lang="en-US" sz="3600" dirty="0"/>
              <a:t>I. Why measuring neutrino mass is so challenging ?</a:t>
            </a:r>
          </a:p>
        </p:txBody>
      </p:sp>
    </p:spTree>
    <p:extLst>
      <p:ext uri="{BB962C8B-B14F-4D97-AF65-F5344CB8AC3E}">
        <p14:creationId xmlns:p14="http://schemas.microsoft.com/office/powerpoint/2010/main" val="68277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EFAA-0840-AEDE-E6A5-CF8C6926281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CD25B9E-27F1-6EBB-4282-3E7387BFAB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536"/>
            <a:ext cx="12182254" cy="6852518"/>
          </a:xfrm>
        </p:spPr>
      </p:pic>
    </p:spTree>
    <p:extLst>
      <p:ext uri="{BB962C8B-B14F-4D97-AF65-F5344CB8AC3E}">
        <p14:creationId xmlns:p14="http://schemas.microsoft.com/office/powerpoint/2010/main" val="180835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2B1C-5F96-0D35-1F4F-25778A93B36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3C82455-60FD-1814-B95F-01BA138411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2420"/>
            <a:ext cx="12116586" cy="6815580"/>
          </a:xfrm>
        </p:spPr>
      </p:pic>
    </p:spTree>
    <p:extLst>
      <p:ext uri="{BB962C8B-B14F-4D97-AF65-F5344CB8AC3E}">
        <p14:creationId xmlns:p14="http://schemas.microsoft.com/office/powerpoint/2010/main" val="208502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DBEF-16FB-3CC7-5DF9-B3BCFFEA76E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D8C8720-A862-9578-0E0C-2709B784C1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91" y="131976"/>
            <a:ext cx="12115218" cy="6814810"/>
          </a:xfrm>
        </p:spPr>
      </p:pic>
    </p:spTree>
    <p:extLst>
      <p:ext uri="{BB962C8B-B14F-4D97-AF65-F5344CB8AC3E}">
        <p14:creationId xmlns:p14="http://schemas.microsoft.com/office/powerpoint/2010/main" val="2403528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128A-0374-C67B-ABEA-DCC99DB8337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11E72C-529E-1CCA-6D2A-078DCC068E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7" y="0"/>
            <a:ext cx="12173146" cy="6847394"/>
          </a:xfrm>
        </p:spPr>
      </p:pic>
    </p:spTree>
    <p:extLst>
      <p:ext uri="{BB962C8B-B14F-4D97-AF65-F5344CB8AC3E}">
        <p14:creationId xmlns:p14="http://schemas.microsoft.com/office/powerpoint/2010/main" val="4192102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1858</Words>
  <Application>Microsoft Office PowerPoint</Application>
  <PresentationFormat>Widescreen</PresentationFormat>
  <Paragraphs>119</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-apple-system</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Methods to measure the absolute mass of neutrinos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NUR HIDAYAH BINTI ISMAIL</cp:lastModifiedBy>
  <cp:revision>15</cp:revision>
  <dcterms:created xsi:type="dcterms:W3CDTF">2022-07-21T10:19:03Z</dcterms:created>
  <dcterms:modified xsi:type="dcterms:W3CDTF">2022-07-22T05:26:31Z</dcterms:modified>
</cp:coreProperties>
</file>