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9" r:id="rId3"/>
  </p:sldMasterIdLst>
  <p:notesMasterIdLst>
    <p:notesMasterId r:id="rId5"/>
  </p:notesMasterIdLst>
  <p:handoutMasterIdLst>
    <p:handoutMasterId r:id="rId25"/>
  </p:handoutMasterIdLst>
  <p:sldIdLst>
    <p:sldId id="256" r:id="rId4"/>
    <p:sldId id="290" r:id="rId6"/>
    <p:sldId id="258" r:id="rId7"/>
    <p:sldId id="307" r:id="rId8"/>
    <p:sldId id="260" r:id="rId9"/>
    <p:sldId id="280" r:id="rId10"/>
    <p:sldId id="269" r:id="rId11"/>
    <p:sldId id="273" r:id="rId12"/>
    <p:sldId id="286" r:id="rId13"/>
    <p:sldId id="281" r:id="rId14"/>
    <p:sldId id="274" r:id="rId15"/>
    <p:sldId id="306" r:id="rId16"/>
    <p:sldId id="271" r:id="rId17"/>
    <p:sldId id="279" r:id="rId18"/>
    <p:sldId id="275" r:id="rId19"/>
    <p:sldId id="276" r:id="rId20"/>
    <p:sldId id="277" r:id="rId21"/>
    <p:sldId id="283" r:id="rId22"/>
    <p:sldId id="289" r:id="rId23"/>
    <p:sldId id="284" r:id="rId2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sj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DED"/>
    <a:srgbClr val="FBEADA"/>
    <a:srgbClr val="48433E"/>
    <a:srgbClr val="33B5B4"/>
    <a:srgbClr val="6CD6D5"/>
    <a:srgbClr val="DBF5F5"/>
    <a:srgbClr val="DBE5E5"/>
    <a:srgbClr val="D8E2E2"/>
    <a:srgbClr val="EB9243"/>
    <a:srgbClr val="EA7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032"/>
        <p:guide pos="38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7-23T23:49:46.222" idx="1">
    <p:pos x="10" y="10"/>
    <p:text/>
  </p:cm>
  <p:cm authorId="1" dt="2025-07-23T23:56:59.875" idx="2">
    <p:pos x="166" y="166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标准版.png" descr="标准版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" y="5532120"/>
            <a:ext cx="1682750" cy="125031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46185" y="5775960"/>
            <a:ext cx="3147695" cy="90487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标准版.png" descr="标准版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65" y="5532120"/>
            <a:ext cx="1682750" cy="125031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46185" y="5775960"/>
            <a:ext cx="3147695" cy="90487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4260" y="144780"/>
            <a:ext cx="10378440" cy="926465"/>
          </a:xfrm>
        </p:spPr>
        <p:txBody>
          <a:bodyPr anchor="ctr" anchorCtr="0">
            <a:normAutofit/>
          </a:bodyPr>
          <a:lstStyle>
            <a:lvl1pPr>
              <a:defRPr sz="3600" b="0">
                <a:solidFill>
                  <a:srgbClr val="5A8C7A"/>
                </a:solidFill>
                <a:effectLst/>
                <a:latin typeface="Source Han Sans CN" panose="020B0500000000000000" charset="-122"/>
                <a:ea typeface="Source Han Sans CN" panose="020B0500000000000000" charset="-122"/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4192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pic>
        <p:nvPicPr>
          <p:cNvPr id="8" name="Picture 7" descr="neon_logo"/>
          <p:cNvPicPr>
            <a:picLocks noChangeAspect="1"/>
          </p:cNvPicPr>
          <p:nvPr userDrawn="1"/>
        </p:nvPicPr>
        <p:blipFill>
          <a:blip r:embed="rId2"/>
          <a:srcRect l="11128" t="14157" r="15376" b="20127"/>
          <a:stretch>
            <a:fillRect/>
          </a:stretch>
        </p:blipFill>
        <p:spPr>
          <a:xfrm>
            <a:off x="177800" y="145415"/>
            <a:ext cx="730885" cy="93154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951865" y="1070610"/>
            <a:ext cx="9601200" cy="0"/>
          </a:xfrm>
          <a:prstGeom prst="line">
            <a:avLst/>
          </a:prstGeom>
          <a:ln w="57150">
            <a:solidFill>
              <a:srgbClr val="89B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 userDrawn="1"/>
        </p:nvSpPr>
        <p:spPr>
          <a:xfrm>
            <a:off x="8735060" y="6548120"/>
            <a:ext cx="34455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600" smtClean="0">
                <a:solidFill>
                  <a:srgbClr val="5A8C7A"/>
                </a:solidFill>
                <a:sym typeface="+mn-ea"/>
              </a:rPr>
              <a:t>2</a:t>
            </a:r>
            <a:r>
              <a:rPr lang="en-US" altLang="zh-CN" sz="1600" smtClean="0">
                <a:solidFill>
                  <a:srgbClr val="5A8C7A"/>
                </a:solidFill>
                <a:sym typeface="+mn-ea"/>
              </a:rPr>
              <a:t>025-07-24, Quy Nhon Nam ward</a:t>
            </a:r>
            <a:endParaRPr lang="en-US" altLang="zh-CN" sz="1600" smtClean="0">
              <a:solidFill>
                <a:srgbClr val="5A8C7A"/>
              </a:solidFill>
              <a:sym typeface="+mn-ea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8800" y="6393180"/>
            <a:ext cx="4114800" cy="365125"/>
          </a:xfrm>
        </p:spPr>
        <p:txBody>
          <a:bodyPr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476240" y="6456680"/>
            <a:ext cx="1554480" cy="365125"/>
          </a:xfrm>
        </p:spPr>
        <p:txBody>
          <a:bodyPr/>
          <a:lstStyle>
            <a:lvl1pPr algn="ctr">
              <a:defRPr>
                <a:solidFill>
                  <a:srgbClr val="5A8C7A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8088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abc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4260" y="144780"/>
            <a:ext cx="10378440" cy="926465"/>
          </a:xfrm>
        </p:spPr>
        <p:txBody>
          <a:bodyPr anchor="ctr" anchorCtr="0">
            <a:normAutofit/>
          </a:bodyPr>
          <a:lstStyle>
            <a:lvl1pPr>
              <a:defRPr sz="3600" b="0">
                <a:solidFill>
                  <a:srgbClr val="5A8C7A"/>
                </a:solidFill>
                <a:effectLst/>
                <a:latin typeface="Source Han Sans CN" panose="020B0500000000000000" charset="-122"/>
                <a:ea typeface="Source Han Sans CN" panose="020B0500000000000000" charset="-122"/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4192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pic>
        <p:nvPicPr>
          <p:cNvPr id="8" name="Picture 7" descr="neon_logo"/>
          <p:cNvPicPr>
            <a:picLocks noChangeAspect="1"/>
          </p:cNvPicPr>
          <p:nvPr userDrawn="1"/>
        </p:nvPicPr>
        <p:blipFill>
          <a:blip r:embed="rId2"/>
          <a:srcRect l="11128" t="14157" r="15376" b="20127"/>
          <a:stretch>
            <a:fillRect/>
          </a:stretch>
        </p:blipFill>
        <p:spPr>
          <a:xfrm>
            <a:off x="177800" y="145415"/>
            <a:ext cx="730885" cy="93154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951865" y="1070610"/>
            <a:ext cx="9601200" cy="0"/>
          </a:xfrm>
          <a:prstGeom prst="line">
            <a:avLst/>
          </a:prstGeom>
          <a:ln w="57150">
            <a:solidFill>
              <a:srgbClr val="89B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 userDrawn="1"/>
        </p:nvSpPr>
        <p:spPr>
          <a:xfrm>
            <a:off x="8735060" y="6548120"/>
            <a:ext cx="34455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600" smtClean="0">
                <a:solidFill>
                  <a:srgbClr val="5A8C7A"/>
                </a:solidFill>
                <a:sym typeface="+mn-ea"/>
              </a:rPr>
              <a:t>2</a:t>
            </a:r>
            <a:r>
              <a:rPr lang="en-US" altLang="zh-CN" sz="1600" smtClean="0">
                <a:solidFill>
                  <a:srgbClr val="5A8C7A"/>
                </a:solidFill>
                <a:sym typeface="+mn-ea"/>
              </a:rPr>
              <a:t>025-07-24, Quy Nhon Nam ward</a:t>
            </a:r>
            <a:endParaRPr lang="en-US" altLang="zh-CN" sz="1600" smtClean="0">
              <a:solidFill>
                <a:srgbClr val="5A8C7A"/>
              </a:solidFill>
              <a:sym typeface="+mn-ea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8800" y="6393180"/>
            <a:ext cx="4114800" cy="365125"/>
          </a:xfrm>
        </p:spPr>
        <p:txBody>
          <a:bodyPr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476240" y="6456680"/>
            <a:ext cx="1554480" cy="365125"/>
          </a:xfrm>
        </p:spPr>
        <p:txBody>
          <a:bodyPr/>
          <a:lstStyle>
            <a:lvl1pPr algn="ctr">
              <a:defRPr>
                <a:solidFill>
                  <a:srgbClr val="5A8C7A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2015133" y="312539"/>
            <a:ext cx="8161735" cy="714376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2015133" y="991195"/>
            <a:ext cx="8161736" cy="47236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6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ct val="180000"/>
              </a:spcBef>
              <a:buSzTx/>
              <a:buNone/>
              <a:defRPr sz="2600" spc="-52"/>
            </a:lvl1pPr>
            <a:lvl2pPr marL="0" indent="228600">
              <a:spcBef>
                <a:spcPct val="180000"/>
              </a:spcBef>
              <a:buSzTx/>
              <a:buNone/>
              <a:defRPr sz="2600" spc="-52"/>
            </a:lvl2pPr>
            <a:lvl3pPr marL="0" indent="457200">
              <a:spcBef>
                <a:spcPct val="180000"/>
              </a:spcBef>
              <a:buSzTx/>
              <a:buNone/>
              <a:defRPr sz="2600" spc="-52"/>
            </a:lvl3pPr>
            <a:lvl4pPr marL="0" indent="685800">
              <a:spcBef>
                <a:spcPct val="180000"/>
              </a:spcBef>
              <a:buSzTx/>
              <a:buNone/>
              <a:defRPr sz="2600" spc="-52"/>
            </a:lvl4pPr>
            <a:lvl5pPr marL="0" indent="914400">
              <a:spcBef>
                <a:spcPct val="180000"/>
              </a:spcBef>
              <a:buSzTx/>
              <a:buNone/>
              <a:defRPr sz="2600" spc="-52"/>
            </a:lvl5pPr>
          </a:lstStyle>
          <a:p>
            <a:r>
              <a:t>Agenda Topics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8088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abc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0.png"/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3.jpeg"/><Relationship Id="rId2" Type="http://schemas.openxmlformats.org/officeDocument/2006/relationships/image" Target="../media/image23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1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3920" y="3769995"/>
            <a:ext cx="10422890" cy="874395"/>
          </a:xfrm>
        </p:spPr>
        <p:txBody>
          <a:bodyPr/>
          <a:p>
            <a:pPr algn="ctr"/>
            <a:r>
              <a:rPr lang="en-US" sz="4400" i="1">
                <a:solidFill>
                  <a:srgbClr val="89B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Plan and Status of NEON</a:t>
            </a:r>
            <a:endParaRPr lang="en-US" sz="4400" i="1">
              <a:solidFill>
                <a:srgbClr val="89B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3975" y="5038090"/>
            <a:ext cx="7004685" cy="544830"/>
          </a:xfrm>
        </p:spPr>
        <p:txBody>
          <a:bodyPr>
            <a:noAutofit/>
          </a:bodyPr>
          <a:p>
            <a:pPr marL="0" indent="0" algn="ctr">
              <a:buNone/>
            </a:pPr>
            <a:r>
              <a:rPr lang="en-US" sz="3200"/>
              <a:t>S. Lin for the NEON Collaboration</a:t>
            </a:r>
            <a:endParaRPr lang="en-US" sz="3200"/>
          </a:p>
        </p:txBody>
      </p:sp>
      <p:pic>
        <p:nvPicPr>
          <p:cNvPr id="4" name="Picture 3" descr="south-spaces"/>
          <p:cNvPicPr>
            <a:picLocks noChangeAspect="1"/>
          </p:cNvPicPr>
          <p:nvPr/>
        </p:nvPicPr>
        <p:blipFill>
          <a:blip r:embed="rId1"/>
          <a:srcRect t="11231" b="26427"/>
          <a:stretch>
            <a:fillRect/>
          </a:stretch>
        </p:blipFill>
        <p:spPr>
          <a:xfrm>
            <a:off x="0" y="5080"/>
            <a:ext cx="12192000" cy="33712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50670" y="3032125"/>
            <a:ext cx="9090660" cy="368300"/>
          </a:xfrm>
          <a:prstGeom prst="rect">
            <a:avLst/>
          </a:prstGeom>
          <a:solidFill>
            <a:srgbClr val="898E60">
              <a:alpha val="74000"/>
            </a:srgbClr>
          </a:solidFill>
        </p:spPr>
        <p:txBody>
          <a:bodyPr wrap="square" rtlCol="0">
            <a:spAutoFit/>
          </a:bodyPr>
          <a:p>
            <a:pPr algn="l"/>
            <a:r>
              <a:rPr lang="en-US" b="1">
                <a:solidFill>
                  <a:schemeClr val="bg1"/>
                </a:solidFill>
              </a:rPr>
              <a:t>21st Rencontres du Vietnam, Neutrino Physics - Quy Nhon Nam ward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4612005" y="6287770"/>
            <a:ext cx="296799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July 24</a:t>
            </a:r>
            <a:r>
              <a:rPr lang="en-US" sz="2400" baseline="30000"/>
              <a:t>th</a:t>
            </a:r>
            <a:r>
              <a:rPr lang="en-US" sz="2400"/>
              <a:t>, 2025</a:t>
            </a:r>
            <a:endParaRPr lang="en-US" sz="2400"/>
          </a:p>
        </p:txBody>
      </p:sp>
      <p:pic>
        <p:nvPicPr>
          <p:cNvPr id="10" name="Picture 9" descr="neon_logo"/>
          <p:cNvPicPr>
            <a:picLocks noChangeAspect="1"/>
          </p:cNvPicPr>
          <p:nvPr userDrawn="1"/>
        </p:nvPicPr>
        <p:blipFill>
          <a:blip r:embed="rId2"/>
          <a:srcRect l="11128" t="14157" r="15376" b="20127"/>
          <a:stretch>
            <a:fillRect/>
          </a:stretch>
        </p:blipFill>
        <p:spPr>
          <a:xfrm>
            <a:off x="10478770" y="3995420"/>
            <a:ext cx="1108710" cy="14116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Reconstruction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284" name="Group"/>
          <p:cNvGrpSpPr/>
          <p:nvPr/>
        </p:nvGrpSpPr>
        <p:grpSpPr>
          <a:xfrm>
            <a:off x="5007610" y="1813560"/>
            <a:ext cx="6513830" cy="4448175"/>
            <a:chOff x="0" y="0"/>
            <a:chExt cx="12364261" cy="8884870"/>
          </a:xfrm>
        </p:grpSpPr>
        <p:pic>
          <p:nvPicPr>
            <p:cNvPr id="282" name="pasted-movie.png" descr="pasted-movie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2364262" cy="888487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83" name="Screenshot 2025-04-10 at 12.24.49.png" descr="Screenshot 2025-04-10 at 12.24.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2460" y="2221340"/>
              <a:ext cx="8117805" cy="444219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3" name="Text Box 2"/>
          <p:cNvSpPr txBox="1"/>
          <p:nvPr/>
        </p:nvSpPr>
        <p:spPr>
          <a:xfrm>
            <a:off x="440690" y="6054725"/>
            <a:ext cx="6781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rgbClr val="C00000"/>
                </a:solidFill>
              </a:rPr>
              <a:t>A GNN-based algorithm is under development</a:t>
            </a:r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21" name="Picture 20" descr="shot_curr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930" y="25400"/>
            <a:ext cx="2348230" cy="20548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4"/>
              <p:cNvSpPr txBox="1"/>
              <p:nvPr/>
            </p:nvSpPr>
            <p:spPr>
              <a:xfrm>
                <a:off x="118745" y="1657985"/>
                <a:ext cx="5229860" cy="4090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342900" indent="-342900">
                  <a:lnSpc>
                    <a:spcPct val="120000"/>
                  </a:lnSpc>
                  <a:buFont typeface="Arial" panose="02080604020202020204" pitchFamily="34" charset="0"/>
                  <a:buChar char="•"/>
                </a:pPr>
                <a:r>
                  <a:rPr lang="en-US" sz="2000"/>
                  <a:t>Cascade event structures are more complex than track events</a:t>
                </a:r>
                <a:endParaRPr lang="en-US" sz="2000"/>
              </a:p>
              <a:p>
                <a:pPr marL="342900" lvl="0" indent="-342900">
                  <a:lnSpc>
                    <a:spcPct val="320000"/>
                  </a:lnSpc>
                  <a:buFont typeface="Arial" panose="02080604020202020204" pitchFamily="34" charset="0"/>
                  <a:buChar char="•"/>
                </a:pPr>
                <a:r>
                  <a:rPr lang="en-US" sz="2000"/>
                  <a:t>A reconstruction algorithm</a:t>
                </a:r>
                <a:r>
                  <a:rPr lang="en-US" sz="2000">
                    <a:sym typeface="+mn-ea"/>
                  </a:rPr>
                  <a:t> developed</a:t>
                </a:r>
                <a:endParaRPr lang="en-US" sz="2000">
                  <a:sym typeface="+mn-ea"/>
                </a:endParaRPr>
              </a:p>
              <a:p>
                <a:pPr lvl="1" indent="0">
                  <a:lnSpc>
                    <a:spcPct val="110000"/>
                  </a:lnSpc>
                  <a:buFont typeface="Arial" panose="0208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func>
                        <m:funcPr>
                          <m:ctrlPr>
                            <a:rPr lang="en-US" sz="20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i="1">
                  <a:solidFill>
                    <a:schemeClr val="bg1">
                      <a:lumMod val="50000"/>
                    </a:schemeClr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pPr lvl="1" indent="0">
                  <a:lnSpc>
                    <a:spcPct val="110000"/>
                  </a:lnSpc>
                  <a:buFont typeface="Arial" panose="0208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func>
                        <m:funcPr>
                          <m:ctrlPr>
                            <a:rPr lang="en-US" sz="20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i="1">
                  <a:solidFill>
                    <a:schemeClr val="bg1">
                      <a:lumMod val="50000"/>
                    </a:schemeClr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pPr lvl="1" indent="0">
                  <a:lnSpc>
                    <a:spcPct val="110000"/>
                  </a:lnSpc>
                  <a:buFont typeface="Arial" panose="02080604020202020204" pitchFamily="34" charset="0"/>
                  <a:buNone/>
                </a:pP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</a:rPr>
                  <a:t>minimize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naryPr>
                      <m:sub>
                        <m:r>
                          <a:rPr lang="en-US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000"/>
              </a:p>
              <a:p>
                <a:pPr marL="342900" indent="-342900">
                  <a:lnSpc>
                    <a:spcPct val="340000"/>
                  </a:lnSpc>
                  <a:buFont typeface="Arial" panose="02080604020202020204" pitchFamily="34" charset="0"/>
                  <a:buChar char="•"/>
                </a:pPr>
                <a:r>
                  <a:rPr lang="en-US" sz="2000"/>
                  <a:t>Median angular error ~ 12 degrees</a:t>
                </a:r>
                <a:endParaRPr lang="en-US" sz="2000"/>
              </a:p>
            </p:txBody>
          </p:sp>
        </mc:Choice>
        <mc:Fallback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45" y="1657985"/>
                <a:ext cx="5229860" cy="409003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Sensitivity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Picture 4" descr="shot_curre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205" y="1197610"/>
            <a:ext cx="4016375" cy="2994660"/>
          </a:xfrm>
          <a:prstGeom prst="rect">
            <a:avLst/>
          </a:prstGeom>
        </p:spPr>
      </p:pic>
      <p:pic>
        <p:nvPicPr>
          <p:cNvPr id="6" name="Picture 5" descr="shot_curr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0" y="3993515"/>
            <a:ext cx="3741420" cy="2765425"/>
          </a:xfrm>
          <a:prstGeom prst="rect">
            <a:avLst/>
          </a:prstGeom>
        </p:spPr>
      </p:pic>
      <p:pic>
        <p:nvPicPr>
          <p:cNvPr id="7" name="Picture 6" descr="shot_curr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990" y="828675"/>
            <a:ext cx="5146675" cy="37318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594225" y="4597400"/>
            <a:ext cx="7323455" cy="1876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10000"/>
              </a:lnSpc>
              <a:buFont typeface="Arial" panose="02080604020202020204" pitchFamily="34" charset="0"/>
              <a:buChar char="•"/>
            </a:pPr>
            <a:r>
              <a:rPr lang="en-US" sz="2000">
                <a:sym typeface="+mn-ea"/>
              </a:rPr>
              <a:t>Similar sensitivity to steady sources at 1700 m and 3500 m</a:t>
            </a:r>
            <a:endParaRPr lang="en-US" sz="2000"/>
          </a:p>
          <a:p>
            <a:pPr marL="285750" indent="-285750" algn="l">
              <a:lnSpc>
                <a:spcPct val="180000"/>
              </a:lnSpc>
              <a:buFont typeface="Arial" panose="02080604020202020204" pitchFamily="34" charset="0"/>
              <a:buChar char="•"/>
            </a:pPr>
            <a:r>
              <a:rPr lang="en-US" sz="2000"/>
              <a:t>Advantage for Galactic center and Centaurus A</a:t>
            </a:r>
            <a:endParaRPr lang="en-US" sz="2000"/>
          </a:p>
          <a:p>
            <a:pPr marL="285750" indent="-285750" algn="l">
              <a:lnSpc>
                <a:spcPct val="190000"/>
              </a:lnSpc>
              <a:buFont typeface="Arial" panose="02080604020202020204" pitchFamily="34" charset="0"/>
              <a:buChar char="•"/>
            </a:pPr>
            <a:r>
              <a:rPr lang="en-US" sz="2000"/>
              <a:t>A 10-km³ detector achieves 5σ sensitivity of</a:t>
            </a:r>
            <a:endParaRPr lang="en-US" sz="2000"/>
          </a:p>
          <a:p>
            <a:pPr indent="0" algn="ctr">
              <a:buFont typeface="Arial" panose="02080604020202020204" pitchFamily="34" charset="0"/>
              <a:buNone/>
            </a:pPr>
            <a:r>
              <a:rPr lang="en-US" sz="2000"/>
              <a:t> E</a:t>
            </a:r>
            <a:r>
              <a:rPr lang="en-US" sz="2000" baseline="30000"/>
              <a:t>2</a:t>
            </a:r>
            <a:r>
              <a:rPr lang="en-US" sz="2000"/>
              <a:t>Φ ∼ 3 × 10</a:t>
            </a:r>
            <a:r>
              <a:rPr lang="en-US" sz="2000" baseline="30000"/>
              <a:t>−10</a:t>
            </a:r>
            <a:r>
              <a:rPr lang="en-US" sz="2000"/>
              <a:t> GeV cm</a:t>
            </a:r>
            <a:r>
              <a:rPr lang="en-US" sz="2000" baseline="30000"/>
              <a:t>−2 </a:t>
            </a:r>
            <a:r>
              <a:rPr lang="en-US" sz="2000"/>
              <a:t>s</a:t>
            </a:r>
            <a:r>
              <a:rPr lang="en-US" sz="2000" baseline="30000"/>
              <a:t>−1</a:t>
            </a:r>
            <a:endParaRPr lang="en-US" sz="2000"/>
          </a:p>
        </p:txBody>
      </p:sp>
      <p:sp>
        <p:nvSpPr>
          <p:cNvPr id="3" name="Text Box 2"/>
          <p:cNvSpPr txBox="1"/>
          <p:nvPr/>
        </p:nvSpPr>
        <p:spPr>
          <a:xfrm>
            <a:off x="9004935" y="539750"/>
            <a:ext cx="20123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/>
              <a:t>arXiv:2408.05122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3600" b="0">
                <a:effectLst/>
              </a:rPr>
              <a:t>Outline</a:t>
            </a:r>
            <a:endParaRPr lang="en-US" sz="3600" b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" y="1419225"/>
            <a:ext cx="10515600" cy="4351338"/>
          </a:xfrm>
        </p:spPr>
        <p:txBody>
          <a:bodyPr>
            <a:normAutofit lnSpcReduction="20000"/>
          </a:bodyPr>
          <a:p>
            <a:pPr>
              <a:lnSpc>
                <a:spcPct val="120000"/>
              </a:lnSpc>
            </a:pPr>
            <a:r>
              <a:rPr lang="en-US" sz="4000"/>
              <a:t>Simulation and Prospects</a:t>
            </a:r>
            <a:endParaRPr lang="en-US" sz="4000"/>
          </a:p>
          <a:p>
            <a:pPr marL="457200" lvl="1" indent="0">
              <a:lnSpc>
                <a:spcPct val="130000"/>
              </a:lnSpc>
              <a:buNone/>
            </a:pPr>
            <a:endParaRPr lang="en-US" sz="3600"/>
          </a:p>
          <a:p>
            <a:pPr>
              <a:lnSpc>
                <a:spcPct val="150000"/>
              </a:lnSpc>
            </a:pPr>
            <a:r>
              <a:rPr lang="en-US" sz="4000" b="1"/>
              <a:t>Experimental Progress</a:t>
            </a:r>
            <a:endParaRPr lang="en-US" sz="4000" b="1"/>
          </a:p>
          <a:p>
            <a:pPr marL="457200" lvl="1" indent="0">
              <a:lnSpc>
                <a:spcPct val="150000"/>
              </a:lnSpc>
              <a:buNone/>
            </a:pPr>
            <a:endParaRPr lang="en-US" sz="3600"/>
          </a:p>
          <a:p>
            <a:pPr>
              <a:lnSpc>
                <a:spcPct val="160000"/>
              </a:lnSpc>
            </a:pPr>
            <a:r>
              <a:rPr lang="en-US" sz="4000"/>
              <a:t>Summary</a:t>
            </a:r>
            <a:endParaRPr lang="en-US" sz="4000"/>
          </a:p>
        </p:txBody>
      </p:sp>
      <p:sp>
        <p:nvSpPr>
          <p:cNvPr id="4" name="Text Box 3"/>
          <p:cNvSpPr txBox="1"/>
          <p:nvPr/>
        </p:nvSpPr>
        <p:spPr>
          <a:xfrm>
            <a:off x="1177925" y="2188210"/>
            <a:ext cx="400748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Conceptual design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442585" y="2188210"/>
            <a:ext cx="3243580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Signal analysis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8882380" y="2188210"/>
            <a:ext cx="2346960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Sensitivity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77925" y="3818890"/>
            <a:ext cx="1971040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PMT Test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357880" y="3818890"/>
            <a:ext cx="225742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OM status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797550" y="3818890"/>
            <a:ext cx="220916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Electronic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202930" y="3818890"/>
            <a:ext cx="101663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Trial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>
                <a:sym typeface="+mn-ea"/>
              </a:rPr>
              <a:t>PMT Test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22" name="表格 15"/>
          <p:cNvGraphicFramePr>
            <a:graphicFrameLocks noGrp="1"/>
          </p:cNvGraphicFramePr>
          <p:nvPr/>
        </p:nvGraphicFramePr>
        <p:xfrm>
          <a:off x="6271895" y="3362325"/>
          <a:ext cx="5734685" cy="905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4450"/>
                <a:gridCol w="340360"/>
                <a:gridCol w="654685"/>
                <a:gridCol w="791210"/>
                <a:gridCol w="845820"/>
                <a:gridCol w="932180"/>
                <a:gridCol w="855980"/>
              </a:tblGrid>
              <a:tr h="394335"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b="0" i="0" u="none" strike="noStrike" dirty="0">
                          <a:effectLst/>
                        </a:rPr>
                        <a:t>Manufacturer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ctr" defTabSz="3027680" rtl="0" eaLnBrk="1" fontAlgn="ctr" latinLnBrk="0" hangingPunct="1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QE(%)</a:t>
                      </a:r>
                      <a:endParaRPr lang="en-GB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Voltage(V)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i="0" u="none" strike="noStrike" dirty="0">
                          <a:effectLst/>
                        </a:rPr>
                        <a:t>Gain</a:t>
                      </a:r>
                      <a:endParaRPr lang="en-GB" sz="120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b="0" i="0" u="none" strike="noStrike" dirty="0">
                          <a:effectLst/>
                        </a:rPr>
                        <a:t>P</a:t>
                      </a:r>
                      <a:r>
                        <a:rPr lang="en-US" altLang="en-GB" sz="1200" b="0" i="0" u="none" strike="noStrike" dirty="0">
                          <a:effectLst/>
                        </a:rPr>
                        <a:t>eak</a:t>
                      </a:r>
                      <a:r>
                        <a:rPr lang="en-GB" sz="1200" b="0" i="0" u="none" strike="noStrike" dirty="0">
                          <a:effectLst/>
                        </a:rPr>
                        <a:t>/V</a:t>
                      </a:r>
                      <a:r>
                        <a:rPr lang="en-US" altLang="en-GB" sz="1200" b="0" i="0" u="none" strike="noStrike" dirty="0">
                          <a:effectLst/>
                        </a:rPr>
                        <a:t>alley</a:t>
                      </a:r>
                      <a:r>
                        <a:rPr lang="en-GB" sz="1200" b="0" i="0" u="none" strike="noStrike" dirty="0">
                          <a:effectLst/>
                        </a:rPr>
                        <a:t> ratio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Dark Current (</a:t>
                      </a:r>
                      <a:r>
                        <a:rPr lang="en-GB" sz="1200" u="none" strike="noStrike" dirty="0" err="1">
                          <a:effectLst/>
                        </a:rPr>
                        <a:t>nA</a:t>
                      </a:r>
                      <a:r>
                        <a:rPr lang="en-GB" sz="1200" u="none" strike="noStrike" dirty="0">
                          <a:effectLst/>
                        </a:rPr>
                        <a:t>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Dark Count (</a:t>
                      </a:r>
                      <a:r>
                        <a:rPr lang="en-GB" sz="1200" u="none" strike="noStrike" dirty="0">
                          <a:effectLst/>
                        </a:rPr>
                        <a:t>Hz)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540"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b="0" i="0" u="none" strike="noStrike" dirty="0">
                          <a:effectLst/>
                        </a:rPr>
                        <a:t>North Night Vision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ctr" defTabSz="3027680" rtl="0" eaLnBrk="1" fontAlgn="ctr" latinLnBrk="0" hangingPunct="1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28.5</a:t>
                      </a:r>
                      <a:endParaRPr lang="en-US" altLang="zh-CN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1005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u="none" strike="noStrike" dirty="0">
                          <a:effectLst/>
                        </a:rPr>
                        <a:t>5.34E+06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u="none" strike="noStrike" dirty="0">
                          <a:effectLst/>
                        </a:rPr>
                        <a:t>2.05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1.35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526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4635"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b="0" i="0" u="none" strike="noStrike" dirty="0">
                          <a:effectLst/>
                        </a:rPr>
                        <a:t>Hamamatsu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ctr" defTabSz="3027680" rtl="0" eaLnBrk="1" fontAlgn="ctr" latinLnBrk="0" hangingPunct="1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27.1</a:t>
                      </a:r>
                      <a:endParaRPr lang="en-US" altLang="zh-CN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u="none" strike="noStrike" dirty="0">
                          <a:effectLst/>
                        </a:rPr>
                        <a:t>4.88E+06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u="none" strike="noStrike" dirty="0">
                          <a:effectLst/>
                        </a:rPr>
                        <a:t>2.25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1.23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1178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3" name="Group 82"/>
          <p:cNvGrpSpPr/>
          <p:nvPr/>
        </p:nvGrpSpPr>
        <p:grpSpPr>
          <a:xfrm>
            <a:off x="6352540" y="4463604"/>
            <a:ext cx="2687929" cy="2063762"/>
            <a:chOff x="-4" y="4155"/>
            <a:chExt cx="4233" cy="325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3" y="4155"/>
              <a:ext cx="3636" cy="3250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>
              <a:off x="1982" y="5625"/>
              <a:ext cx="0" cy="1544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371" y="5966"/>
              <a:ext cx="0" cy="1179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-4" y="6494"/>
              <a:ext cx="1207" cy="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en-US" altLang="zh-CN" sz="1600" b="1" dirty="0"/>
                <a:t>Valley</a:t>
              </a:r>
              <a:endParaRPr kumimoji="1" lang="zh-CN" altLang="en-US" sz="16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82" y="6400"/>
              <a:ext cx="1043" cy="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en-US" altLang="zh-CN" sz="1600" b="1" dirty="0"/>
                <a:t>Peak</a:t>
              </a:r>
              <a:endParaRPr kumimoji="1" lang="zh-CN" altLang="en-US" sz="1600" b="1" dirty="0"/>
            </a:p>
          </p:txBody>
        </p:sp>
      </p:grpSp>
      <p:pic>
        <p:nvPicPr>
          <p:cNvPr id="50" name="图片 10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5" y="4434205"/>
            <a:ext cx="2275205" cy="213614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18135" y="2101850"/>
            <a:ext cx="3801110" cy="4218940"/>
            <a:chOff x="611" y="2813"/>
            <a:chExt cx="6127" cy="6888"/>
          </a:xfrm>
        </p:grpSpPr>
        <p:grpSp>
          <p:nvGrpSpPr>
            <p:cNvPr id="48" name="Group 47"/>
            <p:cNvGrpSpPr/>
            <p:nvPr/>
          </p:nvGrpSpPr>
          <p:grpSpPr>
            <a:xfrm>
              <a:off x="2819" y="2813"/>
              <a:ext cx="2382" cy="6888"/>
              <a:chOff x="2819" y="2813"/>
              <a:chExt cx="2382" cy="6888"/>
            </a:xfrm>
          </p:grpSpPr>
          <p:pic>
            <p:nvPicPr>
              <p:cNvPr id="51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2359"/>
                <a:ext cx="1474" cy="2382"/>
              </a:xfrm>
              <a:prstGeom prst="rect">
                <a:avLst/>
              </a:prstGeom>
            </p:spPr>
          </p:pic>
          <p:pic>
            <p:nvPicPr>
              <p:cNvPr id="52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3019"/>
                <a:ext cx="1474" cy="2382"/>
              </a:xfrm>
              <a:prstGeom prst="rect">
                <a:avLst/>
              </a:prstGeom>
            </p:spPr>
          </p:pic>
          <p:pic>
            <p:nvPicPr>
              <p:cNvPr id="53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3553"/>
                <a:ext cx="1474" cy="2382"/>
              </a:xfrm>
              <a:prstGeom prst="rect">
                <a:avLst/>
              </a:prstGeom>
            </p:spPr>
          </p:pic>
          <p:pic>
            <p:nvPicPr>
              <p:cNvPr id="54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4087"/>
                <a:ext cx="1474" cy="2382"/>
              </a:xfrm>
              <a:prstGeom prst="rect">
                <a:avLst/>
              </a:prstGeom>
            </p:spPr>
          </p:pic>
          <p:pic>
            <p:nvPicPr>
              <p:cNvPr id="55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6045"/>
                <a:ext cx="1474" cy="2382"/>
              </a:xfrm>
              <a:prstGeom prst="rect">
                <a:avLst/>
              </a:prstGeom>
            </p:spPr>
          </p:pic>
          <p:pic>
            <p:nvPicPr>
              <p:cNvPr id="5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6706"/>
                <a:ext cx="1474" cy="2382"/>
              </a:xfrm>
              <a:prstGeom prst="rect">
                <a:avLst/>
              </a:prstGeom>
            </p:spPr>
          </p:pic>
          <p:pic>
            <p:nvPicPr>
              <p:cNvPr id="57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7240"/>
                <a:ext cx="1474" cy="2382"/>
              </a:xfrm>
              <a:prstGeom prst="rect">
                <a:avLst/>
              </a:prstGeom>
            </p:spPr>
          </p:pic>
          <p:pic>
            <p:nvPicPr>
              <p:cNvPr id="58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7773"/>
                <a:ext cx="1474" cy="2382"/>
              </a:xfrm>
              <a:prstGeom prst="rect">
                <a:avLst/>
              </a:prstGeom>
            </p:spPr>
          </p:pic>
        </p:grpSp>
        <p:grpSp>
          <p:nvGrpSpPr>
            <p:cNvPr id="59" name="Group 58"/>
            <p:cNvGrpSpPr/>
            <p:nvPr/>
          </p:nvGrpSpPr>
          <p:grpSpPr>
            <a:xfrm>
              <a:off x="611" y="3473"/>
              <a:ext cx="2208" cy="5490"/>
              <a:chOff x="611" y="3473"/>
              <a:chExt cx="2208" cy="5490"/>
            </a:xfrm>
          </p:grpSpPr>
          <p:cxnSp>
            <p:nvCxnSpPr>
              <p:cNvPr id="60" name="Straight Arrow Connector 59"/>
              <p:cNvCxnSpPr/>
              <p:nvPr/>
            </p:nvCxnSpPr>
            <p:spPr>
              <a:xfrm flipV="1">
                <a:off x="1215" y="3473"/>
                <a:ext cx="1604" cy="2865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1215" y="4104"/>
                <a:ext cx="1604" cy="2229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1215" y="4651"/>
                <a:ext cx="1604" cy="1679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>
                <a:endCxn id="54" idx="0"/>
              </p:cNvCxnSpPr>
              <p:nvPr/>
            </p:nvCxnSpPr>
            <p:spPr>
              <a:xfrm flipV="1">
                <a:off x="1215" y="5277"/>
                <a:ext cx="1604" cy="1087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1215" y="6300"/>
                <a:ext cx="1604" cy="93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1215" y="6292"/>
                <a:ext cx="1604" cy="1545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1215" y="6307"/>
                <a:ext cx="1604" cy="202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>
                <a:endCxn id="58" idx="0"/>
              </p:cNvCxnSpPr>
              <p:nvPr/>
            </p:nvCxnSpPr>
            <p:spPr>
              <a:xfrm>
                <a:off x="1215" y="6307"/>
                <a:ext cx="1604" cy="2657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749" y="6307"/>
                <a:ext cx="46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49" y="6292"/>
                <a:ext cx="0" cy="168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圆柱体 6"/>
              <p:cNvSpPr/>
              <p:nvPr/>
            </p:nvSpPr>
            <p:spPr>
              <a:xfrm flipH="1">
                <a:off x="611" y="7996"/>
                <a:ext cx="275" cy="482"/>
              </a:xfrm>
              <a:prstGeom prst="can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71" name="Left Brace 70"/>
            <p:cNvSpPr/>
            <p:nvPr/>
          </p:nvSpPr>
          <p:spPr>
            <a:xfrm rot="10800000">
              <a:off x="5337" y="2930"/>
              <a:ext cx="1165" cy="6724"/>
            </a:xfrm>
            <a:prstGeom prst="leftBrace">
              <a:avLst>
                <a:gd name="adj1" fmla="val 8333"/>
                <a:gd name="adj2" fmla="val 48324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kumimoji="1" lang="zh-CN" alt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5166" y="3549"/>
              <a:ext cx="1573" cy="5415"/>
              <a:chOff x="5166" y="3549"/>
              <a:chExt cx="1573" cy="5415"/>
            </a:xfrm>
          </p:grpSpPr>
          <p:cxnSp>
            <p:nvCxnSpPr>
              <p:cNvPr id="73" name="Straight Arrow Connector 72"/>
              <p:cNvCxnSpPr/>
              <p:nvPr/>
            </p:nvCxnSpPr>
            <p:spPr>
              <a:xfrm flipH="1" flipV="1">
                <a:off x="5218" y="3549"/>
                <a:ext cx="1521" cy="229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H="1">
                <a:off x="5184" y="3778"/>
                <a:ext cx="1555" cy="412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flipH="1">
                <a:off x="5166" y="3778"/>
                <a:ext cx="1572" cy="945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>
                <a:endCxn id="54" idx="2"/>
              </p:cNvCxnSpPr>
              <p:nvPr/>
            </p:nvCxnSpPr>
            <p:spPr>
              <a:xfrm flipH="1">
                <a:off x="5201" y="3778"/>
                <a:ext cx="1538" cy="1499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flipH="1">
                <a:off x="5201" y="3778"/>
                <a:ext cx="1538" cy="3458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5200" y="3778"/>
                <a:ext cx="1539" cy="4138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5199" y="3778"/>
                <a:ext cx="1540" cy="4700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>
                <a:endCxn id="58" idx="2"/>
              </p:cNvCxnSpPr>
              <p:nvPr/>
            </p:nvCxnSpPr>
            <p:spPr>
              <a:xfrm flipH="1">
                <a:off x="5201" y="3778"/>
                <a:ext cx="1538" cy="5186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5" name="Text Box 84"/>
          <p:cNvSpPr txBox="1"/>
          <p:nvPr/>
        </p:nvSpPr>
        <p:spPr>
          <a:xfrm>
            <a:off x="4213225" y="2359660"/>
            <a:ext cx="1572895" cy="6451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algn="ctr"/>
            <a:r>
              <a:rPr lang="en-US">
                <a:solidFill>
                  <a:schemeClr val="bg1"/>
                </a:solidFill>
              </a:rPr>
              <a:t>Multi-channel power supply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ext Box 85"/>
          <p:cNvSpPr txBox="1"/>
          <p:nvPr/>
        </p:nvSpPr>
        <p:spPr>
          <a:xfrm>
            <a:off x="4149725" y="3919220"/>
            <a:ext cx="1572895" cy="6451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en-US">
                <a:solidFill>
                  <a:schemeClr val="bg1"/>
                </a:solidFill>
              </a:rPr>
              <a:t>Multi-channel oscilloscope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ext Box 86"/>
          <p:cNvSpPr txBox="1"/>
          <p:nvPr/>
        </p:nvSpPr>
        <p:spPr>
          <a:xfrm>
            <a:off x="1233170" y="1383030"/>
            <a:ext cx="25120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 b="1"/>
              <a:t>Batch Testing</a:t>
            </a:r>
            <a:endParaRPr lang="en-US" sz="2400" b="1"/>
          </a:p>
        </p:txBody>
      </p:sp>
      <p:pic>
        <p:nvPicPr>
          <p:cNvPr id="88" name="Picture 87" descr="shot_curr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540" y="972185"/>
            <a:ext cx="4714240" cy="2188210"/>
          </a:xfrm>
          <a:prstGeom prst="rect">
            <a:avLst/>
          </a:prstGeom>
        </p:spPr>
      </p:pic>
      <p:sp>
        <p:nvSpPr>
          <p:cNvPr id="89" name="Right Arrow 88"/>
          <p:cNvSpPr/>
          <p:nvPr/>
        </p:nvSpPr>
        <p:spPr>
          <a:xfrm rot="21000000">
            <a:off x="3147060" y="1875790"/>
            <a:ext cx="3458210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0" name="Text Box 89"/>
          <p:cNvSpPr txBox="1"/>
          <p:nvPr/>
        </p:nvSpPr>
        <p:spPr>
          <a:xfrm>
            <a:off x="6828790" y="972185"/>
            <a:ext cx="1104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rgbClr val="FF0000"/>
                </a:solidFill>
              </a:rPr>
              <a:t>QE~30%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1" name="Text Box 90"/>
          <p:cNvSpPr txBox="1"/>
          <p:nvPr/>
        </p:nvSpPr>
        <p:spPr>
          <a:xfrm>
            <a:off x="9211945" y="963930"/>
            <a:ext cx="14763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rgbClr val="FF0000"/>
                </a:solidFill>
              </a:rPr>
              <a:t>Gain~N</a:t>
            </a:r>
            <a:r>
              <a:rPr lang="en-US" baseline="-25000">
                <a:solidFill>
                  <a:srgbClr val="FF0000"/>
                </a:solidFill>
              </a:rPr>
              <a:t>sec_ele</a:t>
            </a:r>
            <a:endParaRPr lang="en-US" baseline="-25000">
              <a:solidFill>
                <a:srgbClr val="FF0000"/>
              </a:solidFill>
            </a:endParaRPr>
          </a:p>
        </p:txBody>
      </p:sp>
      <p:sp>
        <p:nvSpPr>
          <p:cNvPr id="84" name="Text Box 83"/>
          <p:cNvSpPr txBox="1"/>
          <p:nvPr/>
        </p:nvSpPr>
        <p:spPr>
          <a:xfrm>
            <a:off x="95885" y="5621020"/>
            <a:ext cx="6959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/>
              <a:t>Light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6" descr="b6a2aa6024ec7cd91678d175b66eb96"/>
          <p:cNvPicPr>
            <a:picLocks noChangeAspect="1"/>
          </p:cNvPicPr>
          <p:nvPr/>
        </p:nvPicPr>
        <p:blipFill>
          <a:blip r:embed="rId1"/>
          <a:srcRect l="4079" t="9685" r="44013" b="45027"/>
          <a:stretch>
            <a:fillRect/>
          </a:stretch>
        </p:blipFill>
        <p:spPr>
          <a:xfrm>
            <a:off x="9134475" y="2034540"/>
            <a:ext cx="2592705" cy="4020185"/>
          </a:xfrm>
          <a:prstGeom prst="rect">
            <a:avLst/>
          </a:prstGeom>
        </p:spPr>
      </p:pic>
      <p:sp>
        <p:nvSpPr>
          <p:cNvPr id="26" name="Circular Arrow 25"/>
          <p:cNvSpPr/>
          <p:nvPr/>
        </p:nvSpPr>
        <p:spPr>
          <a:xfrm rot="19860000">
            <a:off x="7955915" y="2815590"/>
            <a:ext cx="2860675" cy="2911475"/>
          </a:xfrm>
          <a:prstGeom prst="circularArrow">
            <a:avLst>
              <a:gd name="adj1" fmla="val 8334"/>
              <a:gd name="adj2" fmla="val 1142319"/>
              <a:gd name="adj3" fmla="val 20408736"/>
              <a:gd name="adj4" fmla="val 13267504"/>
              <a:gd name="adj5" fmla="val 9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>
                <a:sym typeface="+mn-ea"/>
              </a:rPr>
              <a:t>OM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5" descr="OM_to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0" y="1758315"/>
            <a:ext cx="3303905" cy="2477135"/>
          </a:xfrm>
          <a:prstGeom prst="rect">
            <a:avLst/>
          </a:prstGeom>
        </p:spPr>
      </p:pic>
      <p:pic>
        <p:nvPicPr>
          <p:cNvPr id="7" name="Picture 6" descr="OM_s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90" y="4235450"/>
            <a:ext cx="3304540" cy="24777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974090" y="1300480"/>
            <a:ext cx="31940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/>
              <a:t>Current Version of OM</a:t>
            </a:r>
            <a:endParaRPr lang="en-US" sz="2400"/>
          </a:p>
        </p:txBody>
      </p:sp>
      <p:sp>
        <p:nvSpPr>
          <p:cNvPr id="9" name="Text Box 8"/>
          <p:cNvSpPr txBox="1"/>
          <p:nvPr/>
        </p:nvSpPr>
        <p:spPr>
          <a:xfrm>
            <a:off x="4752975" y="1305560"/>
            <a:ext cx="3278505" cy="23685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Char char="•"/>
            </a:pPr>
            <a:r>
              <a:rPr lang="en-US" sz="2000"/>
              <a:t>8-PMTs / OM</a:t>
            </a:r>
            <a:endParaRPr lang="en-US" sz="2000"/>
          </a:p>
          <a:p>
            <a:pPr marL="285750" indent="-28575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Char char="•"/>
            </a:pPr>
            <a:r>
              <a:rPr lang="en-US" sz="2000"/>
              <a:t>support bracket</a:t>
            </a:r>
            <a:endParaRPr lang="en-US" sz="2000"/>
          </a:p>
          <a:p>
            <a:pPr marL="285750" indent="-28575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Char char="•"/>
            </a:pPr>
            <a:r>
              <a:rPr lang="en-US" sz="2000">
                <a:sym typeface="+mn-ea"/>
              </a:rPr>
              <a:t>Pressure Test: </a:t>
            </a:r>
            <a:endParaRPr lang="en-US" sz="2000">
              <a:sym typeface="+mn-ea"/>
            </a:endParaRPr>
          </a:p>
          <a:p>
            <a:pPr lvl="1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sym typeface="+mn-ea"/>
              </a:rPr>
              <a:t>works at 4km</a:t>
            </a:r>
            <a:endParaRPr lang="en-US" sz="200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285750" indent="-28575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Char char="•"/>
            </a:pPr>
            <a:r>
              <a:rPr lang="en-US" sz="2000">
                <a:sym typeface="+mn-ea"/>
              </a:rPr>
              <a:t>Leak Test:</a:t>
            </a:r>
            <a:endParaRPr lang="en-US" sz="2000">
              <a:sym typeface="+mn-ea"/>
            </a:endParaRPr>
          </a:p>
          <a:p>
            <a:pPr lvl="1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sym typeface="+mn-ea"/>
              </a:rPr>
              <a:t> ~ 0 pressure for 1 day</a:t>
            </a:r>
            <a:endParaRPr lang="en-US" sz="2000"/>
          </a:p>
        </p:txBody>
      </p:sp>
      <p:pic>
        <p:nvPicPr>
          <p:cNvPr id="10" name="图片 10" descr="428ef709f8cccdf92d46132e37208ef"/>
          <p:cNvPicPr>
            <a:picLocks noChangeAspect="1"/>
          </p:cNvPicPr>
          <p:nvPr/>
        </p:nvPicPr>
        <p:blipFill>
          <a:blip r:embed="rId4"/>
          <a:srcRect l="9162" t="8098" r="6005" b="24720"/>
          <a:stretch>
            <a:fillRect/>
          </a:stretch>
        </p:blipFill>
        <p:spPr>
          <a:xfrm>
            <a:off x="6753225" y="3877945"/>
            <a:ext cx="2106295" cy="2225040"/>
          </a:xfrm>
          <a:prstGeom prst="rect">
            <a:avLst/>
          </a:prstGeom>
        </p:spPr>
      </p:pic>
      <p:pic>
        <p:nvPicPr>
          <p:cNvPr id="12" name="图片 11" descr="8f23f43164b53cd7d724861b9f3d129"/>
          <p:cNvPicPr>
            <a:picLocks noChangeAspect="1"/>
          </p:cNvPicPr>
          <p:nvPr/>
        </p:nvPicPr>
        <p:blipFill>
          <a:blip r:embed="rId5"/>
          <a:srcRect l="9435" r="17822"/>
          <a:stretch>
            <a:fillRect/>
          </a:stretch>
        </p:blipFill>
        <p:spPr>
          <a:xfrm rot="5400000">
            <a:off x="7235190" y="6124575"/>
            <a:ext cx="576580" cy="594995"/>
          </a:xfrm>
          <a:prstGeom prst="rect">
            <a:avLst/>
          </a:prstGeom>
        </p:spPr>
      </p:pic>
      <p:pic>
        <p:nvPicPr>
          <p:cNvPr id="13" name="图片 12" descr="95f70684526e26542eb7c2b214a8d61"/>
          <p:cNvPicPr>
            <a:picLocks noChangeAspect="1"/>
          </p:cNvPicPr>
          <p:nvPr/>
        </p:nvPicPr>
        <p:blipFill>
          <a:blip r:embed="rId6"/>
          <a:srcRect l="14651" t="21584" r="36499" b="17709"/>
          <a:stretch>
            <a:fillRect/>
          </a:stretch>
        </p:blipFill>
        <p:spPr>
          <a:xfrm rot="5400000">
            <a:off x="7842250" y="6149975"/>
            <a:ext cx="562610" cy="52578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8328660" y="6228715"/>
            <a:ext cx="6534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chemeClr val="tx1"/>
                </a:solidFill>
              </a:rPr>
              <a:t>Tape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596380" y="6220460"/>
            <a:ext cx="7156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chemeClr val="tx1"/>
                </a:solidFill>
              </a:rPr>
              <a:t>Putty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s 15"/>
          <p:cNvSpPr/>
          <p:nvPr/>
        </p:nvSpPr>
        <p:spPr>
          <a:xfrm>
            <a:off x="7524115" y="5299075"/>
            <a:ext cx="403225" cy="29337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endCxn id="12" idx="1"/>
          </p:cNvCxnSpPr>
          <p:nvPr/>
        </p:nvCxnSpPr>
        <p:spPr>
          <a:xfrm flipH="1">
            <a:off x="7523480" y="5602605"/>
            <a:ext cx="108585" cy="53149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3" idx="1"/>
          </p:cNvCxnSpPr>
          <p:nvPr/>
        </p:nvCxnSpPr>
        <p:spPr>
          <a:xfrm>
            <a:off x="7909560" y="5593715"/>
            <a:ext cx="213995" cy="53784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9"/>
          <p:cNvSpPr txBox="1"/>
          <p:nvPr/>
        </p:nvSpPr>
        <p:spPr>
          <a:xfrm>
            <a:off x="8859520" y="1497965"/>
            <a:ext cx="33280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>
              <a:lnSpc>
                <a:spcPct val="120000"/>
              </a:lnSpc>
              <a:buFont typeface="Arial" panose="02080604020202020204" pitchFamily="34" charset="0"/>
              <a:buNone/>
            </a:pPr>
            <a:r>
              <a:rPr lang="en-US" altLang="zh-CN" sz="2000">
                <a:sym typeface="+mn-ea"/>
              </a:rPr>
              <a:t>4km ocean depths (</a:t>
            </a:r>
            <a:r>
              <a:rPr lang="en-US" altLang="zh-CN" sz="2000">
                <a:sym typeface="+mn-ea"/>
              </a:rPr>
              <a:t>40Mpa)</a:t>
            </a:r>
            <a:endParaRPr lang="en-US" sz="2000"/>
          </a:p>
        </p:txBody>
      </p:sp>
      <p:sp>
        <p:nvSpPr>
          <p:cNvPr id="21" name="文本框 8"/>
          <p:cNvSpPr txBox="1"/>
          <p:nvPr/>
        </p:nvSpPr>
        <p:spPr>
          <a:xfrm>
            <a:off x="9154795" y="5631815"/>
            <a:ext cx="2572385" cy="36830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Pressure Test Chamber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3" name="Circular Arrow 22"/>
          <p:cNvSpPr/>
          <p:nvPr/>
        </p:nvSpPr>
        <p:spPr>
          <a:xfrm rot="20280000">
            <a:off x="5689600" y="4006215"/>
            <a:ext cx="2110105" cy="214757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267504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52975" y="4765040"/>
            <a:ext cx="1841500" cy="1615440"/>
            <a:chOff x="7485" y="7504"/>
            <a:chExt cx="2900" cy="254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/>
            <a:srcRect l="22889" t="21875" r="12991" b="42813"/>
            <a:stretch>
              <a:fillRect/>
            </a:stretch>
          </p:blipFill>
          <p:spPr>
            <a:xfrm>
              <a:off x="7608" y="7504"/>
              <a:ext cx="2595" cy="2544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7485" y="9379"/>
              <a:ext cx="29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sym typeface="+mn-ea"/>
                </a:rPr>
                <a:t>Pressure Gauge</a:t>
              </a:r>
              <a:endParaRPr lang="en-US" altLang="zh-CN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30" name="Freeform 29"/>
          <p:cNvSpPr/>
          <p:nvPr/>
        </p:nvSpPr>
        <p:spPr>
          <a:xfrm>
            <a:off x="2313940" y="2160270"/>
            <a:ext cx="694690" cy="842010"/>
          </a:xfrm>
          <a:custGeom>
            <a:avLst/>
            <a:gdLst>
              <a:gd name="connisteX0" fmla="*/ 151360 w 753679"/>
              <a:gd name="connsiteY0" fmla="*/ 591035 h 873607"/>
              <a:gd name="connisteX1" fmla="*/ 159615 w 753679"/>
              <a:gd name="connsiteY1" fmla="*/ 766930 h 873607"/>
              <a:gd name="connisteX2" fmla="*/ 219940 w 753679"/>
              <a:gd name="connsiteY2" fmla="*/ 848210 h 873607"/>
              <a:gd name="connisteX3" fmla="*/ 329795 w 753679"/>
              <a:gd name="connsiteY3" fmla="*/ 867260 h 873607"/>
              <a:gd name="connisteX4" fmla="*/ 446635 w 753679"/>
              <a:gd name="connsiteY4" fmla="*/ 872975 h 873607"/>
              <a:gd name="connisteX5" fmla="*/ 508230 w 753679"/>
              <a:gd name="connsiteY5" fmla="*/ 858370 h 873607"/>
              <a:gd name="connisteX6" fmla="*/ 586970 w 753679"/>
              <a:gd name="connsiteY6" fmla="*/ 761215 h 873607"/>
              <a:gd name="connisteX7" fmla="*/ 583795 w 753679"/>
              <a:gd name="connsiteY7" fmla="*/ 648185 h 873607"/>
              <a:gd name="connisteX8" fmla="*/ 625705 w 753679"/>
              <a:gd name="connsiteY8" fmla="*/ 624055 h 873607"/>
              <a:gd name="connisteX9" fmla="*/ 629515 w 753679"/>
              <a:gd name="connsiteY9" fmla="*/ 504040 h 873607"/>
              <a:gd name="connisteX10" fmla="*/ 712700 w 753679"/>
              <a:gd name="connsiteY10" fmla="*/ 424030 h 873607"/>
              <a:gd name="connisteX11" fmla="*/ 741275 w 753679"/>
              <a:gd name="connsiteY11" fmla="*/ 187175 h 873607"/>
              <a:gd name="connisteX12" fmla="*/ 551410 w 753679"/>
              <a:gd name="connsiteY12" fmla="*/ 29695 h 873607"/>
              <a:gd name="connisteX13" fmla="*/ 233910 w 753679"/>
              <a:gd name="connsiteY13" fmla="*/ 16995 h 873607"/>
              <a:gd name="connisteX14" fmla="*/ 16740 w 753679"/>
              <a:gd name="connsiteY14" fmla="*/ 164315 h 873607"/>
              <a:gd name="connisteX15" fmla="*/ 29440 w 753679"/>
              <a:gd name="connsiteY15" fmla="*/ 307190 h 873607"/>
              <a:gd name="connisteX16" fmla="*/ 56745 w 753679"/>
              <a:gd name="connsiteY16" fmla="*/ 436730 h 873607"/>
              <a:gd name="connisteX17" fmla="*/ 112625 w 753679"/>
              <a:gd name="connsiteY17" fmla="*/ 507215 h 873607"/>
              <a:gd name="connisteX18" fmla="*/ 151360 w 753679"/>
              <a:gd name="connsiteY18" fmla="*/ 591035 h 8736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</a:cxnLst>
            <a:rect l="l" t="t" r="r" b="b"/>
            <a:pathLst>
              <a:path w="753680" h="873608">
                <a:moveTo>
                  <a:pt x="151360" y="591035"/>
                </a:moveTo>
                <a:cubicBezTo>
                  <a:pt x="160885" y="643105"/>
                  <a:pt x="145645" y="715495"/>
                  <a:pt x="159615" y="766930"/>
                </a:cubicBezTo>
                <a:cubicBezTo>
                  <a:pt x="173585" y="818365"/>
                  <a:pt x="185650" y="827890"/>
                  <a:pt x="219940" y="848210"/>
                </a:cubicBezTo>
                <a:cubicBezTo>
                  <a:pt x="254230" y="868530"/>
                  <a:pt x="284710" y="862180"/>
                  <a:pt x="329795" y="867260"/>
                </a:cubicBezTo>
                <a:cubicBezTo>
                  <a:pt x="374880" y="872340"/>
                  <a:pt x="411075" y="874880"/>
                  <a:pt x="446635" y="872975"/>
                </a:cubicBezTo>
                <a:cubicBezTo>
                  <a:pt x="482195" y="871070"/>
                  <a:pt x="480290" y="880595"/>
                  <a:pt x="508230" y="858370"/>
                </a:cubicBezTo>
                <a:cubicBezTo>
                  <a:pt x="536170" y="836145"/>
                  <a:pt x="571730" y="803125"/>
                  <a:pt x="586970" y="761215"/>
                </a:cubicBezTo>
                <a:cubicBezTo>
                  <a:pt x="602210" y="719305"/>
                  <a:pt x="576175" y="675490"/>
                  <a:pt x="583795" y="648185"/>
                </a:cubicBezTo>
                <a:cubicBezTo>
                  <a:pt x="591415" y="620880"/>
                  <a:pt x="616815" y="652630"/>
                  <a:pt x="625705" y="624055"/>
                </a:cubicBezTo>
                <a:cubicBezTo>
                  <a:pt x="634595" y="595480"/>
                  <a:pt x="612370" y="544045"/>
                  <a:pt x="629515" y="504040"/>
                </a:cubicBezTo>
                <a:cubicBezTo>
                  <a:pt x="646660" y="464035"/>
                  <a:pt x="690475" y="487530"/>
                  <a:pt x="712700" y="424030"/>
                </a:cubicBezTo>
                <a:cubicBezTo>
                  <a:pt x="734925" y="360530"/>
                  <a:pt x="773660" y="265915"/>
                  <a:pt x="741275" y="187175"/>
                </a:cubicBezTo>
                <a:cubicBezTo>
                  <a:pt x="708890" y="108435"/>
                  <a:pt x="653010" y="63985"/>
                  <a:pt x="551410" y="29695"/>
                </a:cubicBezTo>
                <a:cubicBezTo>
                  <a:pt x="449810" y="-4595"/>
                  <a:pt x="340590" y="-9675"/>
                  <a:pt x="233910" y="16995"/>
                </a:cubicBezTo>
                <a:cubicBezTo>
                  <a:pt x="127230" y="43665"/>
                  <a:pt x="57380" y="106530"/>
                  <a:pt x="16740" y="164315"/>
                </a:cubicBezTo>
                <a:cubicBezTo>
                  <a:pt x="-23900" y="222100"/>
                  <a:pt x="21185" y="252580"/>
                  <a:pt x="29440" y="307190"/>
                </a:cubicBezTo>
                <a:cubicBezTo>
                  <a:pt x="37695" y="361800"/>
                  <a:pt x="40235" y="396725"/>
                  <a:pt x="56745" y="436730"/>
                </a:cubicBezTo>
                <a:cubicBezTo>
                  <a:pt x="73255" y="476735"/>
                  <a:pt x="93575" y="476100"/>
                  <a:pt x="112625" y="507215"/>
                </a:cubicBezTo>
                <a:cubicBezTo>
                  <a:pt x="131675" y="538330"/>
                  <a:pt x="141835" y="538965"/>
                  <a:pt x="151360" y="591035"/>
                </a:cubicBezTo>
                <a:close/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1" name="Rectangles 30"/>
          <p:cNvSpPr/>
          <p:nvPr/>
        </p:nvSpPr>
        <p:spPr>
          <a:xfrm>
            <a:off x="2015490" y="3104515"/>
            <a:ext cx="1237615" cy="11315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30" idx="11"/>
          </p:cNvCxnSpPr>
          <p:nvPr/>
        </p:nvCxnSpPr>
        <p:spPr>
          <a:xfrm flipV="1">
            <a:off x="2997200" y="1562100"/>
            <a:ext cx="1871980" cy="77851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5817870" y="3596640"/>
            <a:ext cx="551815" cy="61468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880860" y="2579370"/>
            <a:ext cx="1804035" cy="582295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" y="2984500"/>
            <a:ext cx="1247140" cy="908050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stCxn id="31" idx="3"/>
          </p:cNvCxnSpPr>
          <p:nvPr/>
        </p:nvCxnSpPr>
        <p:spPr>
          <a:xfrm flipV="1">
            <a:off x="3253105" y="2019300"/>
            <a:ext cx="1558925" cy="165100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1"/>
            <a:endCxn id="36" idx="3"/>
          </p:cNvCxnSpPr>
          <p:nvPr/>
        </p:nvCxnSpPr>
        <p:spPr>
          <a:xfrm flipH="1" flipV="1">
            <a:off x="1356360" y="3438525"/>
            <a:ext cx="659130" cy="231775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/>
              <a:t>Electronic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41" y="1476195"/>
            <a:ext cx="3240393" cy="2340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41" y="3953417"/>
            <a:ext cx="3510000" cy="2340000"/>
          </a:xfrm>
          <a:prstGeom prst="rect">
            <a:avLst/>
          </a:prstGeom>
        </p:spPr>
      </p:pic>
      <p:sp>
        <p:nvSpPr>
          <p:cNvPr id="31" name="左大括号 30"/>
          <p:cNvSpPr/>
          <p:nvPr/>
        </p:nvSpPr>
        <p:spPr>
          <a:xfrm>
            <a:off x="7695141" y="2642622"/>
            <a:ext cx="360000" cy="2480795"/>
          </a:xfrm>
          <a:prstGeom prst="leftBrace">
            <a:avLst>
              <a:gd name="adj1" fmla="val 61955"/>
              <a:gd name="adj2" fmla="val 64743"/>
            </a:avLst>
          </a:prstGeom>
          <a:ln w="19050">
            <a:solidFill>
              <a:srgbClr val="D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2" name="直接箭头连接符 31"/>
          <p:cNvCxnSpPr/>
          <p:nvPr/>
        </p:nvCxnSpPr>
        <p:spPr>
          <a:xfrm>
            <a:off x="5191760" y="3847070"/>
            <a:ext cx="0" cy="864000"/>
          </a:xfrm>
          <a:prstGeom prst="straightConnector1">
            <a:avLst/>
          </a:prstGeom>
          <a:ln w="19050">
            <a:solidFill>
              <a:srgbClr val="D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连接符: 肘形 32"/>
          <p:cNvCxnSpPr/>
          <p:nvPr/>
        </p:nvCxnSpPr>
        <p:spPr>
          <a:xfrm>
            <a:off x="3475118" y="3812022"/>
            <a:ext cx="3962400" cy="439200"/>
          </a:xfrm>
          <a:prstGeom prst="bentConnector3">
            <a:avLst>
              <a:gd name="adj1" fmla="val 0"/>
            </a:avLst>
          </a:prstGeom>
          <a:ln w="19050">
            <a:solidFill>
              <a:srgbClr val="D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626859" y="1623399"/>
            <a:ext cx="6346800" cy="2480795"/>
            <a:chOff x="626859" y="1952329"/>
            <a:chExt cx="6346800" cy="2480795"/>
          </a:xfrm>
        </p:grpSpPr>
        <p:sp>
          <p:nvSpPr>
            <p:cNvPr id="30" name="矩形: 圆角 29"/>
            <p:cNvSpPr/>
            <p:nvPr/>
          </p:nvSpPr>
          <p:spPr>
            <a:xfrm>
              <a:off x="626859" y="1952329"/>
              <a:ext cx="6346800" cy="2480795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59" y="2114250"/>
              <a:ext cx="6346800" cy="2158210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37" y="4493417"/>
            <a:ext cx="4189843" cy="1800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100070" y="1706245"/>
            <a:ext cx="3272790" cy="213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50000"/>
              </a:lnSpc>
            </a:pPr>
            <a:r>
              <a:rPr lang="en-US" sz="1600">
                <a:solidFill>
                  <a:schemeClr val="accent1"/>
                </a:solidFill>
              </a:rPr>
              <a:t>Front-end and readout electronics</a:t>
            </a:r>
            <a:endParaRPr lang="en-US"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/>
              <a:t>Electronic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>
            <a:grpSpLocks noChangeAspect="1"/>
          </p:cNvGrpSpPr>
          <p:nvPr/>
        </p:nvGrpSpPr>
        <p:grpSpPr>
          <a:xfrm rot="0">
            <a:off x="9057640" y="4192270"/>
            <a:ext cx="2885440" cy="2163445"/>
            <a:chOff x="1645200" y="3859200"/>
            <a:chExt cx="3841501" cy="2880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5200" y="3859200"/>
              <a:ext cx="3841501" cy="2880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409812" y="5155941"/>
              <a:ext cx="933193" cy="448864"/>
            </a:xfrm>
            <a:prstGeom prst="rect">
              <a:avLst/>
            </a:prstGeom>
            <a:solidFill>
              <a:schemeClr val="tx1">
                <a:alpha val="57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1600" dirty="0">
                  <a:solidFill>
                    <a:srgbClr val="FFFF00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</a:rPr>
                <a:t>Slave</a:t>
              </a:r>
              <a:endParaRPr lang="zh-CN" altLang="en-US" sz="1600" dirty="0">
                <a:solidFill>
                  <a:srgbClr val="FFFF00"/>
                </a:solidFill>
                <a:latin typeface="Arial" panose="02080604020202020204" pitchFamily="34" charset="0"/>
                <a:ea typeface="宋体" panose="02010600030101010101" charset="-122"/>
                <a:cs typeface="Arial" panose="0208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472847" y="4303838"/>
              <a:ext cx="1131992" cy="448864"/>
            </a:xfrm>
            <a:prstGeom prst="rect">
              <a:avLst/>
            </a:prstGeom>
            <a:solidFill>
              <a:schemeClr val="tx1">
                <a:alpha val="57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1600" dirty="0">
                  <a:solidFill>
                    <a:srgbClr val="FFFF00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</a:rPr>
                <a:t>Master</a:t>
              </a:r>
              <a:endParaRPr lang="zh-CN" altLang="en-US" sz="1600" dirty="0">
                <a:solidFill>
                  <a:srgbClr val="FFFF00"/>
                </a:solidFill>
                <a:latin typeface="Arial" panose="02080604020202020204" pitchFamily="34" charset="0"/>
                <a:ea typeface="宋体" panose="02010600030101010101" charset="-122"/>
                <a:cs typeface="Arial" panose="02080604020202020204" pitchFamily="34" charset="0"/>
              </a:endParaRPr>
            </a:p>
          </p:txBody>
        </p:sp>
      </p:grp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40" y="1937385"/>
            <a:ext cx="2885440" cy="21209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057005" y="1404620"/>
            <a:ext cx="2893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dirty="0">
                <a:latin typeface="Arial" panose="02080604020202020204" pitchFamily="34" charset="0"/>
                <a:ea typeface="宋体" panose="02010600030101010101" charset="-122"/>
                <a:cs typeface="Arial" panose="02080604020202020204" pitchFamily="34" charset="0"/>
              </a:rPr>
              <a:t>16-Channel Electronic</a:t>
            </a:r>
            <a:endParaRPr lang="en-US" altLang="zh-CN" sz="2000" dirty="0">
              <a:latin typeface="Arial" panose="02080604020202020204" pitchFamily="34" charset="0"/>
              <a:ea typeface="宋体" panose="02010600030101010101" charset="-122"/>
              <a:cs typeface="Arial" panose="0208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44382" y="1925363"/>
          <a:ext cx="7560000" cy="3484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60000"/>
                <a:gridCol w="1260000"/>
                <a:gridCol w="1260000"/>
                <a:gridCol w="1260000"/>
                <a:gridCol w="1260000"/>
                <a:gridCol w="1260000"/>
              </a:tblGrid>
              <a:tr h="37084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Channel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σ</a:t>
                      </a:r>
                      <a:r>
                        <a:rPr lang="en-US" altLang="zh-CN" sz="1400" baseline="-250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Δt</a:t>
                      </a: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 / ns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σ</a:t>
                      </a:r>
                      <a:r>
                        <a:rPr lang="en-US" altLang="zh-CN" sz="1400" baseline="-250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TOT</a:t>
                      </a: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 / ns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Channel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σ</a:t>
                      </a:r>
                      <a:r>
                        <a:rPr lang="en-US" altLang="zh-CN" sz="1400" baseline="-250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Δt</a:t>
                      </a: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 / ns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σ</a:t>
                      </a:r>
                      <a:r>
                        <a:rPr lang="en-US" altLang="zh-CN" sz="1400" baseline="-250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TOT</a:t>
                      </a: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 / ns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a ch1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0.70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0.89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c ch1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0.36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0.80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a ch2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0.50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0.68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c ch2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0.36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0.53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a ch3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0.41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0.61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c ch3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0.36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0.56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a ch4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0.41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0.78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c ch4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0.41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0.70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b ch1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0.42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0.46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d ch1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0.48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0.59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b ch2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0.46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0.66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d ch2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0.49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0.61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b ch3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0.75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0.66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d ch3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0.49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0.82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b ch4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0.72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0.76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shell d ch4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charset="-122"/>
                          <a:cs typeface="Arial" panose="02080604020202020204" pitchFamily="34" charset="0"/>
                        </a:rPr>
                        <a:t>0.72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0.71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 Box 9"/>
          <p:cNvSpPr txBox="1"/>
          <p:nvPr/>
        </p:nvSpPr>
        <p:spPr>
          <a:xfrm>
            <a:off x="10222230" y="3689985"/>
            <a:ext cx="1720850" cy="36830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 rtlCol="0">
            <a:spAutoFit/>
          </a:bodyPr>
          <a:p>
            <a:pPr algn="r"/>
            <a:r>
              <a:rPr lang="en-US"/>
              <a:t>Testing Version</a:t>
            </a:r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9836785" y="5988685"/>
            <a:ext cx="2113280" cy="3683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p>
            <a:pPr algn="r"/>
            <a:r>
              <a:rPr lang="en-US"/>
              <a:t>Integrated Version</a:t>
            </a:r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856740" y="1382395"/>
            <a:ext cx="50095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400" b="1"/>
              <a:t>Testing with </a:t>
            </a:r>
            <a:r>
              <a:rPr lang="en-US" altLang="zh-CN" sz="2400" b="1" dirty="0">
                <a:latin typeface="Arial" panose="02080604020202020204" pitchFamily="34" charset="0"/>
                <a:ea typeface="宋体" panose="02010600030101010101" charset="-122"/>
                <a:cs typeface="Arial" panose="02080604020202020204" pitchFamily="34" charset="0"/>
                <a:sym typeface="+mn-ea"/>
              </a:rPr>
              <a:t>10 MHz Signals</a:t>
            </a:r>
            <a:endParaRPr lang="en-US" altLang="zh-CN" sz="2400" b="1" dirty="0">
              <a:latin typeface="Arial" panose="02080604020202020204" pitchFamily="34" charset="0"/>
              <a:ea typeface="宋体" panose="02010600030101010101" charset="-122"/>
              <a:cs typeface="Arial" panose="02080604020202020204" pitchFamily="34" charset="0"/>
              <a:sym typeface="+mn-ea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95450" y="5287645"/>
            <a:ext cx="5648325" cy="755650"/>
            <a:chOff x="1015" y="8327"/>
            <a:chExt cx="8895" cy="1190"/>
          </a:xfrm>
        </p:grpSpPr>
        <p:sp>
          <p:nvSpPr>
            <p:cNvPr id="20" name="Text Box 19"/>
            <p:cNvSpPr txBox="1"/>
            <p:nvPr/>
          </p:nvSpPr>
          <p:spPr>
            <a:xfrm>
              <a:off x="1015" y="8667"/>
              <a:ext cx="377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dirty="0">
                  <a:solidFill>
                    <a:srgbClr val="00B050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  <a:sym typeface="+mn-ea"/>
                </a:rPr>
                <a:t> For all the channels:</a:t>
              </a:r>
              <a:r>
                <a:rPr lang="en-US" altLang="zh-CN" dirty="0">
                  <a:solidFill>
                    <a:schemeClr val="accent6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  <a:sym typeface="+mn-ea"/>
                </a:rPr>
                <a:t> </a:t>
              </a:r>
              <a:endParaRPr lang="en-US" altLang="zh-CN" dirty="0">
                <a:solidFill>
                  <a:schemeClr val="accent6"/>
                </a:solidFill>
                <a:latin typeface="Arial" panose="02080604020202020204" pitchFamily="34" charset="0"/>
                <a:ea typeface="宋体" panose="02010600030101010101" charset="-122"/>
                <a:cs typeface="Arial" panose="02080604020202020204" pitchFamily="34" charset="0"/>
                <a:sym typeface="+mn-ea"/>
              </a:endParaRPr>
            </a:p>
          </p:txBody>
        </p:sp>
        <p:sp>
          <p:nvSpPr>
            <p:cNvPr id="21" name="Text Box 20"/>
            <p:cNvSpPr txBox="1"/>
            <p:nvPr/>
          </p:nvSpPr>
          <p:spPr>
            <a:xfrm>
              <a:off x="4789" y="8327"/>
              <a:ext cx="5121" cy="119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lang="en-US" altLang="zh-CN" dirty="0">
                  <a:solidFill>
                    <a:srgbClr val="00B050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  <a:sym typeface="+mn-ea"/>
                </a:rPr>
                <a:t>σ</a:t>
              </a:r>
              <a:r>
                <a:rPr lang="en-US" altLang="zh-CN" baseline="-25000" dirty="0">
                  <a:solidFill>
                    <a:srgbClr val="00B050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  <a:sym typeface="+mn-ea"/>
                </a:rPr>
                <a:t>Δt</a:t>
              </a:r>
              <a:r>
                <a:rPr lang="en-US" altLang="zh-CN" dirty="0">
                  <a:solidFill>
                    <a:srgbClr val="00B050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  <a:sym typeface="+mn-ea"/>
                </a:rPr>
                <a:t> and σ</a:t>
              </a:r>
              <a:r>
                <a:rPr lang="en-US" altLang="zh-CN" baseline="-25000" dirty="0">
                  <a:solidFill>
                    <a:srgbClr val="00B050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  <a:sym typeface="+mn-ea"/>
                </a:rPr>
                <a:t>TOT</a:t>
              </a:r>
              <a:r>
                <a:rPr lang="en-US" altLang="zh-CN" dirty="0">
                  <a:solidFill>
                    <a:srgbClr val="00B050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  <a:sym typeface="+mn-ea"/>
                </a:rPr>
                <a:t> ≤ </a:t>
              </a:r>
              <a:r>
                <a:rPr lang="en-US" altLang="zh-CN" b="1" dirty="0">
                  <a:solidFill>
                    <a:srgbClr val="C00000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  <a:sym typeface="+mn-ea"/>
                </a:rPr>
                <a:t>1 ns</a:t>
              </a:r>
              <a:endParaRPr lang="en-US" altLang="zh-CN" dirty="0">
                <a:solidFill>
                  <a:srgbClr val="00B050"/>
                </a:solidFill>
                <a:latin typeface="Arial" panose="02080604020202020204" pitchFamily="34" charset="0"/>
                <a:ea typeface="宋体" panose="02010600030101010101" charset="-122"/>
                <a:cs typeface="Arial" panose="02080604020202020204" pitchFamily="34" charset="0"/>
                <a:sym typeface="+mn-ea"/>
              </a:endParaRPr>
            </a:p>
            <a:p>
              <a:pPr algn="l">
                <a:lnSpc>
                  <a:spcPct val="130000"/>
                </a:lnSpc>
                <a:buClrTx/>
                <a:buSzTx/>
                <a:buFontTx/>
              </a:pPr>
              <a:r>
                <a:rPr lang="en-US" altLang="zh-CN" dirty="0">
                  <a:solidFill>
                    <a:srgbClr val="00B050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  <a:sym typeface="+mn-ea"/>
                </a:rPr>
                <a:t>Packet Loss Rate &lt; </a:t>
              </a:r>
              <a:r>
                <a:rPr lang="en-US" altLang="zh-CN" b="1" dirty="0">
                  <a:solidFill>
                    <a:srgbClr val="C00000"/>
                  </a:solidFill>
                  <a:latin typeface="Arial" panose="02080604020202020204" pitchFamily="34" charset="0"/>
                  <a:ea typeface="宋体" panose="02010600030101010101" charset="-122"/>
                  <a:cs typeface="Arial" panose="02080604020202020204" pitchFamily="34" charset="0"/>
                  <a:sym typeface="+mn-ea"/>
                </a:rPr>
                <a:t>0.001%</a:t>
              </a:r>
              <a:endParaRPr lang="en-US" altLang="zh-CN" b="1" dirty="0">
                <a:solidFill>
                  <a:srgbClr val="C00000"/>
                </a:solidFill>
                <a:latin typeface="Arial" panose="02080604020202020204" pitchFamily="34" charset="0"/>
                <a:ea typeface="宋体" panose="02010600030101010101" charset="-122"/>
                <a:cs typeface="Arial" panose="02080604020202020204" pitchFamily="34" charset="0"/>
                <a:sym typeface="+mn-ea"/>
              </a:endParaRPr>
            </a:p>
          </p:txBody>
        </p:sp>
      </p:grpSp>
      <p:sp>
        <p:nvSpPr>
          <p:cNvPr id="24" name="Text Box 23"/>
          <p:cNvSpPr txBox="1"/>
          <p:nvPr/>
        </p:nvSpPr>
        <p:spPr>
          <a:xfrm>
            <a:off x="606425" y="6181725"/>
            <a:ext cx="52851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chemeClr val="accent1"/>
                </a:solidFill>
              </a:rPr>
              <a:t>Testing with higher signal frequency is on going...</a:t>
            </a:r>
            <a:endParaRPr 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Trials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4648" y="2437765"/>
            <a:ext cx="3025480" cy="3991610"/>
            <a:chOff x="12030" y="2741"/>
            <a:chExt cx="5442" cy="7180"/>
          </a:xfrm>
        </p:grpSpPr>
        <p:grpSp>
          <p:nvGrpSpPr>
            <p:cNvPr id="7" name="Group 6"/>
            <p:cNvGrpSpPr/>
            <p:nvPr/>
          </p:nvGrpSpPr>
          <p:grpSpPr>
            <a:xfrm>
              <a:off x="12612" y="2741"/>
              <a:ext cx="4673" cy="7180"/>
              <a:chOff x="12612" y="588"/>
              <a:chExt cx="6074" cy="933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2612" y="1747"/>
                <a:ext cx="6074" cy="8174"/>
                <a:chOff x="12612" y="1747"/>
                <a:chExt cx="6074" cy="817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2612" y="1747"/>
                  <a:ext cx="6074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17330" y="1747"/>
                  <a:ext cx="0" cy="5233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2612" y="6981"/>
                  <a:ext cx="6074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2612" y="9921"/>
                  <a:ext cx="6074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17330" y="6981"/>
                  <a:ext cx="0" cy="2937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5"/>
              <p:cNvGrpSpPr/>
              <p:nvPr/>
            </p:nvGrpSpPr>
            <p:grpSpPr>
              <a:xfrm>
                <a:off x="14162" y="588"/>
                <a:ext cx="1006" cy="9329"/>
                <a:chOff x="14162" y="588"/>
                <a:chExt cx="1006" cy="9329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14162" y="588"/>
                  <a:ext cx="1007" cy="10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" name="Triangle 12"/>
                <p:cNvSpPr/>
                <p:nvPr/>
              </p:nvSpPr>
              <p:spPr>
                <a:xfrm>
                  <a:off x="14162" y="8561"/>
                  <a:ext cx="1007" cy="1356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sz="1400" dirty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14666" y="1591"/>
                  <a:ext cx="0" cy="69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Freeform 18"/>
                <p:cNvSpPr/>
                <p:nvPr/>
              </p:nvSpPr>
              <p:spPr>
                <a:xfrm>
                  <a:off x="14385" y="1648"/>
                  <a:ext cx="252" cy="3756"/>
                </a:xfrm>
                <a:custGeom>
                  <a:avLst/>
                  <a:gdLst>
                    <a:gd name="connsiteX0" fmla="*/ 575887 w 689009"/>
                    <a:gd name="connsiteY0" fmla="*/ 2384982 h 2384982"/>
                    <a:gd name="connsiteX1" fmla="*/ 852 w 689009"/>
                    <a:gd name="connsiteY1" fmla="*/ 1772239 h 2384982"/>
                    <a:gd name="connsiteX2" fmla="*/ 689009 w 689009"/>
                    <a:gd name="connsiteY2" fmla="*/ 0 h 238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9009" h="2384982">
                      <a:moveTo>
                        <a:pt x="575887" y="2384982"/>
                      </a:moveTo>
                      <a:cubicBezTo>
                        <a:pt x="278942" y="2277359"/>
                        <a:pt x="-18002" y="2169736"/>
                        <a:pt x="852" y="1772239"/>
                      </a:cubicBezTo>
                      <a:cubicBezTo>
                        <a:pt x="19706" y="1374742"/>
                        <a:pt x="354357" y="687371"/>
                        <a:pt x="689009" y="0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14162" y="5400"/>
                  <a:ext cx="1007" cy="1003"/>
                </a:xfrm>
                <a:prstGeom prst="ellipse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14162" y="6981"/>
                  <a:ext cx="1007" cy="1003"/>
                </a:xfrm>
                <a:prstGeom prst="ellipse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14697" y="1633"/>
                  <a:ext cx="327" cy="5348"/>
                </a:xfrm>
                <a:custGeom>
                  <a:avLst/>
                  <a:gdLst>
                    <a:gd name="connsiteX0" fmla="*/ 131975 w 708155"/>
                    <a:gd name="connsiteY0" fmla="*/ 3431357 h 3431357"/>
                    <a:gd name="connsiteX1" fmla="*/ 707010 w 708155"/>
                    <a:gd name="connsiteY1" fmla="*/ 2479250 h 3431357"/>
                    <a:gd name="connsiteX2" fmla="*/ 0 w 708155"/>
                    <a:gd name="connsiteY2" fmla="*/ 0 h 3431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8155" h="3431357">
                      <a:moveTo>
                        <a:pt x="131975" y="3431357"/>
                      </a:moveTo>
                      <a:cubicBezTo>
                        <a:pt x="430490" y="3241250"/>
                        <a:pt x="729006" y="3051143"/>
                        <a:pt x="707010" y="2479250"/>
                      </a:cubicBezTo>
                      <a:cubicBezTo>
                        <a:pt x="685014" y="1907357"/>
                        <a:pt x="342507" y="953678"/>
                        <a:pt x="0" y="0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8" name="Text Box 7"/>
            <p:cNvSpPr txBox="1"/>
            <p:nvPr/>
          </p:nvSpPr>
          <p:spPr>
            <a:xfrm>
              <a:off x="12401" y="2741"/>
              <a:ext cx="1361" cy="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/>
                <a:t>buoy</a:t>
              </a:r>
              <a:endParaRPr lang="en-US"/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12401" y="6539"/>
              <a:ext cx="1487" cy="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/>
                <a:t>OM 2</a:t>
              </a:r>
              <a:endParaRPr lang="en-US"/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12400" y="7719"/>
              <a:ext cx="1487" cy="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/>
                <a:t>OM 1</a:t>
              </a:r>
              <a:endParaRPr lang="en-US"/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12030" y="9245"/>
              <a:ext cx="1775" cy="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/>
                <a:t>anchor</a:t>
              </a:r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244" y="5356"/>
              <a:ext cx="1228" cy="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/>
                <a:t>26m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336" y="8499"/>
              <a:ext cx="1135" cy="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/>
                <a:t>2m</a:t>
              </a:r>
              <a:endParaRPr lang="en-US" dirty="0"/>
            </a:p>
          </p:txBody>
        </p:sp>
      </p:grpSp>
      <p:sp>
        <p:nvSpPr>
          <p:cNvPr id="20" name="Text Box 19"/>
          <p:cNvSpPr txBox="1"/>
          <p:nvPr/>
        </p:nvSpPr>
        <p:spPr>
          <a:xfrm>
            <a:off x="1122045" y="1457325"/>
            <a:ext cx="505904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sz="2400" b="1"/>
              <a:t>Last trial in Qiandao Lake:</a:t>
            </a:r>
            <a:endParaRPr lang="en-US" sz="2400" b="1"/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accent6"/>
                </a:solidFill>
              </a:rPr>
              <a:t> Single OM works well under water</a:t>
            </a:r>
            <a:endParaRPr lang="en-US" sz="2400">
              <a:solidFill>
                <a:schemeClr val="accent6"/>
              </a:solidFill>
            </a:endParaRP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10145" y="221615"/>
            <a:ext cx="4463415" cy="3348355"/>
          </a:xfr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455" y="2933700"/>
            <a:ext cx="4328795" cy="3248660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7423150" y="4619625"/>
            <a:ext cx="487553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/>
                </a:solidFill>
              </a:rPr>
              <a:t>Next trial in preparation</a:t>
            </a:r>
            <a:endParaRPr lang="en-US" sz="2400" b="1">
              <a:solidFill>
                <a:schemeClr val="accent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accent1"/>
                </a:solidFill>
              </a:rPr>
              <a:t>→ Validate the time sync system</a:t>
            </a:r>
            <a:r>
              <a:rPr lang="en-US" sz="2400">
                <a:solidFill>
                  <a:schemeClr val="accent6"/>
                </a:solidFill>
              </a:rPr>
              <a:t>  </a:t>
            </a:r>
            <a:endParaRPr lang="en-US" sz="24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Summary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419225"/>
            <a:ext cx="9688830" cy="4714240"/>
          </a:xfrm>
        </p:spPr>
        <p:txBody>
          <a:bodyPr>
            <a:noAutofit/>
          </a:bodyPr>
          <a:p>
            <a:pPr algn="l">
              <a:lnSpc>
                <a:spcPct val="150000"/>
              </a:lnSpc>
            </a:pPr>
            <a:r>
              <a:rPr lang="en-US" sz="2400"/>
              <a:t>Proposed a deep sea Neutrino</a:t>
            </a:r>
            <a:r>
              <a:rPr lang="en-US" sz="2400">
                <a:sym typeface="+mn-ea"/>
              </a:rPr>
              <a:t> Observatory in the Nanhai (NEON) </a:t>
            </a:r>
            <a:endParaRPr lang="en-US" sz="24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/>
              <a:t>Built a simulation and analysis framework</a:t>
            </a:r>
            <a:endParaRPr lang="en-US" sz="2400"/>
          </a:p>
          <a:p>
            <a:pPr algn="l">
              <a:lnSpc>
                <a:spcPct val="150000"/>
              </a:lnSpc>
            </a:pPr>
            <a:r>
              <a:rPr lang="en-US" sz="2400"/>
              <a:t>Evaluated sensitivity for different sites</a:t>
            </a:r>
            <a:endParaRPr lang="en-US" sz="2400"/>
          </a:p>
          <a:p>
            <a:pPr algn="l">
              <a:lnSpc>
                <a:spcPct val="150000"/>
              </a:lnSpc>
            </a:pPr>
            <a:r>
              <a:rPr lang="en-US" sz="2400"/>
              <a:t>Developing optical modules and electronics</a:t>
            </a:r>
            <a:endParaRPr lang="en-US" sz="2400"/>
          </a:p>
          <a:p>
            <a:pPr algn="l">
              <a:lnSpc>
                <a:spcPct val="150000"/>
              </a:lnSpc>
            </a:pPr>
            <a:r>
              <a:rPr lang="en-US" sz="2400"/>
              <a:t>Conducted initial underwater trials; next trial in planning</a:t>
            </a:r>
            <a:endParaRPr lang="en-US" sz="2400"/>
          </a:p>
          <a:p>
            <a:pPr algn="l">
              <a:lnSpc>
                <a:spcPct val="180000"/>
              </a:lnSpc>
            </a:pPr>
            <a:r>
              <a:rPr lang="en-US" sz="2400">
                <a:solidFill>
                  <a:srgbClr val="C00000"/>
                </a:solidFill>
              </a:rPr>
              <a:t>Advancing step by step with ongoing development...</a:t>
            </a:r>
            <a:endParaRPr lang="en-US" sz="2400">
              <a:solidFill>
                <a:srgbClr val="C00000"/>
              </a:solidFill>
            </a:endParaRPr>
          </a:p>
          <a:p>
            <a:pPr algn="l"/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Content Placeholder 7" descr="/home/linsj/TeXfile/work/NEON_performance_overleaf/NEON/fig/neon_top_view.pngneon_top_view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093200" y="55880"/>
            <a:ext cx="2779395" cy="1563370"/>
          </a:xfrm>
          <a:prstGeom prst="rect">
            <a:avLst/>
          </a:prstGeom>
        </p:spPr>
      </p:pic>
      <p:pic>
        <p:nvPicPr>
          <p:cNvPr id="7" name="Picture 6" descr="shot_curr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865" y="2089785"/>
            <a:ext cx="2708275" cy="1963420"/>
          </a:xfrm>
          <a:prstGeom prst="rect">
            <a:avLst/>
          </a:prstGeom>
        </p:spPr>
      </p:pic>
      <p:pic>
        <p:nvPicPr>
          <p:cNvPr id="22" name="Content Placeholder 2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015" y="4204970"/>
            <a:ext cx="2437765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430" y="3769995"/>
            <a:ext cx="11737975" cy="874395"/>
          </a:xfrm>
        </p:spPr>
        <p:txBody>
          <a:bodyPr>
            <a:noAutofit/>
          </a:bodyPr>
          <a:p>
            <a:pPr algn="ctr"/>
            <a:r>
              <a:rPr lang="en-US" sz="6000" i="1">
                <a:solidFill>
                  <a:srgbClr val="89B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  <a:endParaRPr lang="en-US" sz="6000" i="1">
              <a:solidFill>
                <a:srgbClr val="89B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south-spaces"/>
          <p:cNvPicPr>
            <a:picLocks noChangeAspect="1"/>
          </p:cNvPicPr>
          <p:nvPr/>
        </p:nvPicPr>
        <p:blipFill>
          <a:blip r:embed="rId1"/>
          <a:srcRect t="11231" b="26427"/>
          <a:stretch>
            <a:fillRect/>
          </a:stretch>
        </p:blipFill>
        <p:spPr>
          <a:xfrm>
            <a:off x="0" y="5080"/>
            <a:ext cx="12192000" cy="33712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50670" y="3032125"/>
            <a:ext cx="9090660" cy="368300"/>
          </a:xfrm>
          <a:prstGeom prst="rect">
            <a:avLst/>
          </a:prstGeom>
          <a:solidFill>
            <a:srgbClr val="898E60">
              <a:alpha val="74000"/>
            </a:srgbClr>
          </a:solidFill>
        </p:spPr>
        <p:txBody>
          <a:bodyPr wrap="square" rtlCol="0">
            <a:spAutoFit/>
          </a:bodyPr>
          <a:p>
            <a:pPr algn="l"/>
            <a:r>
              <a:rPr lang="en-US" b="1">
                <a:solidFill>
                  <a:schemeClr val="bg1"/>
                </a:solidFill>
              </a:rPr>
              <a:t>21st Rencontres du Vietnam, Neutrino Physics - Quy Nhon Nam ward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0" name="Picture 9" descr="neon_logo"/>
          <p:cNvPicPr>
            <a:picLocks noChangeAspect="1"/>
          </p:cNvPicPr>
          <p:nvPr userDrawn="1"/>
        </p:nvPicPr>
        <p:blipFill>
          <a:blip r:embed="rId2"/>
          <a:srcRect l="11128" t="14157" r="15376" b="20127"/>
          <a:stretch>
            <a:fillRect/>
          </a:stretch>
        </p:blipFill>
        <p:spPr>
          <a:xfrm>
            <a:off x="5344160" y="5311140"/>
            <a:ext cx="1108710" cy="14116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Neutrino Telescopes around the World</a:t>
            </a:r>
            <a:endParaRPr lang="en-US"/>
          </a:p>
        </p:txBody>
      </p:sp>
      <p:pic>
        <p:nvPicPr>
          <p:cNvPr id="5" name="Content Placeholder 4" descr="vecteezy_white-background-of-world-map-with-line-art-design_1015860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10055" y="1180465"/>
            <a:ext cx="8581390" cy="51492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Oval 5"/>
          <p:cNvSpPr/>
          <p:nvPr/>
        </p:nvSpPr>
        <p:spPr>
          <a:xfrm>
            <a:off x="6120765" y="3383280"/>
            <a:ext cx="10668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98775" y="3045460"/>
            <a:ext cx="10668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028305" y="2849880"/>
            <a:ext cx="10668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162925" y="3971290"/>
            <a:ext cx="10668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00140" y="6223000"/>
            <a:ext cx="10668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6355080" y="5900420"/>
            <a:ext cx="2755900" cy="645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p>
            <a:pPr algn="ctr"/>
            <a:r>
              <a:rPr lang="en-US"/>
              <a:t>IceCube (IceCube Gen-2)</a:t>
            </a:r>
            <a:endParaRPr lang="en-US"/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</a:rPr>
              <a:t>South Pole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614805" y="3204210"/>
            <a:ext cx="2066290" cy="64516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p>
            <a:pPr algn="ctr"/>
            <a:r>
              <a:rPr lang="en-US">
                <a:solidFill>
                  <a:schemeClr val="tx1"/>
                </a:solidFill>
              </a:rPr>
              <a:t>(P-ONE)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</a:rPr>
              <a:t>East Pacific Ocean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107940" y="2580640"/>
            <a:ext cx="2132330" cy="64516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p>
            <a:pPr algn="ctr"/>
            <a:r>
              <a:rPr lang="en-US">
                <a:solidFill>
                  <a:schemeClr val="tx1"/>
                </a:solidFill>
              </a:rPr>
              <a:t>[KM3Net]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</a:rPr>
              <a:t>Mediterranean Sea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114030" y="2090420"/>
            <a:ext cx="1504950" cy="64516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p>
            <a:pPr algn="ctr"/>
            <a:r>
              <a:rPr lang="en-US">
                <a:solidFill>
                  <a:schemeClr val="tx1"/>
                </a:solidFill>
              </a:rPr>
              <a:t>[Baikal-GVD]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</a:rPr>
              <a:t>Lake Baikal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8402320" y="3633470"/>
            <a:ext cx="2679700" cy="64516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>
                <a:solidFill>
                  <a:schemeClr val="tx1"/>
                </a:solidFill>
              </a:rPr>
              <a:t>(HUNT,TRIDENT,</a:t>
            </a:r>
            <a:r>
              <a:rPr lang="en-US">
                <a:solidFill>
                  <a:srgbClr val="FF0000"/>
                </a:solidFill>
              </a:rPr>
              <a:t>NEON</a:t>
            </a:r>
            <a:r>
              <a:rPr lang="en-US">
                <a:solidFill>
                  <a:schemeClr val="tx1"/>
                </a:solidFill>
              </a:rPr>
              <a:t>)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</a:rPr>
              <a:t>South China Sea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Reconstruction (Appendix)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Group"/>
          <p:cNvGrpSpPr/>
          <p:nvPr/>
        </p:nvGrpSpPr>
        <p:grpSpPr>
          <a:xfrm>
            <a:off x="265834" y="2949557"/>
            <a:ext cx="6555726" cy="2943841"/>
            <a:chOff x="0" y="0"/>
            <a:chExt cx="13111450" cy="5887680"/>
          </a:xfrm>
        </p:grpSpPr>
        <p:grpSp>
          <p:nvGrpSpPr>
            <p:cNvPr id="6" name="Group"/>
            <p:cNvGrpSpPr/>
            <p:nvPr/>
          </p:nvGrpSpPr>
          <p:grpSpPr>
            <a:xfrm>
              <a:off x="0" y="0"/>
              <a:ext cx="13111450" cy="5887680"/>
              <a:chOff x="0" y="0"/>
              <a:chExt cx="13111449" cy="5887679"/>
            </a:xfrm>
          </p:grpSpPr>
          <p:grpSp>
            <p:nvGrpSpPr>
              <p:cNvPr id="7" name="Group"/>
              <p:cNvGrpSpPr/>
              <p:nvPr/>
            </p:nvGrpSpPr>
            <p:grpSpPr>
              <a:xfrm>
                <a:off x="4063180" y="137004"/>
                <a:ext cx="9048269" cy="5750675"/>
                <a:chOff x="0" y="-1"/>
                <a:chExt cx="9048268" cy="5750674"/>
              </a:xfrm>
            </p:grpSpPr>
            <p:grpSp>
              <p:nvGrpSpPr>
                <p:cNvPr id="8" name="Group"/>
                <p:cNvGrpSpPr/>
                <p:nvPr/>
              </p:nvGrpSpPr>
              <p:grpSpPr>
                <a:xfrm>
                  <a:off x="0" y="-1"/>
                  <a:ext cx="9048268" cy="5750674"/>
                  <a:chOff x="0" y="0"/>
                  <a:chExt cx="9048267" cy="5750672"/>
                </a:xfrm>
              </p:grpSpPr>
              <p:pic>
                <p:nvPicPr>
                  <p:cNvPr id="9" name="ele_poa_t180_210.png" descr="ele_poa_t180_210.png"/>
                  <p:cNvPicPr>
                    <a:picLocks noChangeAspect="1"/>
                  </p:cNvPicPr>
                  <p:nvPr/>
                </p:nvPicPr>
                <p:blipFill>
                  <a:blip r:embed="rId1"/>
                  <a:srcRect l="18777" t="36027" r="34328" b="2203"/>
                  <a:stretch>
                    <a:fillRect/>
                  </a:stretch>
                </p:blipFill>
                <p:spPr>
                  <a:xfrm>
                    <a:off x="0" y="0"/>
                    <a:ext cx="9048268" cy="5730308"/>
                  </a:xfrm>
                  <a:prstGeom prst="rect">
                    <a:avLst/>
                  </a:prstGeom>
                  <a:ln w="12700" cap="flat">
                    <a:noFill/>
                    <a:miter lim="400000"/>
                    <a:headEnd/>
                    <a:tailEnd/>
                  </a:ln>
                  <a:effectLst/>
                </p:spPr>
              </p:pic>
              <p:sp>
                <p:nvSpPr>
                  <p:cNvPr id="10" name="Vertex"/>
                  <p:cNvSpPr txBox="1"/>
                  <p:nvPr/>
                </p:nvSpPr>
                <p:spPr>
                  <a:xfrm>
                    <a:off x="2847053" y="4982658"/>
                    <a:ext cx="1652763" cy="76801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lnSpc>
                        <a:spcPct val="100000"/>
                      </a:lnSpc>
                      <a:defRPr>
                        <a:solidFill>
                          <a:schemeClr val="accent5">
                            <a:hueOff val="-82419"/>
                            <a:satOff val="-9509"/>
                            <a:lumOff val="-16339"/>
                          </a:schemeClr>
                        </a:solidFill>
                      </a:defRPr>
                    </a:lvl1pPr>
                  </a:lstStyle>
                  <a:p>
                    <a:r>
                      <a:rPr sz="900"/>
                      <a:t>Vertex</a:t>
                    </a:r>
                    <a:endParaRPr sz="900"/>
                  </a:p>
                </p:txBody>
              </p:sp>
              <p:sp>
                <p:nvSpPr>
                  <p:cNvPr id="11" name="Line"/>
                  <p:cNvSpPr/>
                  <p:nvPr/>
                </p:nvSpPr>
                <p:spPr>
                  <a:xfrm>
                    <a:off x="3439894" y="4991710"/>
                    <a:ext cx="4574501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chemeClr val="accent5">
                        <a:hueOff val="-82419"/>
                        <a:satOff val="-9509"/>
                        <a:lumOff val="-16339"/>
                      </a:schemeClr>
                    </a:solidFill>
                    <a:prstDash val="solid"/>
                    <a:miter lim="400000"/>
                    <a:headEnd type="oval" w="med" len="med"/>
                    <a:tailEnd type="triangle" w="med" len="med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endParaRPr sz="900"/>
                  </a:p>
                </p:txBody>
              </p:sp>
              <p:sp>
                <p:nvSpPr>
                  <p:cNvPr id="12" name="Line"/>
                  <p:cNvSpPr/>
                  <p:nvPr/>
                </p:nvSpPr>
                <p:spPr>
                  <a:xfrm flipV="1">
                    <a:off x="3471299" y="3412776"/>
                    <a:ext cx="1" cy="1590341"/>
                  </a:xfrm>
                  <a:prstGeom prst="line">
                    <a:avLst/>
                  </a:prstGeom>
                  <a:noFill/>
                  <a:ln w="63500" cap="flat">
                    <a:solidFill>
                      <a:schemeClr val="accent5">
                        <a:hueOff val="-82419"/>
                        <a:satOff val="-9509"/>
                        <a:lumOff val="-16339"/>
                      </a:schemeClr>
                    </a:solidFill>
                    <a:custDash>
                      <a:ds d="200000" sp="200000"/>
                    </a:custDash>
                    <a:miter lim="400000"/>
                    <a:headEnd type="oval" w="med" len="med"/>
                    <a:tailEnd type="triangle" w="med" len="med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endParaRPr sz="900"/>
                  </a:p>
                </p:txBody>
              </p:sp>
              <p:sp>
                <p:nvSpPr>
                  <p:cNvPr id="13" name="Line"/>
                  <p:cNvSpPr/>
                  <p:nvPr/>
                </p:nvSpPr>
                <p:spPr>
                  <a:xfrm flipV="1">
                    <a:off x="3461211" y="3916571"/>
                    <a:ext cx="832722" cy="1094694"/>
                  </a:xfrm>
                  <a:prstGeom prst="line">
                    <a:avLst/>
                  </a:prstGeom>
                  <a:noFill/>
                  <a:ln w="63500" cap="flat">
                    <a:solidFill>
                      <a:schemeClr val="accent5">
                        <a:hueOff val="-82419"/>
                        <a:satOff val="-9509"/>
                        <a:lumOff val="-16339"/>
                      </a:schemeClr>
                    </a:solidFill>
                    <a:custDash>
                      <a:ds d="200000" sp="200000"/>
                    </a:custDash>
                    <a:miter lim="400000"/>
                    <a:headEnd type="oval" w="med" len="med"/>
                    <a:tailEnd type="triangle" w="med" len="med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endParaRPr sz="900"/>
                  </a:p>
                </p:txBody>
              </p:sp>
              <p:sp>
                <p:nvSpPr>
                  <p:cNvPr id="14" name="Line"/>
                  <p:cNvSpPr/>
                  <p:nvPr/>
                </p:nvSpPr>
                <p:spPr>
                  <a:xfrm flipH="1" flipV="1">
                    <a:off x="2402745" y="4721779"/>
                    <a:ext cx="1078090" cy="284526"/>
                  </a:xfrm>
                  <a:prstGeom prst="line">
                    <a:avLst/>
                  </a:prstGeom>
                  <a:noFill/>
                  <a:ln w="63500" cap="flat">
                    <a:solidFill>
                      <a:schemeClr val="accent5">
                        <a:hueOff val="-82419"/>
                        <a:satOff val="-9509"/>
                        <a:lumOff val="-16339"/>
                      </a:schemeClr>
                    </a:solidFill>
                    <a:custDash>
                      <a:ds d="200000" sp="200000"/>
                    </a:custDash>
                    <a:miter lim="400000"/>
                    <a:headEnd type="oval" w="med" len="med"/>
                    <a:tailEnd type="triangle" w="med" len="med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endParaRPr sz="900"/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5" name="Equation"/>
                    <p:cNvSpPr txBox="1"/>
                    <p:nvPr/>
                  </p:nvSpPr>
                  <p:spPr>
                    <a:xfrm>
                      <a:off x="1786157" y="2320698"/>
                      <a:ext cx="4838698" cy="73279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sz="900"/>
                                </m:ctrlPr>
                              </m:sSubPr>
                              <m:e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sz="900"/>
                                </m:ctrlPr>
                              </m:sSubSupPr>
                              <m:e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𝑒𝑥𝑝</m:t>
                                </m:r>
                              </m:sup>
                            </m:sSubSup>
                            <m:r>
                              <a:rPr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sz="900"/>
                                </m:ctrlPr>
                              </m:sSubPr>
                              <m:e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sz="2100"/>
                    </a:p>
                  </p:txBody>
                </p:sp>
              </mc:Choice>
              <mc:Fallback>
                <p:sp>
                  <p:nvSpPr>
                    <p:cNvPr id="15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86157" y="2320698"/>
                      <a:ext cx="4838698" cy="732790"/>
                    </a:xfrm>
                    <a:prstGeom prst="rect">
                      <a:avLst/>
                    </a:prstGeom>
                    <a:blipFill rotWithShape="1">
                      <a:blip r:embed="rId2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" name="Assuming straight propagation from Vertex to hit position…"/>
                  <p:cNvSpPr txBox="1"/>
                  <p:nvPr/>
                </p:nvSpPr>
                <p:spPr>
                  <a:xfrm>
                    <a:off x="0" y="0"/>
                    <a:ext cx="9458191" cy="442809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  <a:defRPr sz="2800">
                        <a:latin typeface="Yuanti SC Regular"/>
                        <a:ea typeface="Yuanti SC Regular"/>
                        <a:cs typeface="Yuanti SC Regular"/>
                        <a:sym typeface="Yuanti SC Regular"/>
                      </a:defRPr>
                    </a:pPr>
                    <a:r>
                      <a:rPr sz="1400"/>
                      <a:t>Assuming straight propagation from Vertex to hit position</a:t>
                    </a:r>
                    <a:endParaRPr sz="1400"/>
                  </a:p>
                  <a:p>
                    <a:pPr>
                      <a:lnSpc>
                        <a:spcPct val="100000"/>
                      </a:lnSpc>
                      <a:defRPr sz="2800">
                        <a:latin typeface="Yuanti SC Regular"/>
                        <a:ea typeface="Yuanti SC Regular"/>
                        <a:cs typeface="Yuanti SC Regular"/>
                        <a:sym typeface="Yuanti SC Regular"/>
                      </a:defRPr>
                    </a:pPr>
                    <a:r>
                      <a:rPr sz="1400"/>
                      <a:t>M-Estimator:</a:t>
                    </a:r>
                    <a:endParaRPr sz="1400"/>
                  </a:p>
                  <a:p>
                    <a:pPr>
                      <a:lnSpc>
                        <a:spcPct val="100000"/>
                      </a:lnSpc>
                      <a:defRPr sz="2800">
                        <a:latin typeface="Yuanti SC Regular"/>
                        <a:ea typeface="Yuanti SC Regular"/>
                        <a:cs typeface="Yuanti SC Regular"/>
                        <a:sym typeface="Yuanti SC Regular"/>
                      </a:defRPr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sz="1400"/>
                              </m:ctrlPr>
                            </m:limLowPr>
                            <m:e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ℎ𝑖𝑡𝑠</m:t>
                              </m:r>
                            </m:lim>
                          </m:limLow>
                          <m:rad>
                            <m:radPr>
                              <m:degHide m:val="on"/>
                              <m:ctrlP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sz="1400"/>
                                  </m:ctrlPr>
                                </m:sSubPr>
                                <m:e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sz="1400"/>
                                  </m:ctrlPr>
                                </m:sSubSupPr>
                                <m:e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𝑒𝑥𝑝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sz="1400"/>
                                  </m:ctrlPr>
                                </m:sSupPr>
                                <m:e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rad>
                        </m:oMath>
                      </m:oMathPara>
                    </a14:m>
                    <a:endParaRPr sz="1400"/>
                  </a:p>
                  <a:p>
                    <a:pPr>
                      <a:lnSpc>
                        <a:spcPct val="100000"/>
                      </a:lnSpc>
                      <a:defRPr sz="2800">
                        <a:latin typeface="Yuanti SC Regular"/>
                        <a:ea typeface="Yuanti SC Regular"/>
                        <a:cs typeface="Yuanti SC Regular"/>
                        <a:sym typeface="Yuanti SC Regular"/>
                      </a:defRPr>
                    </a:pPr>
                    <a:r>
                      <a:rPr sz="1400"/>
                      <a:t>Minimizing T-Res (Melis, 2017)</a:t>
                    </a:r>
                    <a:endParaRPr sz="1400"/>
                  </a:p>
                </p:txBody>
              </p:sp>
            </mc:Choice>
            <mc:Fallback>
              <p:sp>
                <p:nvSpPr>
                  <p:cNvPr id="16" name="Assuming straight propagation from Vertex to hit position…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0"/>
                    <a:ext cx="9458191" cy="4428093"/>
                  </a:xfrm>
                  <a:prstGeom prst="rect">
                    <a:avLst/>
                  </a:prstGeom>
                  <a:blipFill rotWithShape="1">
                    <a:blip r:embed="rId3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Cherenkov angle"/>
            <p:cNvSpPr/>
            <p:nvPr/>
          </p:nvSpPr>
          <p:spPr>
            <a:xfrm>
              <a:off x="8153390" y="5053086"/>
              <a:ext cx="2788920" cy="48006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35718" tIns="35718" rIns="35718" bIns="35718" numCol="1" anchor="ctr">
              <a:spAutoFit/>
            </a:bodyPr>
            <a:lstStyle>
              <a:lvl1pPr>
                <a:defRPr sz="2200" b="1" i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100"/>
                <a:t>Cherenkov angle</a:t>
              </a:r>
              <a:endParaRPr sz="1100"/>
            </a:p>
          </p:txBody>
        </p:sp>
        <p:sp>
          <p:nvSpPr>
            <p:cNvPr id="18" name="Connection Line"/>
            <p:cNvSpPr/>
            <p:nvPr/>
          </p:nvSpPr>
          <p:spPr>
            <a:xfrm>
              <a:off x="8009962" y="4611758"/>
              <a:ext cx="174154" cy="515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4" h="21600" extrusionOk="0">
                  <a:moveTo>
                    <a:pt x="0" y="0"/>
                  </a:moveTo>
                  <a:cubicBezTo>
                    <a:pt x="18812" y="4925"/>
                    <a:pt x="21600" y="12125"/>
                    <a:pt x="8365" y="21600"/>
                  </a:cubicBezTo>
                </a:path>
              </a:pathLst>
            </a:custGeom>
            <a:noFill/>
            <a:ln w="25400" cap="flat">
              <a:solidFill>
                <a:schemeClr val="accent5">
                  <a:hueOff val="-82419"/>
                  <a:satOff val="-9509"/>
                  <a:lumOff val="-16339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900"/>
            </a:p>
          </p:txBody>
        </p:sp>
      </p:grpSp>
      <p:pic>
        <p:nvPicPr>
          <p:cNvPr id="19" name="dpos.png" descr="dpo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530" y="2513634"/>
            <a:ext cx="5271057" cy="37877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" name="Text Box 19"/>
          <p:cNvSpPr txBox="1"/>
          <p:nvPr/>
        </p:nvSpPr>
        <p:spPr>
          <a:xfrm>
            <a:off x="340360" y="1635125"/>
            <a:ext cx="73850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 b="1"/>
              <a:t>Shower Vertex Reconstruction of Cascade</a:t>
            </a:r>
            <a:endParaRPr lang="en-US" sz="2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3600" b="0">
                <a:effectLst/>
              </a:rPr>
              <a:t>Outline</a:t>
            </a:r>
            <a:endParaRPr lang="en-US" sz="3600" b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" y="1419225"/>
            <a:ext cx="10515600" cy="4351338"/>
          </a:xfrm>
        </p:spPr>
        <p:txBody>
          <a:bodyPr>
            <a:normAutofit lnSpcReduction="20000"/>
          </a:bodyPr>
          <a:p>
            <a:pPr>
              <a:lnSpc>
                <a:spcPct val="120000"/>
              </a:lnSpc>
            </a:pPr>
            <a:r>
              <a:rPr lang="en-US" sz="4000"/>
              <a:t>Simulation and Prospects</a:t>
            </a:r>
            <a:endParaRPr lang="en-US" sz="4000" b="1"/>
          </a:p>
          <a:p>
            <a:pPr marL="457200" lvl="1" indent="0">
              <a:lnSpc>
                <a:spcPct val="130000"/>
              </a:lnSpc>
              <a:buNone/>
            </a:pPr>
            <a:endParaRPr lang="en-US" sz="3600" b="1"/>
          </a:p>
          <a:p>
            <a:pPr>
              <a:lnSpc>
                <a:spcPct val="150000"/>
              </a:lnSpc>
            </a:pPr>
            <a:r>
              <a:rPr lang="en-US" sz="4000"/>
              <a:t>Experimental Progress</a:t>
            </a:r>
            <a:endParaRPr lang="en-US" sz="4000"/>
          </a:p>
          <a:p>
            <a:pPr marL="457200" lvl="1" indent="0">
              <a:lnSpc>
                <a:spcPct val="150000"/>
              </a:lnSpc>
              <a:buNone/>
            </a:pPr>
            <a:endParaRPr lang="en-US" sz="3600"/>
          </a:p>
          <a:p>
            <a:pPr>
              <a:lnSpc>
                <a:spcPct val="160000"/>
              </a:lnSpc>
            </a:pPr>
            <a:r>
              <a:rPr lang="en-US" sz="4000"/>
              <a:t>Summary</a:t>
            </a:r>
            <a:endParaRPr lang="en-US" sz="4000"/>
          </a:p>
        </p:txBody>
      </p:sp>
      <p:sp>
        <p:nvSpPr>
          <p:cNvPr id="4" name="Text Box 3"/>
          <p:cNvSpPr txBox="1"/>
          <p:nvPr/>
        </p:nvSpPr>
        <p:spPr>
          <a:xfrm>
            <a:off x="1177925" y="2188210"/>
            <a:ext cx="400748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Conceptual design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442585" y="2188210"/>
            <a:ext cx="3243580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Signal analysis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8882380" y="2188210"/>
            <a:ext cx="2346960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Sensitivity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77925" y="3818890"/>
            <a:ext cx="1971040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PMT Test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357880" y="3818890"/>
            <a:ext cx="225742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OM status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797550" y="3818890"/>
            <a:ext cx="220916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Electronic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202930" y="3818890"/>
            <a:ext cx="101663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Trial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3600" b="0">
                <a:effectLst/>
              </a:rPr>
              <a:t>Outline</a:t>
            </a:r>
            <a:endParaRPr lang="en-US" sz="3600" b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" y="1419225"/>
            <a:ext cx="10515600" cy="4351338"/>
          </a:xfrm>
        </p:spPr>
        <p:txBody>
          <a:bodyPr>
            <a:normAutofit lnSpcReduction="20000"/>
          </a:bodyPr>
          <a:p>
            <a:pPr>
              <a:lnSpc>
                <a:spcPct val="120000"/>
              </a:lnSpc>
            </a:pPr>
            <a:r>
              <a:rPr lang="en-US" sz="4000" b="1"/>
              <a:t>Simulation and Prospects</a:t>
            </a:r>
            <a:endParaRPr lang="en-US" sz="4000" b="1"/>
          </a:p>
          <a:p>
            <a:pPr marL="457200" lvl="1" indent="0">
              <a:lnSpc>
                <a:spcPct val="130000"/>
              </a:lnSpc>
              <a:buNone/>
            </a:pPr>
            <a:endParaRPr lang="en-US" sz="3600" b="1"/>
          </a:p>
          <a:p>
            <a:pPr>
              <a:lnSpc>
                <a:spcPct val="150000"/>
              </a:lnSpc>
            </a:pPr>
            <a:r>
              <a:rPr lang="en-US" sz="4000"/>
              <a:t>Experimental Progress</a:t>
            </a:r>
            <a:endParaRPr lang="en-US" sz="4000"/>
          </a:p>
          <a:p>
            <a:pPr marL="457200" lvl="1" indent="0">
              <a:lnSpc>
                <a:spcPct val="150000"/>
              </a:lnSpc>
              <a:buNone/>
            </a:pPr>
            <a:endParaRPr lang="en-US" sz="3600"/>
          </a:p>
          <a:p>
            <a:pPr>
              <a:lnSpc>
                <a:spcPct val="160000"/>
              </a:lnSpc>
            </a:pPr>
            <a:r>
              <a:rPr lang="en-US" sz="4000"/>
              <a:t>Summary</a:t>
            </a:r>
            <a:endParaRPr lang="en-US" sz="4000"/>
          </a:p>
        </p:txBody>
      </p:sp>
      <p:sp>
        <p:nvSpPr>
          <p:cNvPr id="4" name="Text Box 3"/>
          <p:cNvSpPr txBox="1"/>
          <p:nvPr/>
        </p:nvSpPr>
        <p:spPr>
          <a:xfrm>
            <a:off x="1177925" y="2188210"/>
            <a:ext cx="400748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Conceptual design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442585" y="2188210"/>
            <a:ext cx="3243580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Signal analysis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8882380" y="2188210"/>
            <a:ext cx="2346960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Sensitivity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77925" y="3818890"/>
            <a:ext cx="1971040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PMT Test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357880" y="3818890"/>
            <a:ext cx="225742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OM status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797550" y="3818890"/>
            <a:ext cx="220916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Electronic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202930" y="3818890"/>
            <a:ext cx="1016635" cy="645160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none" rtlCol="0">
            <a:spAutoFit/>
          </a:bodyPr>
          <a:p>
            <a:r>
              <a:rPr lang="en-US" sz="3600">
                <a:solidFill>
                  <a:schemeClr val="bg1"/>
                </a:solidFill>
              </a:rPr>
              <a:t>Trial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Conceptual Design</a:t>
            </a:r>
            <a:endParaRPr lang="en-US"/>
          </a:p>
        </p:txBody>
      </p:sp>
      <p:pic>
        <p:nvPicPr>
          <p:cNvPr id="8" name="Content Placeholder 7" descr="/home/linsj/TeXfile/work/NEON_performance_overleaf/NEON/fig/neon_top_view.pngneon_top_view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295140" y="1797685"/>
            <a:ext cx="7788910" cy="438213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Rectangles 8"/>
          <p:cNvSpPr/>
          <p:nvPr/>
        </p:nvSpPr>
        <p:spPr>
          <a:xfrm>
            <a:off x="4404995" y="4972050"/>
            <a:ext cx="860425" cy="1002030"/>
          </a:xfrm>
          <a:prstGeom prst="rect">
            <a:avLst/>
          </a:prstGeom>
          <a:solidFill>
            <a:srgbClr val="497DC3"/>
          </a:solidFill>
          <a:ln>
            <a:solidFill>
              <a:srgbClr val="497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5091430" y="1255395"/>
            <a:ext cx="63512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400"/>
              <a:t> Neutrino Observatory in the Nanhai (NEON) </a:t>
            </a:r>
            <a:endParaRPr lang="en-US" sz="2400"/>
          </a:p>
        </p:txBody>
      </p:sp>
      <p:sp>
        <p:nvSpPr>
          <p:cNvPr id="12" name="Text Box 11"/>
          <p:cNvSpPr txBox="1"/>
          <p:nvPr/>
        </p:nvSpPr>
        <p:spPr>
          <a:xfrm>
            <a:off x="156845" y="1970405"/>
            <a:ext cx="424815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200000"/>
              </a:lnSpc>
              <a:buNone/>
            </a:pPr>
            <a:r>
              <a:rPr lang="en-US" sz="2000" b="1"/>
              <a:t>Depth:</a:t>
            </a:r>
            <a:r>
              <a:rPr lang="en-US" sz="2000"/>
              <a:t> 1700m / 3500m  </a:t>
            </a:r>
            <a:endParaRPr lang="en-US" sz="2000"/>
          </a:p>
          <a:p>
            <a:pPr indent="0">
              <a:lnSpc>
                <a:spcPct val="200000"/>
              </a:lnSpc>
              <a:buNone/>
            </a:pPr>
            <a:r>
              <a:rPr lang="en-US" sz="2000" b="1"/>
              <a:t>Detection Volume:</a:t>
            </a:r>
            <a:r>
              <a:rPr lang="en-US" sz="2000"/>
              <a:t> ~10 km³  </a:t>
            </a:r>
            <a:endParaRPr lang="en-US" sz="2000"/>
          </a:p>
          <a:p>
            <a:pPr indent="0">
              <a:lnSpc>
                <a:spcPct val="200000"/>
              </a:lnSpc>
              <a:buNone/>
            </a:pPr>
            <a:r>
              <a:rPr lang="en-US" sz="2000" b="1"/>
              <a:t>Number of strings:</a:t>
            </a:r>
            <a:r>
              <a:rPr lang="en-US" sz="2000"/>
              <a:t> ~1000  </a:t>
            </a:r>
            <a:endParaRPr lang="en-US" sz="2000"/>
          </a:p>
          <a:p>
            <a:pPr indent="0">
              <a:lnSpc>
                <a:spcPct val="200000"/>
              </a:lnSpc>
              <a:buNone/>
            </a:pPr>
            <a:r>
              <a:rPr lang="en-US" sz="2000" b="1"/>
              <a:t>Tiling method:</a:t>
            </a:r>
            <a:r>
              <a:rPr lang="en-US" sz="2000"/>
              <a:t> Fibonacci spiral  </a:t>
            </a:r>
            <a:endParaRPr lang="en-US" sz="2000"/>
          </a:p>
          <a:p>
            <a:pPr indent="0">
              <a:lnSpc>
                <a:spcPct val="200000"/>
              </a:lnSpc>
              <a:buNone/>
            </a:pPr>
            <a:r>
              <a:rPr lang="en-US" sz="2000" b="1"/>
              <a:t>Inter-string distance: </a:t>
            </a:r>
            <a:r>
              <a:rPr lang="en-US" sz="2000"/>
              <a:t>~100m  </a:t>
            </a:r>
            <a:endParaRPr lang="en-US" sz="2000"/>
          </a:p>
          <a:p>
            <a:pPr indent="0">
              <a:lnSpc>
                <a:spcPct val="200000"/>
              </a:lnSpc>
              <a:buNone/>
            </a:pPr>
            <a:r>
              <a:rPr lang="en-US" sz="2000" b="1"/>
              <a:t>Inter-OM distance:</a:t>
            </a:r>
            <a:r>
              <a:rPr lang="en-US" sz="2000"/>
              <a:t> 40m  </a:t>
            </a:r>
            <a:endParaRPr lang="en-US" sz="2000"/>
          </a:p>
        </p:txBody>
      </p:sp>
      <p:sp>
        <p:nvSpPr>
          <p:cNvPr id="13" name="Text Box 12"/>
          <p:cNvSpPr txBox="1"/>
          <p:nvPr/>
        </p:nvSpPr>
        <p:spPr>
          <a:xfrm>
            <a:off x="4747895" y="3840480"/>
            <a:ext cx="154749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solidFill>
                  <a:schemeClr val="bg1"/>
                </a:solidFill>
              </a:rPr>
              <a:t>31PMT / OM</a:t>
            </a:r>
            <a:endParaRPr 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Conceptual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5091430" y="1255395"/>
            <a:ext cx="63512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400"/>
              <a:t> Neutrino Observatory in the Nanhai (NEON) </a:t>
            </a:r>
            <a:endParaRPr lang="en-US" sz="2400"/>
          </a:p>
        </p:txBody>
      </p:sp>
      <p:sp>
        <p:nvSpPr>
          <p:cNvPr id="12" name="Text Box 11"/>
          <p:cNvSpPr txBox="1"/>
          <p:nvPr/>
        </p:nvSpPr>
        <p:spPr>
          <a:xfrm>
            <a:off x="156845" y="1970405"/>
            <a:ext cx="424815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200000"/>
              </a:lnSpc>
              <a:buNone/>
            </a:pPr>
            <a:r>
              <a:rPr lang="en-US" sz="2000" b="1"/>
              <a:t>Depth:</a:t>
            </a:r>
            <a:r>
              <a:rPr lang="en-US" sz="2000"/>
              <a:t> 1700m / 3500m  </a:t>
            </a:r>
            <a:endParaRPr lang="en-US" sz="2000"/>
          </a:p>
          <a:p>
            <a:pPr indent="0">
              <a:lnSpc>
                <a:spcPct val="200000"/>
              </a:lnSpc>
              <a:buNone/>
            </a:pPr>
            <a:r>
              <a:rPr lang="en-US" sz="2000" b="1"/>
              <a:t>Detection Volume:</a:t>
            </a:r>
            <a:r>
              <a:rPr lang="en-US" sz="2000"/>
              <a:t> ~10 km³  </a:t>
            </a:r>
            <a:endParaRPr lang="en-US" sz="2000"/>
          </a:p>
          <a:p>
            <a:pPr indent="0">
              <a:lnSpc>
                <a:spcPct val="200000"/>
              </a:lnSpc>
              <a:buNone/>
            </a:pPr>
            <a:r>
              <a:rPr lang="en-US" sz="2000" b="1"/>
              <a:t>Number of strings:</a:t>
            </a:r>
            <a:r>
              <a:rPr lang="en-US" sz="2000"/>
              <a:t> ~1000  </a:t>
            </a:r>
            <a:endParaRPr lang="en-US" sz="2000"/>
          </a:p>
          <a:p>
            <a:pPr indent="0">
              <a:lnSpc>
                <a:spcPct val="200000"/>
              </a:lnSpc>
              <a:buNone/>
            </a:pPr>
            <a:r>
              <a:rPr lang="en-US" sz="2000" b="1"/>
              <a:t>Tiling method:</a:t>
            </a:r>
            <a:r>
              <a:rPr lang="en-US" sz="2000"/>
              <a:t> Fibonacci spiral  </a:t>
            </a:r>
            <a:endParaRPr lang="en-US" sz="2000"/>
          </a:p>
          <a:p>
            <a:pPr indent="0">
              <a:lnSpc>
                <a:spcPct val="200000"/>
              </a:lnSpc>
              <a:buNone/>
            </a:pPr>
            <a:r>
              <a:rPr lang="en-US" sz="2000" b="1"/>
              <a:t>Inter-string distance: </a:t>
            </a:r>
            <a:r>
              <a:rPr lang="en-US" sz="2000"/>
              <a:t>~100m  </a:t>
            </a:r>
            <a:endParaRPr lang="en-US" sz="2000"/>
          </a:p>
          <a:p>
            <a:pPr indent="0">
              <a:lnSpc>
                <a:spcPct val="200000"/>
              </a:lnSpc>
              <a:buNone/>
            </a:pPr>
            <a:r>
              <a:rPr lang="en-US" sz="2000" b="1"/>
              <a:t>Inter-OM distance:</a:t>
            </a:r>
            <a:r>
              <a:rPr lang="en-US" sz="2000"/>
              <a:t> 40m  </a:t>
            </a:r>
            <a:endParaRPr lang="en-US" sz="2000"/>
          </a:p>
        </p:txBody>
      </p:sp>
      <p:sp>
        <p:nvSpPr>
          <p:cNvPr id="13" name="Text Box 12"/>
          <p:cNvSpPr txBox="1"/>
          <p:nvPr/>
        </p:nvSpPr>
        <p:spPr>
          <a:xfrm>
            <a:off x="4747895" y="3840480"/>
            <a:ext cx="154749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solidFill>
                  <a:schemeClr val="bg1"/>
                </a:solidFill>
              </a:rPr>
              <a:t>31PMT / OM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event202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93870" y="1889125"/>
            <a:ext cx="7898130" cy="439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30000"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Rectangles 24"/>
          <p:cNvSpPr/>
          <p:nvPr/>
        </p:nvSpPr>
        <p:spPr>
          <a:xfrm>
            <a:off x="367030" y="1243965"/>
            <a:ext cx="2902585" cy="2158365"/>
          </a:xfrm>
          <a:prstGeom prst="rect">
            <a:avLst/>
          </a:prstGeom>
          <a:solidFill>
            <a:srgbClr val="FADDED"/>
          </a:solidFill>
          <a:ln>
            <a:solidFill>
              <a:srgbClr val="FAD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Rectangles 23"/>
          <p:cNvSpPr/>
          <p:nvPr/>
        </p:nvSpPr>
        <p:spPr>
          <a:xfrm>
            <a:off x="4389120" y="1230630"/>
            <a:ext cx="5269230" cy="2171700"/>
          </a:xfrm>
          <a:prstGeom prst="rect">
            <a:avLst/>
          </a:prstGeom>
          <a:solidFill>
            <a:srgbClr val="FBEADA"/>
          </a:solidFill>
          <a:ln>
            <a:solidFill>
              <a:srgbClr val="FBE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>
                <a:sym typeface="+mn-ea"/>
              </a:rPr>
              <a:t>Simulation Framework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Picture 8" descr="shot_curre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455" y="1379855"/>
            <a:ext cx="2734945" cy="151066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5885" y="3701415"/>
            <a:ext cx="4224655" cy="2115820"/>
            <a:chOff x="151" y="5849"/>
            <a:chExt cx="6366" cy="3188"/>
          </a:xfrm>
        </p:grpSpPr>
        <p:pic>
          <p:nvPicPr>
            <p:cNvPr id="10" name="Picture 9" descr="shot_curren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" y="5849"/>
              <a:ext cx="6366" cy="3188"/>
            </a:xfrm>
            <a:prstGeom prst="rect">
              <a:avLst/>
            </a:prstGeom>
          </p:spPr>
        </p:pic>
        <p:sp>
          <p:nvSpPr>
            <p:cNvPr id="11" name="Rectangles 10"/>
            <p:cNvSpPr/>
            <p:nvPr/>
          </p:nvSpPr>
          <p:spPr>
            <a:xfrm>
              <a:off x="152" y="8599"/>
              <a:ext cx="1042" cy="438"/>
            </a:xfrm>
            <a:prstGeom prst="rect">
              <a:avLst/>
            </a:prstGeom>
            <a:solidFill>
              <a:srgbClr val="FADDED"/>
            </a:solidFill>
            <a:ln>
              <a:solidFill>
                <a:srgbClr val="FADD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205" y="8505"/>
              <a:ext cx="0" cy="45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/home/linsj/WeChat_Data/xwechat_files/screen_shot/shot_current.pngshot_curren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37100" y="3743960"/>
            <a:ext cx="6705600" cy="207327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95885" y="5975985"/>
            <a:ext cx="41167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rgbClr val="EA72B6"/>
                </a:solidFill>
              </a:rPr>
              <a:t>GENIE for neutrino-nuclear interaction</a:t>
            </a:r>
            <a:endParaRPr lang="en-US">
              <a:solidFill>
                <a:srgbClr val="EA72B6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947285" y="5975985"/>
            <a:ext cx="62858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rgbClr val="EB9243"/>
                </a:solidFill>
              </a:rPr>
              <a:t>G4ART: Adopting GPU to simulate tons of cerenkov photons</a:t>
            </a:r>
            <a:endParaRPr lang="en-US">
              <a:solidFill>
                <a:srgbClr val="EB9243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80105" y="1945005"/>
            <a:ext cx="645160" cy="464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9843770" y="1996440"/>
            <a:ext cx="645160" cy="464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10572750" y="2025015"/>
            <a:ext cx="1534160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p>
            <a:r>
              <a:rPr lang="en-US"/>
              <a:t>Digitalization</a:t>
            </a:r>
            <a:endParaRPr lang="en-US"/>
          </a:p>
        </p:txBody>
      </p:sp>
      <p:pic>
        <p:nvPicPr>
          <p:cNvPr id="20" name="Picture 19" descr="track_ev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98975" y="1347470"/>
            <a:ext cx="2649855" cy="1623060"/>
          </a:xfrm>
          <a:prstGeom prst="rect">
            <a:avLst/>
          </a:prstGeom>
        </p:spPr>
      </p:pic>
      <p:pic>
        <p:nvPicPr>
          <p:cNvPr id="21" name="Picture 20" descr="shot_curr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540" y="1347470"/>
            <a:ext cx="1881505" cy="1645920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5464810" y="2968625"/>
            <a:ext cx="7772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/>
              <a:t>Track</a:t>
            </a:r>
            <a:endParaRPr lang="en-US" sz="2000"/>
          </a:p>
        </p:txBody>
      </p:sp>
      <p:sp>
        <p:nvSpPr>
          <p:cNvPr id="23" name="Text Box 22"/>
          <p:cNvSpPr txBox="1"/>
          <p:nvPr/>
        </p:nvSpPr>
        <p:spPr>
          <a:xfrm>
            <a:off x="8009255" y="2968625"/>
            <a:ext cx="115379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/>
              <a:t>Cascade</a:t>
            </a:r>
            <a:endParaRPr lang="en-US" sz="2000"/>
          </a:p>
        </p:txBody>
      </p:sp>
      <p:sp>
        <p:nvSpPr>
          <p:cNvPr id="26" name="Text Box 25"/>
          <p:cNvSpPr txBox="1"/>
          <p:nvPr/>
        </p:nvSpPr>
        <p:spPr>
          <a:xfrm>
            <a:off x="625475" y="2965450"/>
            <a:ext cx="24784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/>
              <a:t>Neutrino interaction</a:t>
            </a:r>
            <a:endParaRPr lang="en-US"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ectangles 7"/>
          <p:cNvSpPr/>
          <p:nvPr/>
        </p:nvSpPr>
        <p:spPr>
          <a:xfrm>
            <a:off x="457835" y="2066925"/>
            <a:ext cx="4614545" cy="4286885"/>
          </a:xfrm>
          <a:prstGeom prst="rect">
            <a:avLst/>
          </a:prstGeom>
          <a:solidFill>
            <a:srgbClr val="DBF5F5"/>
          </a:solidFill>
          <a:ln>
            <a:solidFill>
              <a:srgbClr val="DB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6" name="Picture 5" descr="/home/linsj/Download/filter_process (1).pngfilter_process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97815" y="1883410"/>
            <a:ext cx="4773930" cy="4723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Noise filtering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Picture 4" descr="allvsse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75" y="1400175"/>
            <a:ext cx="4046220" cy="505650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66725" y="1572895"/>
            <a:ext cx="46488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solidFill>
                  <a:srgbClr val="33B5B4"/>
                </a:solidFill>
              </a:rPr>
              <a:t>The process to filter noise hits from </a:t>
            </a:r>
            <a:r>
              <a:rPr lang="en-US" sz="2000" baseline="30000">
                <a:solidFill>
                  <a:srgbClr val="33B5B4"/>
                </a:solidFill>
              </a:rPr>
              <a:t>40</a:t>
            </a:r>
            <a:r>
              <a:rPr lang="en-US" sz="2000">
                <a:solidFill>
                  <a:srgbClr val="33B5B4"/>
                </a:solidFill>
              </a:rPr>
              <a:t>K</a:t>
            </a:r>
            <a:endParaRPr lang="en-US" sz="2000">
              <a:solidFill>
                <a:srgbClr val="33B5B4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0146030" y="2553335"/>
            <a:ext cx="196596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/>
              <a:t>The 31-PMT OM retains most signals while filtering out noise hits</a:t>
            </a:r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224780" y="2371090"/>
            <a:ext cx="761365" cy="619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Reconstruction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Picture 2" descr="shot_curre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3695" y="2875280"/>
            <a:ext cx="4299585" cy="321500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52805" y="1381125"/>
            <a:ext cx="3758565" cy="1576070"/>
            <a:chOff x="765" y="1687"/>
            <a:chExt cx="10306" cy="4320"/>
          </a:xfrm>
        </p:grpSpPr>
        <p:pic>
          <p:nvPicPr>
            <p:cNvPr id="6" name="Picture 5" descr="shot_curren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" y="1687"/>
              <a:ext cx="10185" cy="4320"/>
            </a:xfrm>
            <a:prstGeom prst="rect">
              <a:avLst/>
            </a:prstGeom>
          </p:spPr>
        </p:pic>
        <p:sp>
          <p:nvSpPr>
            <p:cNvPr id="7" name="Round Diagonal Corner Rectangle 6"/>
            <p:cNvSpPr/>
            <p:nvPr/>
          </p:nvSpPr>
          <p:spPr>
            <a:xfrm>
              <a:off x="765" y="2251"/>
              <a:ext cx="3765" cy="2034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5300" y="3374390"/>
            <a:ext cx="5059680" cy="2011680"/>
            <a:chOff x="480" y="5874"/>
            <a:chExt cx="7968" cy="3026"/>
          </a:xfrm>
        </p:grpSpPr>
        <p:pic>
          <p:nvPicPr>
            <p:cNvPr id="10" name="Picture 9" descr="shot_current"/>
            <p:cNvPicPr>
              <a:picLocks noChangeAspect="1"/>
            </p:cNvPicPr>
            <p:nvPr/>
          </p:nvPicPr>
          <p:blipFill>
            <a:blip r:embed="rId3"/>
            <a:srcRect b="2039"/>
            <a:stretch>
              <a:fillRect/>
            </a:stretch>
          </p:blipFill>
          <p:spPr>
            <a:xfrm>
              <a:off x="480" y="5874"/>
              <a:ext cx="7969" cy="3027"/>
            </a:xfrm>
            <a:prstGeom prst="rect">
              <a:avLst/>
            </a:prstGeom>
          </p:spPr>
        </p:pic>
        <p:sp>
          <p:nvSpPr>
            <p:cNvPr id="11" name="Down Arrow 10"/>
            <p:cNvSpPr/>
            <p:nvPr/>
          </p:nvSpPr>
          <p:spPr>
            <a:xfrm>
              <a:off x="1224" y="6438"/>
              <a:ext cx="396" cy="5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1224" y="7610"/>
              <a:ext cx="396" cy="5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539990" y="2453640"/>
            <a:ext cx="3413760" cy="368300"/>
            <a:chOff x="11874" y="3592"/>
            <a:chExt cx="5376" cy="580"/>
          </a:xfrm>
        </p:grpSpPr>
        <p:grpSp>
          <p:nvGrpSpPr>
            <p:cNvPr id="18" name="Group 17"/>
            <p:cNvGrpSpPr/>
            <p:nvPr/>
          </p:nvGrpSpPr>
          <p:grpSpPr>
            <a:xfrm>
              <a:off x="11874" y="3718"/>
              <a:ext cx="5376" cy="408"/>
              <a:chOff x="11874" y="3280"/>
              <a:chExt cx="5376" cy="408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13194" y="3280"/>
                <a:ext cx="3510" cy="40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13198" y="3502"/>
                <a:ext cx="3504" cy="184"/>
              </a:xfrm>
              <a:prstGeom prst="straightConnector1">
                <a:avLst/>
              </a:prstGeom>
              <a:ln w="28575">
                <a:solidFill>
                  <a:srgbClr val="EB924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3092" y="3688"/>
                <a:ext cx="4158" cy="0"/>
              </a:xfrm>
              <a:prstGeom prst="line">
                <a:avLst/>
              </a:prstGeom>
              <a:ln w="9525" cmpd="sng">
                <a:solidFill>
                  <a:schemeClr val="accent1">
                    <a:shade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1874" y="3686"/>
                <a:ext cx="1372" cy="0"/>
              </a:xfrm>
              <a:prstGeom prst="straightConnector1">
                <a:avLst/>
              </a:prstGeom>
              <a:ln w="28575">
                <a:solidFill>
                  <a:srgbClr val="483F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9"/>
            <p:cNvSpPr txBox="1"/>
            <p:nvPr/>
          </p:nvSpPr>
          <p:spPr>
            <a:xfrm>
              <a:off x="12317" y="3592"/>
              <a:ext cx="613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>
                  <a:latin typeface="Anonymous Pro for Powerline" panose="02060609030202000504" charset="0"/>
                  <a:ea typeface="Anonymous Pro for Powerline" panose="02060609030202000504" charset="0"/>
                  <a:cs typeface="+mn-lt"/>
                </a:rPr>
                <a:t>ν</a:t>
              </a:r>
              <a:r>
                <a:rPr lang="en-US" baseline="-25000">
                  <a:latin typeface="Anonymous Pro for Powerline" panose="02060609030202000504" charset="0"/>
                  <a:ea typeface="Anonymous Pro for Powerline" panose="02060609030202000504" charset="0"/>
                  <a:cs typeface="+mn-lt"/>
                </a:rPr>
                <a:t>µ</a:t>
              </a:r>
              <a:endParaRPr lang="en-US" baseline="-25000">
                <a:latin typeface="Anonymous Pro for Powerline" panose="02060609030202000504" charset="0"/>
                <a:ea typeface="Anonymous Pro for Powerline" panose="02060609030202000504" charset="0"/>
                <a:cs typeface="+mn-lt"/>
              </a:endParaRPr>
            </a:p>
          </p:txBody>
        </p:sp>
        <p:sp>
          <p:nvSpPr>
            <p:cNvPr id="21" name="Text Box 20"/>
            <p:cNvSpPr txBox="1"/>
            <p:nvPr/>
          </p:nvSpPr>
          <p:spPr>
            <a:xfrm>
              <a:off x="16637" y="3592"/>
              <a:ext cx="485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>
                  <a:solidFill>
                    <a:schemeClr val="accent2"/>
                  </a:solidFill>
                  <a:latin typeface="Anonymous Pro for Powerline" panose="02060609030202000504" charset="0"/>
                  <a:ea typeface="Anonymous Pro for Powerline" panose="02060609030202000504" charset="0"/>
                  <a:cs typeface="+mn-lt"/>
                </a:rPr>
                <a:t>µ</a:t>
              </a:r>
              <a:endParaRPr lang="en-US">
                <a:solidFill>
                  <a:schemeClr val="accent2"/>
                </a:solidFill>
                <a:latin typeface="Anonymous Pro for Powerline" panose="02060609030202000504" charset="0"/>
                <a:ea typeface="Anonymous Pro for Powerline" panose="02060609030202000504" charset="0"/>
                <a:cs typeface="+mn-lt"/>
              </a:endParaRPr>
            </a:p>
          </p:txBody>
        </p:sp>
      </p:grpSp>
      <p:pic>
        <p:nvPicPr>
          <p:cNvPr id="23" name="Picture 22" descr="track_ev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43800" y="208280"/>
            <a:ext cx="3252470" cy="1992630"/>
          </a:xfrm>
          <a:prstGeom prst="rect">
            <a:avLst/>
          </a:prstGeom>
        </p:spPr>
      </p:pic>
      <p:sp>
        <p:nvSpPr>
          <p:cNvPr id="24" name="Text Box 23"/>
          <p:cNvSpPr txBox="1"/>
          <p:nvPr/>
        </p:nvSpPr>
        <p:spPr>
          <a:xfrm>
            <a:off x="266700" y="5487035"/>
            <a:ext cx="667702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400">
                <a:solidFill>
                  <a:srgbClr val="C00000"/>
                </a:solidFill>
                <a:sym typeface="+mn-ea"/>
              </a:rPr>
              <a:t>A GNN-based algorithm has been developed,</a:t>
            </a:r>
            <a:endParaRPr lang="en-US" sz="2400">
              <a:solidFill>
                <a:srgbClr val="C00000"/>
              </a:solidFill>
              <a:sym typeface="+mn-ea"/>
            </a:endParaRPr>
          </a:p>
          <a:p>
            <a:pPr algn="l"/>
            <a:r>
              <a:rPr lang="en-US" sz="2400">
                <a:solidFill>
                  <a:srgbClr val="C00000"/>
                </a:solidFill>
                <a:sym typeface="+mn-ea"/>
              </a:rPr>
              <a:t>with performance similar to the current version</a:t>
            </a:r>
            <a:endParaRPr lang="en-US" sz="2400">
              <a:solidFill>
                <a:srgbClr val="C00000"/>
              </a:solidFill>
              <a:sym typeface="+mn-ea"/>
            </a:endParaRPr>
          </a:p>
          <a:p>
            <a:pPr algn="l"/>
            <a:r>
              <a:rPr lang="en-US" sz="2400">
                <a:solidFill>
                  <a:srgbClr val="C00000"/>
                </a:solidFill>
                <a:sym typeface="+mn-ea"/>
              </a:rPr>
              <a:t>but much faster.</a:t>
            </a:r>
            <a:endParaRPr lang="en-US" sz="2400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4000</Words>
  <Application>WPS Presentation</Application>
  <PresentationFormat>宽屏</PresentationFormat>
  <Paragraphs>466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SimSun</vt:lpstr>
      <vt:lpstr>Wingdings</vt:lpstr>
      <vt:lpstr>DejaVu Sans</vt:lpstr>
      <vt:lpstr>Source Han Sans CN</vt:lpstr>
      <vt:lpstr>Arial Black</vt:lpstr>
      <vt:lpstr>微软雅黑</vt:lpstr>
      <vt:lpstr>黑体</vt:lpstr>
      <vt:lpstr>宋体</vt:lpstr>
      <vt:lpstr>Arial Unicode MS</vt:lpstr>
      <vt:lpstr>Anonymous Pro for Powerline</vt:lpstr>
      <vt:lpstr>DejaVu Math TeX Gyre</vt:lpstr>
      <vt:lpstr>等线</vt:lpstr>
      <vt:lpstr>Cambria Math</vt:lpstr>
      <vt:lpstr>Yuanti SC Regular</vt:lpstr>
      <vt:lpstr>Birch Std</vt:lpstr>
      <vt:lpstr>Arial</vt:lpstr>
      <vt:lpstr>Office Theme</vt:lpstr>
      <vt:lpstr>1_Office Theme</vt:lpstr>
      <vt:lpstr>The Plan and Status of NEON</vt:lpstr>
      <vt:lpstr>Neutrino Telescopes around the World</vt:lpstr>
      <vt:lpstr>Outline</vt:lpstr>
      <vt:lpstr>Outline</vt:lpstr>
      <vt:lpstr>Conceptual Design</vt:lpstr>
      <vt:lpstr>Conceptual Design</vt:lpstr>
      <vt:lpstr>Simulation Framework</vt:lpstr>
      <vt:lpstr>Noise filtering</vt:lpstr>
      <vt:lpstr>Reconstruction</vt:lpstr>
      <vt:lpstr>Reconstruction</vt:lpstr>
      <vt:lpstr>Sensitivity</vt:lpstr>
      <vt:lpstr>Outline</vt:lpstr>
      <vt:lpstr>PMT Test</vt:lpstr>
      <vt:lpstr>OM Status</vt:lpstr>
      <vt:lpstr>Electronic Design</vt:lpstr>
      <vt:lpstr>Electronic Status</vt:lpstr>
      <vt:lpstr>Trials</vt:lpstr>
      <vt:lpstr>Summary</vt:lpstr>
      <vt:lpstr>Thank you for your attention!</vt:lpstr>
      <vt:lpstr>Reconstruction (Appendix)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linsj</dc:creator>
  <cp:lastModifiedBy>林苏杰</cp:lastModifiedBy>
  <cp:revision>96</cp:revision>
  <dcterms:created xsi:type="dcterms:W3CDTF">2025-07-23T21:26:24Z</dcterms:created>
  <dcterms:modified xsi:type="dcterms:W3CDTF">2025-07-23T21:26:24Z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1033-11.1.0.11711</vt:lpwstr>
  </property>
  <property fmtid="{D5CDD505-2E9C-101B-9397-08002B2CF9AE}" pid="3" name="ICV">
    <vt:lpwstr/>
  </property>
</Properties>
</file>