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464" r:id="rId1"/>
  </p:sldMasterIdLst>
  <p:notesMasterIdLst>
    <p:notesMasterId r:id="rId11"/>
  </p:notesMasterIdLst>
  <p:sldIdLst>
    <p:sldId id="1540" r:id="rId2"/>
    <p:sldId id="1542" r:id="rId3"/>
    <p:sldId id="1543" r:id="rId4"/>
    <p:sldId id="1547" r:id="rId5"/>
    <p:sldId id="1548" r:id="rId6"/>
    <p:sldId id="1549" r:id="rId7"/>
    <p:sldId id="1545" r:id="rId8"/>
    <p:sldId id="1546" r:id="rId9"/>
    <p:sldId id="1536" r:id="rId10"/>
  </p:sldIdLst>
  <p:sldSz cx="9144000" cy="6858000" type="screen4x3"/>
  <p:notesSz cx="6794500" cy="99187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4F2"/>
    <a:srgbClr val="FBC1ED"/>
    <a:srgbClr val="FAACE7"/>
    <a:srgbClr val="0000FF"/>
    <a:srgbClr val="C5F0FF"/>
    <a:srgbClr val="FFFFB3"/>
    <a:srgbClr val="89E0FF"/>
    <a:srgbClr val="F214BD"/>
    <a:srgbClr val="00B0F0"/>
    <a:srgbClr val="007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5355" autoAdjust="0"/>
  </p:normalViewPr>
  <p:slideViewPr>
    <p:cSldViewPr snapToGrid="0">
      <p:cViewPr varScale="1">
        <p:scale>
          <a:sx n="99" d="100"/>
          <a:sy n="99" d="100"/>
        </p:scale>
        <p:origin x="499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BAF0AD6-43D3-4047-A587-78CB6A5E5BB0}" type="datetimeFigureOut">
              <a:rPr lang="ja-JP" altLang="en-US"/>
              <a:pPr>
                <a:defRPr/>
              </a:pPr>
              <a:t>2025/3/4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3613"/>
            <a:ext cx="5435600" cy="39052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100" y="94218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225EA3F-3551-40E8-94C4-6B22D5311D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253D0-1B26-420D-8F7F-64908B44CB68}" type="datetimeFigureOut">
              <a:rPr lang="ja-JP" altLang="en-US"/>
              <a:pPr>
                <a:defRPr/>
              </a:pPr>
              <a:t>2025/3/4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BD706-2F8D-4674-9BE7-BD81FA201F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980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CA24B-B216-4025-BA41-B583E91EF520}" type="datetimeFigureOut">
              <a:rPr lang="ja-JP" altLang="en-US"/>
              <a:pPr>
                <a:defRPr/>
              </a:pPr>
              <a:t>2025/3/4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079F3AA-21C2-4EC2-B6EF-95F515F502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A51BE5E-182F-CB2F-E383-A7DD8B1B7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133" y="1006475"/>
            <a:ext cx="65533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Hints for making slides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50882C0-C44A-9954-0328-36F45A42E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88" y="3163888"/>
            <a:ext cx="80089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en-US" altLang="ja-JP" sz="4000" b="1">
                <a:solidFill>
                  <a:srgbClr val="0A0AD4"/>
                </a:solidFill>
                <a:latin typeface="Arial" panose="020B0604020202020204" pitchFamily="34" charset="0"/>
              </a:rPr>
              <a:t>Yuichi Oyama</a:t>
            </a:r>
            <a:br>
              <a:rPr kumimoji="0" lang="en-US" altLang="ja-JP" sz="4000" b="1">
                <a:solidFill>
                  <a:srgbClr val="0A0AD4"/>
                </a:solidFill>
                <a:latin typeface="Arial" panose="020B0604020202020204" pitchFamily="34" charset="0"/>
              </a:rPr>
            </a:br>
            <a:r>
              <a:rPr kumimoji="0" lang="en-US" altLang="ja-JP" b="1">
                <a:solidFill>
                  <a:srgbClr val="0A0AD4"/>
                </a:solidFill>
                <a:latin typeface="Arial" panose="020B0604020202020204" pitchFamily="34" charset="0"/>
              </a:rPr>
              <a:t>(KEK/J-PARC)</a:t>
            </a:r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6A07EF42-2A11-FD81-B694-A9427113934D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Text Box 18">
            <a:extLst>
              <a:ext uri="{FF2B5EF4-FFF2-40B4-BE49-F238E27FC236}">
                <a16:creationId xmlns:a16="http://schemas.microsoft.com/office/drawing/2014/main" id="{F817459E-4211-DC63-329B-97AFFE0F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63" y="5339588"/>
            <a:ext cx="86217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March 2-8, 2025</a:t>
            </a:r>
            <a:br>
              <a:rPr lang="en-US" altLang="ja-JP" sz="2400" b="1" dirty="0">
                <a:latin typeface="Arial" panose="020B0604020202020204" pitchFamily="34" charset="0"/>
              </a:rPr>
            </a:br>
            <a:r>
              <a:rPr lang="en-US" altLang="ja-JP" sz="2400" b="1" dirty="0">
                <a:latin typeface="Arial" panose="020B0604020202020204" pitchFamily="34" charset="0"/>
              </a:rPr>
              <a:t>4</a:t>
            </a:r>
            <a:r>
              <a:rPr lang="en-US" altLang="ja-JP" sz="2400" b="1" baseline="30000" dirty="0">
                <a:latin typeface="Arial" panose="020B0604020202020204" pitchFamily="34" charset="0"/>
              </a:rPr>
              <a:t>th</a:t>
            </a:r>
            <a:r>
              <a:rPr lang="en-US" altLang="ja-JP" sz="2400" b="1" dirty="0">
                <a:latin typeface="Arial" panose="020B0604020202020204" pitchFamily="34" charset="0"/>
              </a:rPr>
              <a:t> Hardware Camp for Fast and Low-Light detection </a:t>
            </a:r>
            <a:br>
              <a:rPr lang="en-US" altLang="ja-JP" sz="2400" b="1" dirty="0">
                <a:latin typeface="Arial" panose="020B0604020202020204" pitchFamily="34" charset="0"/>
              </a:rPr>
            </a:br>
            <a:r>
              <a:rPr lang="en-US" altLang="ja-JP" sz="2400" b="1" dirty="0">
                <a:latin typeface="Arial" panose="020B0604020202020204" pitchFamily="34" charset="0"/>
              </a:rPr>
              <a:t>@ICISE, Quy Nhon, Vietnam</a:t>
            </a:r>
          </a:p>
        </p:txBody>
      </p:sp>
    </p:spTree>
    <p:extLst>
      <p:ext uri="{BB962C8B-B14F-4D97-AF65-F5344CB8AC3E}">
        <p14:creationId xmlns:p14="http://schemas.microsoft.com/office/powerpoint/2010/main" val="50811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C8DBE-144D-1BEB-E93C-7554C1410313}"/>
              </a:ext>
            </a:extLst>
          </p:cNvPr>
          <p:cNvSpPr txBox="1"/>
          <p:nvPr/>
        </p:nvSpPr>
        <p:spPr>
          <a:xfrm>
            <a:off x="266700" y="28575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the number of your slides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F83C94-5135-DF12-8310-B0D99AA66D39}"/>
              </a:ext>
            </a:extLst>
          </p:cNvPr>
          <p:cNvSpPr txBox="1"/>
          <p:nvPr/>
        </p:nvSpPr>
        <p:spPr>
          <a:xfrm>
            <a:off x="-2" y="553673"/>
            <a:ext cx="91440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When you make a presentation file, 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the number of your slides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, first.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You should have your own number for "how many minutes per slide". It depends on your presentation style. A typical number is 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~2 min/slide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If the time of presentation is 30 minutes, the number of slides will be about 15.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Once you estimate the total number of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slides, you can arrange the structure of your slides.</a:t>
            </a:r>
          </a:p>
        </p:txBody>
      </p:sp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46B046CB-8A73-EFD2-4F5B-FFC01643B2B2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CA0C40-EC17-ECF0-0B1E-EAC442564BCC}"/>
              </a:ext>
            </a:extLst>
          </p:cNvPr>
          <p:cNvSpPr txBox="1"/>
          <p:nvPr/>
        </p:nvSpPr>
        <p:spPr>
          <a:xfrm>
            <a:off x="2046305" y="3762788"/>
            <a:ext cx="4807499" cy="2246769"/>
          </a:xfrm>
          <a:prstGeom prst="rect">
            <a:avLst/>
          </a:prstGeom>
          <a:solidFill>
            <a:srgbClr val="C5F0FF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        </a:t>
            </a:r>
            <a:r>
              <a:rPr lang="en-US" altLang="ja-JP" sz="2000" b="1" dirty="0">
                <a:solidFill>
                  <a:srgbClr val="FF0000"/>
                </a:solidFill>
              </a:rPr>
              <a:t>Example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en-US" altLang="ja-JP" sz="2000" b="1" dirty="0"/>
              <a:t>1 slide for the title</a:t>
            </a:r>
          </a:p>
          <a:p>
            <a:r>
              <a:rPr lang="en-US" altLang="ja-JP" sz="2000" b="1" dirty="0"/>
              <a:t>2</a:t>
            </a:r>
            <a:r>
              <a:rPr kumimoji="1" lang="en-US" altLang="ja-JP" sz="2000" b="1" dirty="0"/>
              <a:t> slides for introduction</a:t>
            </a:r>
          </a:p>
          <a:p>
            <a:r>
              <a:rPr lang="en-US" altLang="ja-JP" sz="2000" b="1" dirty="0"/>
              <a:t>2 slides for the experimental setup</a:t>
            </a:r>
            <a:endParaRPr kumimoji="1" lang="en-US" altLang="ja-JP" sz="2000" b="1" dirty="0"/>
          </a:p>
          <a:p>
            <a:r>
              <a:rPr lang="en-US" altLang="ja-JP" sz="2000" b="1" dirty="0"/>
              <a:t>4</a:t>
            </a:r>
            <a:r>
              <a:rPr kumimoji="1" lang="en-US" altLang="ja-JP" sz="2000" b="1" dirty="0"/>
              <a:t> slides for the data</a:t>
            </a:r>
            <a:endParaRPr lang="en-US" altLang="ja-JP" sz="2000" b="1" dirty="0"/>
          </a:p>
          <a:p>
            <a:r>
              <a:rPr kumimoji="1" lang="en-US" altLang="ja-JP" sz="2000" b="1" dirty="0"/>
              <a:t>5 slides for analysis</a:t>
            </a:r>
            <a:r>
              <a:rPr lang="en-US" altLang="ja-JP" sz="2000" b="1" dirty="0"/>
              <a:t>, </a:t>
            </a:r>
            <a:r>
              <a:rPr kumimoji="1" lang="en-US" altLang="ja-JP" sz="2000" b="1" dirty="0"/>
              <a:t>results and discussion</a:t>
            </a:r>
          </a:p>
          <a:p>
            <a:r>
              <a:rPr kumimoji="1" lang="en-US" altLang="ja-JP" sz="2000" b="1" dirty="0"/>
              <a:t>1 slide for conclusion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7611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C8DBE-144D-1BEB-E93C-7554C1410313}"/>
              </a:ext>
            </a:extLst>
          </p:cNvPr>
          <p:cNvSpPr txBox="1"/>
          <p:nvPr/>
        </p:nvSpPr>
        <p:spPr>
          <a:xfrm>
            <a:off x="1814512" y="28575"/>
            <a:ext cx="549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from your own work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F83C94-5135-DF12-8310-B0D99AA66D39}"/>
              </a:ext>
            </a:extLst>
          </p:cNvPr>
          <p:cNvSpPr txBox="1"/>
          <p:nvPr/>
        </p:nvSpPr>
        <p:spPr>
          <a:xfrm>
            <a:off x="0" y="551795"/>
            <a:ext cx="91440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One of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typical poor presentation slides consists of a very long introduction (or theoretical background) and a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small allocation for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their own work, which must be the main part of the presentation. Obviously, it is due to lack of time for making slides of their own work.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hen you make slides,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from your own work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strategy "start from your own work" is available not only for making slides, but also for writing reports. 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88342C9-892F-1013-D386-2429695EAE7F}"/>
              </a:ext>
            </a:extLst>
          </p:cNvPr>
          <p:cNvSpPr txBox="1"/>
          <p:nvPr/>
        </p:nvSpPr>
        <p:spPr>
          <a:xfrm>
            <a:off x="738187" y="3523565"/>
            <a:ext cx="3086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0000FF"/>
                </a:solidFill>
              </a:rPr>
              <a:t>In this case, start from</a:t>
            </a:r>
            <a:br>
              <a:rPr kumimoji="1" lang="en-US" altLang="ja-JP" sz="2000" b="1" dirty="0">
                <a:solidFill>
                  <a:srgbClr val="0000FF"/>
                </a:solidFill>
              </a:rPr>
            </a:br>
            <a:r>
              <a:rPr kumimoji="1" lang="en-US" altLang="ja-JP" sz="2000" b="1" dirty="0">
                <a:solidFill>
                  <a:srgbClr val="0000FF"/>
                </a:solidFill>
              </a:rPr>
              <a:t>“the experimental setup”</a:t>
            </a:r>
            <a:endParaRPr kumimoji="1" lang="ja-JP" altLang="en-US" sz="2000" b="1" dirty="0">
              <a:solidFill>
                <a:srgbClr val="0000FF"/>
              </a:solidFill>
            </a:endParaRPr>
          </a:p>
        </p:txBody>
      </p:sp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549FECB5-313A-6CED-053B-C12960C8CDF3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B8C184-43C9-7D7E-85A8-D6846BD0BB88}"/>
              </a:ext>
            </a:extLst>
          </p:cNvPr>
          <p:cNvSpPr txBox="1"/>
          <p:nvPr/>
        </p:nvSpPr>
        <p:spPr>
          <a:xfrm>
            <a:off x="3975773" y="2621885"/>
            <a:ext cx="4807499" cy="2246769"/>
          </a:xfrm>
          <a:prstGeom prst="rect">
            <a:avLst/>
          </a:prstGeom>
          <a:solidFill>
            <a:srgbClr val="C5F0FF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/>
              <a:t>        </a:t>
            </a:r>
            <a:r>
              <a:rPr lang="en-US" altLang="ja-JP" sz="2000" b="1" dirty="0">
                <a:solidFill>
                  <a:srgbClr val="FF0000"/>
                </a:solidFill>
              </a:rPr>
              <a:t>Example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kumimoji="1" lang="en-US" altLang="ja-JP" sz="2000" b="1" dirty="0"/>
              <a:t>1 slide for the title</a:t>
            </a:r>
          </a:p>
          <a:p>
            <a:r>
              <a:rPr lang="en-US" altLang="ja-JP" sz="2000" b="1" dirty="0"/>
              <a:t>2</a:t>
            </a:r>
            <a:r>
              <a:rPr kumimoji="1" lang="en-US" altLang="ja-JP" sz="2000" b="1" dirty="0"/>
              <a:t> slides for introduction</a:t>
            </a:r>
          </a:p>
          <a:p>
            <a:r>
              <a:rPr lang="en-US" altLang="ja-JP" sz="2000" b="1" dirty="0">
                <a:solidFill>
                  <a:srgbClr val="FF0000"/>
                </a:solidFill>
              </a:rPr>
              <a:t>2 slides for the experimental setup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r>
              <a:rPr lang="en-US" altLang="ja-JP" sz="2000" b="1" dirty="0"/>
              <a:t>4</a:t>
            </a:r>
            <a:r>
              <a:rPr kumimoji="1" lang="en-US" altLang="ja-JP" sz="2000" b="1" dirty="0"/>
              <a:t> slides for the data</a:t>
            </a:r>
            <a:endParaRPr lang="en-US" altLang="ja-JP" sz="2000" b="1" dirty="0"/>
          </a:p>
          <a:p>
            <a:r>
              <a:rPr kumimoji="1" lang="en-US" altLang="ja-JP" sz="2000" b="1" dirty="0"/>
              <a:t>5 slides for analysis</a:t>
            </a:r>
            <a:r>
              <a:rPr lang="en-US" altLang="ja-JP" sz="2000" b="1" dirty="0"/>
              <a:t>, </a:t>
            </a:r>
            <a:r>
              <a:rPr kumimoji="1" lang="en-US" altLang="ja-JP" sz="2000" b="1" dirty="0"/>
              <a:t>results and discussion</a:t>
            </a:r>
          </a:p>
          <a:p>
            <a:r>
              <a:rPr kumimoji="1" lang="en-US" altLang="ja-JP" sz="2000" b="1" dirty="0"/>
              <a:t>1 slide for conclusion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41164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C8DBE-144D-1BEB-E93C-7554C1410313}"/>
              </a:ext>
            </a:extLst>
          </p:cNvPr>
          <p:cNvSpPr txBox="1"/>
          <p:nvPr/>
        </p:nvSpPr>
        <p:spPr>
          <a:xfrm>
            <a:off x="234892" y="28575"/>
            <a:ext cx="8699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figure and its explanation in one slide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F83C94-5135-DF12-8310-B0D99AA66D39}"/>
              </a:ext>
            </a:extLst>
          </p:cNvPr>
          <p:cNvSpPr txBox="1"/>
          <p:nvPr/>
        </p:nvSpPr>
        <p:spPr>
          <a:xfrm>
            <a:off x="-2" y="588365"/>
            <a:ext cx="914400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When making a slide, one figure and its explanation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in one slide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is ease to understand for audience.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Figure-only slide is not recommended.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Do not forget to add its explanation in the slide.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Such slides can be easily reused in your other presentation. </a:t>
            </a:r>
          </a:p>
        </p:txBody>
      </p:sp>
      <p:sp>
        <p:nvSpPr>
          <p:cNvPr id="8" name="スライド番号プレースホルダー 1">
            <a:extLst>
              <a:ext uri="{FF2B5EF4-FFF2-40B4-BE49-F238E27FC236}">
                <a16:creationId xmlns:a16="http://schemas.microsoft.com/office/drawing/2014/main" id="{4FD5B5A3-AEF1-D185-C073-FE42ED136043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3CF6ABE-9F89-C1BB-5856-076DDC5ED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" y="2349643"/>
            <a:ext cx="4304640" cy="322848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F025D3B-EDAA-5A64-B751-C264107464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280" y="2349643"/>
            <a:ext cx="4304640" cy="322848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9641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C8DBE-144D-1BEB-E93C-7554C1410313}"/>
              </a:ext>
            </a:extLst>
          </p:cNvPr>
          <p:cNvSpPr txBox="1"/>
          <p:nvPr/>
        </p:nvSpPr>
        <p:spPr>
          <a:xfrm>
            <a:off x="1814512" y="28575"/>
            <a:ext cx="549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sentences, not words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F83C94-5135-DF12-8310-B0D99AA66D39}"/>
              </a:ext>
            </a:extLst>
          </p:cNvPr>
          <p:cNvSpPr txBox="1"/>
          <p:nvPr/>
        </p:nvSpPr>
        <p:spPr>
          <a:xfrm>
            <a:off x="-2" y="563198"/>
            <a:ext cx="9144002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If English is not your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native</a:t>
            </a: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language, </a:t>
            </a:r>
            <a:r>
              <a:rPr kumimoji="1"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complete sentences</a:t>
            </a: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, not words, on your slides.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kumimoji="1"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kumimoji="1"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Native speakers can speak very fluently with only words. On the other hand, non-native speakers sometimes lose their words and become panic.</a:t>
            </a:r>
            <a:b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If this happens, read the sentences slowly to recover from the panic.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Reading sentences while pointing with a pointer is not a dramatic presentation. 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However, it is </a:t>
            </a: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very easy for the audience to understand.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The slides will be uploaded to the web.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1"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hose who did not attend the meeting can read them. In this case, writing whole sentences is very useful for the reader's understanding.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F2F5888-3085-3D7A-0511-3A54E0D1D13E}"/>
              </a:ext>
            </a:extLst>
          </p:cNvPr>
          <p:cNvSpPr txBox="1"/>
          <p:nvPr/>
        </p:nvSpPr>
        <p:spPr>
          <a:xfrm>
            <a:off x="295275" y="1685925"/>
            <a:ext cx="3505199" cy="1938992"/>
          </a:xfrm>
          <a:prstGeom prst="rect">
            <a:avLst/>
          </a:prstGeom>
          <a:solidFill>
            <a:srgbClr val="FFFFB3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Super-</a:t>
            </a:r>
            <a:r>
              <a:rPr kumimoji="1" lang="en-US" altLang="ja-JP" sz="2000" b="1" dirty="0" err="1"/>
              <a:t>Kamiokande</a:t>
            </a:r>
            <a:br>
              <a:rPr lang="en-US" altLang="ja-JP" sz="2000" b="1" dirty="0"/>
            </a:br>
            <a:r>
              <a:rPr kumimoji="1" lang="en-US" altLang="ja-JP" sz="2000" b="1" dirty="0"/>
              <a:t>-water Cherenkov detector</a:t>
            </a:r>
            <a:br>
              <a:rPr kumimoji="1" lang="en-US" altLang="ja-JP" sz="2000" b="1" dirty="0"/>
            </a:br>
            <a:r>
              <a:rPr kumimoji="1" lang="en-US" altLang="ja-JP" sz="2000" b="1" dirty="0"/>
              <a:t>-</a:t>
            </a:r>
            <a:r>
              <a:rPr kumimoji="1" lang="en-US" altLang="ja-JP" sz="2000" b="1" dirty="0" err="1"/>
              <a:t>Kamioka</a:t>
            </a:r>
            <a:r>
              <a:rPr kumimoji="1" lang="en-US" altLang="ja-JP" sz="2000" b="1" dirty="0"/>
              <a:t> mine</a:t>
            </a:r>
            <a:br>
              <a:rPr kumimoji="1" lang="en-US" altLang="ja-JP" sz="2000" b="1" dirty="0"/>
            </a:br>
            <a:r>
              <a:rPr kumimoji="1" lang="en-US" altLang="ja-JP" sz="2000" b="1" dirty="0"/>
              <a:t>-1000 m underground</a:t>
            </a:r>
            <a:br>
              <a:rPr kumimoji="1" lang="en-US" altLang="ja-JP" sz="2000" b="1" dirty="0"/>
            </a:br>
            <a:r>
              <a:rPr kumimoji="1" lang="en-US" altLang="ja-JP" sz="2000" b="1" dirty="0"/>
              <a:t>-50 </a:t>
            </a:r>
            <a:r>
              <a:rPr kumimoji="1" lang="en-US" altLang="ja-JP" sz="2000" b="1" dirty="0" err="1"/>
              <a:t>kton</a:t>
            </a:r>
            <a:r>
              <a:rPr kumimoji="1" lang="en-US" altLang="ja-JP" sz="2000" b="1" dirty="0"/>
              <a:t> water</a:t>
            </a:r>
            <a:br>
              <a:rPr kumimoji="1" lang="en-US" altLang="ja-JP" sz="2000" b="1" dirty="0"/>
            </a:br>
            <a:r>
              <a:rPr kumimoji="1" lang="en-US" altLang="ja-JP" sz="2000" b="1" dirty="0"/>
              <a:t>-11146 20-inch</a:t>
            </a:r>
            <a:r>
              <a:rPr kumimoji="1" lang="en-US" altLang="ja-JP" sz="2000" b="1" dirty="0">
                <a:latin typeface="Symbol" panose="05050102010706020507" pitchFamily="18" charset="2"/>
              </a:rPr>
              <a:t>F</a:t>
            </a:r>
            <a:r>
              <a:rPr kumimoji="1" lang="en-US" altLang="ja-JP" sz="2000" b="1" dirty="0"/>
              <a:t> PMT </a:t>
            </a:r>
            <a:endParaRPr kumimoji="1" lang="ja-JP" altLang="en-US" sz="2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3F4062-13B6-BFA6-F1E4-8EDBE2AA1636}"/>
              </a:ext>
            </a:extLst>
          </p:cNvPr>
          <p:cNvSpPr txBox="1"/>
          <p:nvPr/>
        </p:nvSpPr>
        <p:spPr>
          <a:xfrm>
            <a:off x="4029075" y="1704975"/>
            <a:ext cx="4905375" cy="1785104"/>
          </a:xfrm>
          <a:prstGeom prst="rect">
            <a:avLst/>
          </a:prstGeom>
          <a:solidFill>
            <a:srgbClr val="C5F0FF"/>
          </a:solidFill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Super-</a:t>
            </a:r>
            <a:r>
              <a:rPr kumimoji="1" lang="en-US" altLang="ja-JP" sz="2000" b="1" dirty="0" err="1"/>
              <a:t>Kamiokande</a:t>
            </a:r>
            <a:r>
              <a:rPr kumimoji="1" lang="en-US" altLang="ja-JP" sz="2000" b="1" dirty="0"/>
              <a:t> is a water Cherenkov detector located at 1000 m underground in the </a:t>
            </a:r>
            <a:r>
              <a:rPr kumimoji="1" lang="en-US" altLang="ja-JP" sz="2000" b="1" dirty="0" err="1"/>
              <a:t>Kamioka</a:t>
            </a:r>
            <a:r>
              <a:rPr kumimoji="1" lang="en-US" altLang="ja-JP" sz="2000" b="1" dirty="0"/>
              <a:t> mine.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/>
              <a:t>A total of 50 </a:t>
            </a:r>
            <a:r>
              <a:rPr kumimoji="1" lang="en-US" altLang="ja-JP" sz="2000" b="1" dirty="0" err="1"/>
              <a:t>kton</a:t>
            </a:r>
            <a:r>
              <a:rPr kumimoji="1" lang="en-US" altLang="ja-JP" sz="2000" b="1" dirty="0"/>
              <a:t> water is view by 11146 20-inch</a:t>
            </a:r>
            <a:r>
              <a:rPr kumimoji="1" lang="en-US" altLang="ja-JP" sz="2000" b="1" dirty="0">
                <a:latin typeface="Symbol" panose="05050102010706020507" pitchFamily="18" charset="2"/>
              </a:rPr>
              <a:t>F</a:t>
            </a:r>
            <a:r>
              <a:rPr kumimoji="1" lang="en-US" altLang="ja-JP" sz="2000" b="1" dirty="0"/>
              <a:t> photomultiplier tube (PMT).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D82A36-ED62-A05D-9E9A-B4FB9A451982}"/>
              </a:ext>
            </a:extLst>
          </p:cNvPr>
          <p:cNvSpPr txBox="1"/>
          <p:nvPr/>
        </p:nvSpPr>
        <p:spPr>
          <a:xfrm>
            <a:off x="866774" y="1313227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00FF"/>
                </a:solidFill>
              </a:rPr>
              <a:t>For native, this is OK.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659DBD-3EA1-ED0A-E2E5-9CB5A2CC9FA4}"/>
              </a:ext>
            </a:extLst>
          </p:cNvPr>
          <p:cNvSpPr txBox="1"/>
          <p:nvPr/>
        </p:nvSpPr>
        <p:spPr>
          <a:xfrm>
            <a:off x="4314823" y="1303702"/>
            <a:ext cx="3505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0000FF"/>
                </a:solidFill>
              </a:rPr>
              <a:t>For non-native, this is much better.</a:t>
            </a:r>
            <a:endParaRPr kumimoji="1" lang="ja-JP" altLang="en-US" b="1" dirty="0">
              <a:solidFill>
                <a:srgbClr val="0000FF"/>
              </a:solidFill>
            </a:endParaRPr>
          </a:p>
        </p:txBody>
      </p:sp>
      <p:sp>
        <p:nvSpPr>
          <p:cNvPr id="8" name="スライド番号プレースホルダー 1">
            <a:extLst>
              <a:ext uri="{FF2B5EF4-FFF2-40B4-BE49-F238E27FC236}">
                <a16:creationId xmlns:a16="http://schemas.microsoft.com/office/drawing/2014/main" id="{4FD5B5A3-AEF1-D185-C073-FE42ED136043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14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712D2-419B-89A4-843C-3A42339E8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156AB8-3EDE-8128-1ADC-3BBF192255E6}"/>
              </a:ext>
            </a:extLst>
          </p:cNvPr>
          <p:cNvSpPr txBox="1"/>
          <p:nvPr/>
        </p:nvSpPr>
        <p:spPr>
          <a:xfrm>
            <a:off x="257176" y="28575"/>
            <a:ext cx="865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translation software, but start from English 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E26604-EC9C-F93D-3E9E-54D70FE5FC07}"/>
              </a:ext>
            </a:extLst>
          </p:cNvPr>
          <p:cNvSpPr txBox="1"/>
          <p:nvPr/>
        </p:nvSpPr>
        <p:spPr>
          <a:xfrm>
            <a:off x="-2" y="563198"/>
            <a:ext cx="91440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If English is not your native language, and you are not comfortable with writing academic English sentences, you can use 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translation software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However, 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 start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your native language.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is recommended to improve your English skills.</a:t>
            </a: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8C97A6B7-370D-137E-84F8-8BC597985813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08B614-C598-8EF2-E8E8-F134D35D6B89}"/>
              </a:ext>
            </a:extLst>
          </p:cNvPr>
          <p:cNvSpPr txBox="1"/>
          <p:nvPr/>
        </p:nvSpPr>
        <p:spPr>
          <a:xfrm>
            <a:off x="317730" y="2888351"/>
            <a:ext cx="8507488" cy="3016210"/>
          </a:xfrm>
          <a:prstGeom prst="rect">
            <a:avLst/>
          </a:prstGeom>
          <a:solidFill>
            <a:srgbClr val="FCD4F2"/>
          </a:solidFill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First write in English and then translate it into your native language using the translation software.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You can check to see if your English sentence successfully expresses what you want to express.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Then, the sentence translated into your native language should be translated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into English by the software.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Minor grammatical errors may be pointed out and/or alternative expression can be found.</a:t>
            </a:r>
          </a:p>
        </p:txBody>
      </p:sp>
    </p:spTree>
    <p:extLst>
      <p:ext uri="{BB962C8B-B14F-4D97-AF65-F5344CB8AC3E}">
        <p14:creationId xmlns:p14="http://schemas.microsoft.com/office/powerpoint/2010/main" val="374486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C8DBE-144D-1BEB-E93C-7554C1410313}"/>
              </a:ext>
            </a:extLst>
          </p:cNvPr>
          <p:cNvSpPr txBox="1"/>
          <p:nvPr/>
        </p:nvSpPr>
        <p:spPr>
          <a:xfrm>
            <a:off x="257176" y="28575"/>
            <a:ext cx="865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 should be prepared first  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F83C94-5135-DF12-8310-B0D99AA66D39}"/>
              </a:ext>
            </a:extLst>
          </p:cNvPr>
          <p:cNvSpPr txBox="1"/>
          <p:nvPr/>
        </p:nvSpPr>
        <p:spPr>
          <a:xfrm>
            <a:off x="-2" y="563198"/>
            <a:ext cx="91440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Assume that you are working on a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owerPoint file directly without any preparation. You must concern with the contents (e.g., physics) and the design (e.g., layout/size/font/color)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at the same time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That might be very difficult for most of people.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Prepare figures or tables or photos.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And write texts in the plain text file, such as Notepad in Windows.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In these processes, you can concentrate on the contents.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Then you can paste them on the slide. You can concentrate on the design.</a:t>
            </a:r>
          </a:p>
        </p:txBody>
      </p:sp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6D539C06-86D6-859B-3486-7AAE3AB62839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171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7C8DBE-144D-1BEB-E93C-7554C1410313}"/>
              </a:ext>
            </a:extLst>
          </p:cNvPr>
          <p:cNvSpPr txBox="1"/>
          <p:nvPr/>
        </p:nvSpPr>
        <p:spPr>
          <a:xfrm>
            <a:off x="257176" y="28575"/>
            <a:ext cx="865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large and clear fonts  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F83C94-5135-DF12-8310-B0D99AA66D39}"/>
              </a:ext>
            </a:extLst>
          </p:cNvPr>
          <p:cNvSpPr txBox="1"/>
          <p:nvPr/>
        </p:nvSpPr>
        <p:spPr>
          <a:xfrm>
            <a:off x="14287" y="551795"/>
            <a:ext cx="9144001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When you write texts, use 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fonts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It is strongly recommended to use fonts larger than </a:t>
            </a:r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pt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Use vivid colors. Do not use light colors.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Some fonts are not friendly for senior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typical example of non-friendly font is times font. The horizontal lines are thin and difficult to read.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Due to the same reason, do not use </a:t>
            </a:r>
            <a:r>
              <a:rPr lang="ja-JP" altLang="en-US" sz="20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Arial" panose="020B0604020202020204" pitchFamily="34" charset="0"/>
              </a:rPr>
              <a:t>明朝体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, but use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ゴシック体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for Japanese.</a:t>
            </a: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749DE72-052C-8F31-7341-A54E537283CD}"/>
              </a:ext>
            </a:extLst>
          </p:cNvPr>
          <p:cNvSpPr txBox="1"/>
          <p:nvPr/>
        </p:nvSpPr>
        <p:spPr>
          <a:xfrm>
            <a:off x="857250" y="1840470"/>
            <a:ext cx="4200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vivid colors.</a:t>
            </a:r>
          </a:p>
          <a:p>
            <a:r>
              <a:rPr kumimoji="1"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vivid colors.</a:t>
            </a:r>
          </a:p>
          <a:p>
            <a:r>
              <a:rPr kumimoji="1" lang="en-US" altLang="ja-JP" sz="2000" b="1" dirty="0">
                <a:solidFill>
                  <a:srgbClr val="F214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vivid colors.</a:t>
            </a: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use light colors.</a:t>
            </a:r>
          </a:p>
          <a:p>
            <a:r>
              <a:rPr kumimoji="1" lang="en-US" altLang="ja-JP" sz="2000" b="1" dirty="0">
                <a:solidFill>
                  <a:srgbClr val="89E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use light colors.</a:t>
            </a:r>
          </a:p>
          <a:p>
            <a:r>
              <a:rPr kumimoji="1" lang="en-US" altLang="ja-JP" sz="2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use light colors.</a:t>
            </a:r>
          </a:p>
          <a:p>
            <a:endParaRPr kumimoji="1" lang="en-US" altLang="ja-JP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D0B53D15-1DB7-26CC-85BC-D24D960FD00C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3421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365AA1-B3B8-ACA0-35F6-52F39DED1C77}"/>
              </a:ext>
            </a:extLst>
          </p:cNvPr>
          <p:cNvSpPr txBox="1"/>
          <p:nvPr/>
        </p:nvSpPr>
        <p:spPr>
          <a:xfrm>
            <a:off x="1000124" y="4714263"/>
            <a:ext cx="72009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600" b="1" dirty="0">
                <a:latin typeface="Arial" panose="020B0604020202020204" pitchFamily="34" charset="0"/>
                <a:ea typeface="MT たれっぴ" panose="02000604000000000000" pitchFamily="2" charset="-128"/>
                <a:cs typeface="Arial" panose="020B0604020202020204" pitchFamily="34" charset="0"/>
              </a:rPr>
              <a:t>G</a:t>
            </a:r>
            <a:r>
              <a:rPr kumimoji="1" lang="en-US" altLang="ja-JP" sz="6600" b="1" dirty="0">
                <a:latin typeface="Arial" panose="020B0604020202020204" pitchFamily="34" charset="0"/>
                <a:ea typeface="MT たれっぴ" panose="02000604000000000000" pitchFamily="2" charset="-128"/>
                <a:cs typeface="Arial" panose="020B0604020202020204" pitchFamily="34" charset="0"/>
              </a:rPr>
              <a:t>ood luck!</a:t>
            </a:r>
            <a:endParaRPr kumimoji="1" lang="ja-JP" altLang="en-US" sz="6600" b="1" dirty="0">
              <a:latin typeface="Arial" panose="020B0604020202020204" pitchFamily="34" charset="0"/>
              <a:ea typeface="MT たれっぴ" panose="02000604000000000000" pitchFamily="2" charset="-128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8FCF8AB-A100-8696-FC56-7EBDE8ED4BF5}"/>
              </a:ext>
            </a:extLst>
          </p:cNvPr>
          <p:cNvSpPr txBox="1"/>
          <p:nvPr/>
        </p:nvSpPr>
        <p:spPr>
          <a:xfrm>
            <a:off x="1824037" y="19050"/>
            <a:ext cx="549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kumimoji="1" lang="ja-JP" altLang="en-US" sz="2800" b="1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EE73C40-F35C-D1A7-717A-25033DF49F20}"/>
              </a:ext>
            </a:extLst>
          </p:cNvPr>
          <p:cNvSpPr txBox="1"/>
          <p:nvPr/>
        </p:nvSpPr>
        <p:spPr>
          <a:xfrm>
            <a:off x="-2" y="563198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Let me summarize my advice for making slides.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527C5D-53F4-869A-4B17-BB1CC3E8AF9A}"/>
              </a:ext>
            </a:extLst>
          </p:cNvPr>
          <p:cNvSpPr txBox="1"/>
          <p:nvPr/>
        </p:nvSpPr>
        <p:spPr>
          <a:xfrm>
            <a:off x="752474" y="1269125"/>
            <a:ext cx="683704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Estimate the number of your slides</a:t>
            </a:r>
          </a:p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Start from your own work</a:t>
            </a:r>
          </a:p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One figure and its explanation in one slide</a:t>
            </a:r>
          </a:p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Write sentences, not words</a:t>
            </a:r>
          </a:p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Use translation software, but start from English </a:t>
            </a: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Contents should be prepared first</a:t>
            </a:r>
          </a:p>
          <a:p>
            <a:pPr marL="457200" indent="-457200">
              <a:spcAft>
                <a:spcPts val="1200"/>
              </a:spcAft>
              <a:buFont typeface="+mj-ea"/>
              <a:buAutoNum type="circleNumDbPlain"/>
            </a:pPr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Use large and clear fonts </a:t>
            </a:r>
          </a:p>
          <a:p>
            <a:pPr>
              <a:spcAft>
                <a:spcPts val="1200"/>
              </a:spcAft>
            </a:pPr>
            <a:endParaRPr kumimoji="1"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/>
          </a:p>
        </p:txBody>
      </p:sp>
      <p:sp>
        <p:nvSpPr>
          <p:cNvPr id="4" name="スライド番号プレースホルダー 1">
            <a:extLst>
              <a:ext uri="{FF2B5EF4-FFF2-40B4-BE49-F238E27FC236}">
                <a16:creationId xmlns:a16="http://schemas.microsoft.com/office/drawing/2014/main" id="{EA46DEC2-7E80-A9E3-14A3-EB13183EDA96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rgbClr val="0000FF"/>
                </a:solidFill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718446-69AA-42B1-8067-E6BC5585DF00}" type="slidenum">
              <a:rPr kumimoji="1" lang="ja-JP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odern No. 20" panose="02070704070505020303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odern No. 20" panose="02070704070505020303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66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11317</TotalTime>
  <Words>973</Words>
  <Application>Microsoft Office PowerPoint</Application>
  <PresentationFormat>画面に合わせる (4:3)</PresentationFormat>
  <Paragraphs>108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ＭＳ Ｐ明朝</vt:lpstr>
      <vt:lpstr>Arial</vt:lpstr>
      <vt:lpstr>Calibri</vt:lpstr>
      <vt:lpstr>Modern No. 20</vt:lpstr>
      <vt:lpstr>Symbol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Yuichi Oyama</dc:creator>
  <cp:lastModifiedBy>Yuichi Oyama</cp:lastModifiedBy>
  <cp:revision>467</cp:revision>
  <cp:lastPrinted>2016-09-22T23:44:42Z</cp:lastPrinted>
  <dcterms:created xsi:type="dcterms:W3CDTF">2016-01-12T02:22:37Z</dcterms:created>
  <dcterms:modified xsi:type="dcterms:W3CDTF">2025-03-04T05:24:22Z</dcterms:modified>
</cp:coreProperties>
</file>