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64" r:id="rId1"/>
  </p:sldMasterIdLst>
  <p:notesMasterIdLst>
    <p:notesMasterId r:id="rId34"/>
  </p:notesMasterIdLst>
  <p:sldIdLst>
    <p:sldId id="1540" r:id="rId2"/>
    <p:sldId id="1542" r:id="rId3"/>
    <p:sldId id="1541" r:id="rId4"/>
    <p:sldId id="1580" r:id="rId5"/>
    <p:sldId id="1585" r:id="rId6"/>
    <p:sldId id="1543" r:id="rId7"/>
    <p:sldId id="1590" r:id="rId8"/>
    <p:sldId id="1524" r:id="rId9"/>
    <p:sldId id="1544" r:id="rId10"/>
    <p:sldId id="1532" r:id="rId11"/>
    <p:sldId id="1515" r:id="rId12"/>
    <p:sldId id="1563" r:id="rId13"/>
    <p:sldId id="1586" r:id="rId14"/>
    <p:sldId id="1522" r:id="rId15"/>
    <p:sldId id="1534" r:id="rId16"/>
    <p:sldId id="1569" r:id="rId17"/>
    <p:sldId id="1546" r:id="rId18"/>
    <p:sldId id="1547" r:id="rId19"/>
    <p:sldId id="1587" r:id="rId20"/>
    <p:sldId id="1588" r:id="rId21"/>
    <p:sldId id="1549" r:id="rId22"/>
    <p:sldId id="1525" r:id="rId23"/>
    <p:sldId id="1527" r:id="rId24"/>
    <p:sldId id="1553" r:id="rId25"/>
    <p:sldId id="1552" r:id="rId26"/>
    <p:sldId id="1526" r:id="rId27"/>
    <p:sldId id="1554" r:id="rId28"/>
    <p:sldId id="1537" r:id="rId29"/>
    <p:sldId id="1556" r:id="rId30"/>
    <p:sldId id="1589" r:id="rId31"/>
    <p:sldId id="1568" r:id="rId32"/>
    <p:sldId id="1536" r:id="rId33"/>
  </p:sldIdLst>
  <p:sldSz cx="9144000" cy="6858000" type="screen4x3"/>
  <p:notesSz cx="6794500" cy="9918700"/>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9FF"/>
    <a:srgbClr val="C5F0FF"/>
    <a:srgbClr val="0000FF"/>
    <a:srgbClr val="89E0FF"/>
    <a:srgbClr val="000099"/>
    <a:srgbClr val="007100"/>
    <a:srgbClr val="FFFFB3"/>
    <a:srgbClr val="00B0F0"/>
    <a:srgbClr val="FAACE7"/>
    <a:srgbClr val="F21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5349" autoAdjust="0"/>
  </p:normalViewPr>
  <p:slideViewPr>
    <p:cSldViewPr snapToGrid="0">
      <p:cViewPr varScale="1">
        <p:scale>
          <a:sx n="88" d="100"/>
          <a:sy n="88" d="100"/>
        </p:scale>
        <p:origin x="1022" y="14"/>
      </p:cViewPr>
      <p:guideLst/>
    </p:cSldViewPr>
  </p:slideViewPr>
  <p:outlineViewPr>
    <p:cViewPr>
      <p:scale>
        <a:sx n="33" d="100"/>
        <a:sy n="33" d="100"/>
      </p:scale>
      <p:origin x="0" y="0"/>
    </p:cViewPr>
  </p:outlineViewPr>
  <p:notesTextViewPr>
    <p:cViewPr>
      <p:scale>
        <a:sx n="400" d="100"/>
        <a:sy n="400" d="100"/>
      </p:scale>
      <p:origin x="0" y="0"/>
    </p:cViewPr>
  </p:notesTextViewPr>
  <p:sorterViewPr>
    <p:cViewPr varScale="1">
      <p:scale>
        <a:sx n="1" d="1"/>
        <a:sy n="1" d="1"/>
      </p:scale>
      <p:origin x="0" y="-774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48100" y="0"/>
            <a:ext cx="2944813"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FBAF0AD6-43D3-4047-A587-78CB6A5E5BB0}" type="datetimeFigureOut">
              <a:rPr lang="ja-JP" altLang="en-US"/>
              <a:pPr>
                <a:defRPr/>
              </a:pPr>
              <a:t>2024/11/27</a:t>
            </a:fld>
            <a:endParaRPr lang="ja-JP" altLang="en-US"/>
          </a:p>
        </p:txBody>
      </p:sp>
      <p:sp>
        <p:nvSpPr>
          <p:cNvPr id="4" name="スライド イメージ プレースホルダー 3"/>
          <p:cNvSpPr>
            <a:spLocks noGrp="1" noRot="1" noChangeAspect="1"/>
          </p:cNvSpPr>
          <p:nvPr>
            <p:ph type="sldImg" idx="2"/>
          </p:nvPr>
        </p:nvSpPr>
        <p:spPr>
          <a:xfrm>
            <a:off x="1165225" y="1239838"/>
            <a:ext cx="4464050" cy="3348037"/>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79450" y="4773613"/>
            <a:ext cx="5435600" cy="3905250"/>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421813"/>
            <a:ext cx="2944813"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48100" y="9421813"/>
            <a:ext cx="2944813" cy="4968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pPr>
              <a:defRPr/>
            </a:pPr>
            <a:fld id="{9225EA3F-3551-40E8-94C4-6B22D5311D8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7FB253D0-1B26-420D-8F7F-64908B44CB68}" type="datetimeFigureOut">
              <a:rPr lang="ja-JP" altLang="en-US"/>
              <a:pPr>
                <a:defRPr/>
              </a:pPr>
              <a:t>2024/11/27</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C26BD706-2F8D-4674-9BE7-BD81FA201F73}" type="slidenum">
              <a:rPr lang="ja-JP" altLang="en-US"/>
              <a:pPr>
                <a:defRPr/>
              </a:pPr>
              <a:t>‹#›</a:t>
            </a:fld>
            <a:endParaRPr lang="ja-JP" altLang="en-US"/>
          </a:p>
        </p:txBody>
      </p:sp>
    </p:spTree>
    <p:extLst>
      <p:ext uri="{BB962C8B-B14F-4D97-AF65-F5344CB8AC3E}">
        <p14:creationId xmlns:p14="http://schemas.microsoft.com/office/powerpoint/2010/main" val="101980785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a:defRPr/>
            </a:pPr>
            <a:fld id="{015CA24B-B216-4025-BA41-B583E91EF520}" type="datetimeFigureOut">
              <a:rPr lang="ja-JP" altLang="en-US"/>
              <a:pPr>
                <a:defRPr/>
              </a:pPr>
              <a:t>2024/11/27</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3079F3AA-21C2-4EC2-B6EF-95F515F50228}"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5467" r:id="rId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webp"/><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A51BE5E-182F-CB2F-E383-A7DD8B1B74B8}"/>
              </a:ext>
            </a:extLst>
          </p:cNvPr>
          <p:cNvSpPr txBox="1">
            <a:spLocks noChangeArrowheads="1"/>
          </p:cNvSpPr>
          <p:nvPr/>
        </p:nvSpPr>
        <p:spPr bwMode="auto">
          <a:xfrm>
            <a:off x="945886" y="1006475"/>
            <a:ext cx="724589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4400" b="1" dirty="0">
                <a:solidFill>
                  <a:srgbClr val="FF0000"/>
                </a:solidFill>
                <a:latin typeface="Arial" panose="020B0604020202020204" pitchFamily="34" charset="0"/>
                <a:cs typeface="Arial" panose="020B0604020202020204" pitchFamily="34" charset="0"/>
              </a:rPr>
              <a:t>Electronics for cosmic ray</a:t>
            </a:r>
            <a:br>
              <a:rPr lang="en-US" altLang="ja-JP" sz="4400" b="1" dirty="0">
                <a:solidFill>
                  <a:srgbClr val="FF0000"/>
                </a:solidFill>
                <a:latin typeface="Arial" panose="020B0604020202020204" pitchFamily="34" charset="0"/>
                <a:cs typeface="Arial" panose="020B0604020202020204" pitchFamily="34" charset="0"/>
              </a:rPr>
            </a:br>
            <a:r>
              <a:rPr lang="en-US" altLang="ja-JP" sz="4400" b="1" dirty="0">
                <a:solidFill>
                  <a:srgbClr val="FF0000"/>
                </a:solidFill>
                <a:latin typeface="Arial" panose="020B0604020202020204" pitchFamily="34" charset="0"/>
                <a:cs typeface="Arial" panose="020B0604020202020204" pitchFamily="34" charset="0"/>
              </a:rPr>
              <a:t>muon detection</a:t>
            </a:r>
          </a:p>
        </p:txBody>
      </p:sp>
      <p:sp>
        <p:nvSpPr>
          <p:cNvPr id="3" name="Text Box 4">
            <a:extLst>
              <a:ext uri="{FF2B5EF4-FFF2-40B4-BE49-F238E27FC236}">
                <a16:creationId xmlns:a16="http://schemas.microsoft.com/office/drawing/2014/main" id="{550882C0-C44A-9954-0328-36F45A42EF37}"/>
              </a:ext>
            </a:extLst>
          </p:cNvPr>
          <p:cNvSpPr txBox="1">
            <a:spLocks noChangeArrowheads="1"/>
          </p:cNvSpPr>
          <p:nvPr/>
        </p:nvSpPr>
        <p:spPr bwMode="auto">
          <a:xfrm>
            <a:off x="573088" y="3163888"/>
            <a:ext cx="8008937"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50000"/>
              </a:spcBef>
              <a:buFontTx/>
              <a:buNone/>
            </a:pPr>
            <a:r>
              <a:rPr kumimoji="0" lang="en-US" altLang="ja-JP" sz="4000" b="1">
                <a:solidFill>
                  <a:srgbClr val="0A0AD4"/>
                </a:solidFill>
                <a:latin typeface="Arial" panose="020B0604020202020204" pitchFamily="34" charset="0"/>
              </a:rPr>
              <a:t>Yuichi Oyama</a:t>
            </a:r>
            <a:br>
              <a:rPr kumimoji="0" lang="en-US" altLang="ja-JP" sz="4000" b="1">
                <a:solidFill>
                  <a:srgbClr val="0A0AD4"/>
                </a:solidFill>
                <a:latin typeface="Arial" panose="020B0604020202020204" pitchFamily="34" charset="0"/>
              </a:rPr>
            </a:br>
            <a:r>
              <a:rPr kumimoji="0" lang="en-US" altLang="ja-JP" b="1">
                <a:solidFill>
                  <a:srgbClr val="0A0AD4"/>
                </a:solidFill>
                <a:latin typeface="Arial" panose="020B0604020202020204" pitchFamily="34" charset="0"/>
              </a:rPr>
              <a:t>(KEK/J-PARC)</a:t>
            </a:r>
          </a:p>
        </p:txBody>
      </p:sp>
      <p:sp>
        <p:nvSpPr>
          <p:cNvPr id="4" name="スライド番号プレースホルダー 1">
            <a:extLst>
              <a:ext uri="{FF2B5EF4-FFF2-40B4-BE49-F238E27FC236}">
                <a16:creationId xmlns:a16="http://schemas.microsoft.com/office/drawing/2014/main" id="{6A07EF42-2A11-FD81-B694-A9427113934D}"/>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
        <p:nvSpPr>
          <p:cNvPr id="6" name="Text Box 18">
            <a:extLst>
              <a:ext uri="{FF2B5EF4-FFF2-40B4-BE49-F238E27FC236}">
                <a16:creationId xmlns:a16="http://schemas.microsoft.com/office/drawing/2014/main" id="{540AB2F0-9BA1-C516-83E0-EAA2FCE6D116}"/>
              </a:ext>
            </a:extLst>
          </p:cNvPr>
          <p:cNvSpPr txBox="1">
            <a:spLocks noChangeArrowheads="1"/>
          </p:cNvSpPr>
          <p:nvPr/>
        </p:nvSpPr>
        <p:spPr bwMode="auto">
          <a:xfrm>
            <a:off x="258763" y="5339588"/>
            <a:ext cx="86217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Tx/>
              <a:buNone/>
            </a:pPr>
            <a:r>
              <a:rPr lang="en-US" altLang="ja-JP" sz="2400" b="1" dirty="0">
                <a:latin typeface="Arial" panose="020B0604020202020204" pitchFamily="34" charset="0"/>
              </a:rPr>
              <a:t>March 2-8, 2025</a:t>
            </a:r>
            <a:br>
              <a:rPr lang="en-US" altLang="ja-JP" sz="2400" b="1" dirty="0">
                <a:latin typeface="Arial" panose="020B0604020202020204" pitchFamily="34" charset="0"/>
              </a:rPr>
            </a:br>
            <a:r>
              <a:rPr lang="en-US" altLang="ja-JP" sz="2400" b="1" dirty="0">
                <a:latin typeface="Arial" panose="020B0604020202020204" pitchFamily="34" charset="0"/>
              </a:rPr>
              <a:t>4</a:t>
            </a:r>
            <a:r>
              <a:rPr lang="en-US" altLang="ja-JP" sz="2400" b="1" baseline="30000" dirty="0">
                <a:latin typeface="Arial" panose="020B0604020202020204" pitchFamily="34" charset="0"/>
              </a:rPr>
              <a:t>th</a:t>
            </a:r>
            <a:r>
              <a:rPr lang="en-US" altLang="ja-JP" sz="2400" b="1" dirty="0">
                <a:latin typeface="Arial" panose="020B0604020202020204" pitchFamily="34" charset="0"/>
              </a:rPr>
              <a:t> Hardware Camp for Fast and Low-Light detection </a:t>
            </a:r>
            <a:br>
              <a:rPr lang="en-US" altLang="ja-JP" sz="2400" b="1" dirty="0">
                <a:latin typeface="Arial" panose="020B0604020202020204" pitchFamily="34" charset="0"/>
              </a:rPr>
            </a:br>
            <a:r>
              <a:rPr lang="en-US" altLang="ja-JP" sz="2400" b="1" dirty="0">
                <a:latin typeface="Arial" panose="020B0604020202020204" pitchFamily="34" charset="0"/>
              </a:rPr>
              <a:t>@ICISE, Quy Nhon, Vietnam</a:t>
            </a:r>
          </a:p>
        </p:txBody>
      </p:sp>
    </p:spTree>
    <p:extLst>
      <p:ext uri="{BB962C8B-B14F-4D97-AF65-F5344CB8AC3E}">
        <p14:creationId xmlns:p14="http://schemas.microsoft.com/office/powerpoint/2010/main" val="508111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FB04530A-B6CB-78DA-2835-5B9E62DF6F9B}"/>
              </a:ext>
            </a:extLst>
          </p:cNvPr>
          <p:cNvSpPr txBox="1"/>
          <p:nvPr/>
        </p:nvSpPr>
        <p:spPr>
          <a:xfrm>
            <a:off x="772642" y="2090321"/>
            <a:ext cx="3292281" cy="2031325"/>
          </a:xfrm>
          <a:prstGeom prst="rect">
            <a:avLst/>
          </a:prstGeom>
          <a:noFill/>
        </p:spPr>
        <p:txBody>
          <a:bodyPr wrap="square" rtlCol="0">
            <a:spAutoFit/>
          </a:bodyPr>
          <a:lstStyle/>
          <a:p>
            <a:r>
              <a:rPr kumimoji="1" lang="en-US" altLang="ja-JP" dirty="0">
                <a:latin typeface="Consolas" panose="020B0609020204030204" pitchFamily="49" charset="0"/>
              </a:rPr>
              <a:t>V:   voltage (V)</a:t>
            </a:r>
          </a:p>
          <a:p>
            <a:r>
              <a:rPr lang="en-US" altLang="ja-JP" dirty="0">
                <a:latin typeface="Consolas" panose="020B0609020204030204" pitchFamily="49" charset="0"/>
              </a:rPr>
              <a:t>I:   Current (A)</a:t>
            </a:r>
          </a:p>
          <a:p>
            <a:r>
              <a:rPr kumimoji="1" lang="en-US" altLang="ja-JP" dirty="0">
                <a:latin typeface="Consolas" panose="020B0609020204030204" pitchFamily="49" charset="0"/>
              </a:rPr>
              <a:t>Z:</a:t>
            </a:r>
            <a:r>
              <a:rPr lang="en-US" altLang="ja-JP" dirty="0">
                <a:latin typeface="Consolas" panose="020B0609020204030204" pitchFamily="49" charset="0"/>
              </a:rPr>
              <a:t>   Impedance (</a:t>
            </a:r>
            <a:r>
              <a:rPr lang="en-US" altLang="ja-JP" dirty="0">
                <a:latin typeface="Symbol" panose="05050102010706020507" pitchFamily="18" charset="2"/>
              </a:rPr>
              <a:t>W</a:t>
            </a:r>
            <a:r>
              <a:rPr lang="en-US" altLang="ja-JP" dirty="0">
                <a:latin typeface="Consolas" panose="020B0609020204030204" pitchFamily="49" charset="0"/>
              </a:rPr>
              <a:t>)</a:t>
            </a:r>
          </a:p>
          <a:p>
            <a:r>
              <a:rPr kumimoji="1" lang="en-US" altLang="ja-JP" dirty="0">
                <a:latin typeface="Consolas" panose="020B0609020204030204" pitchFamily="49" charset="0"/>
              </a:rPr>
              <a:t>Q:   </a:t>
            </a:r>
            <a:r>
              <a:rPr lang="en-US" altLang="ja-JP" dirty="0">
                <a:latin typeface="Consolas" panose="020B0609020204030204" pitchFamily="49" charset="0"/>
              </a:rPr>
              <a:t>Charge (C)</a:t>
            </a:r>
            <a:br>
              <a:rPr lang="en-US" altLang="ja-JP" dirty="0">
                <a:latin typeface="Consolas" panose="020B0609020204030204" pitchFamily="49" charset="0"/>
              </a:rPr>
            </a:br>
            <a:r>
              <a:rPr kumimoji="1" lang="en-US" altLang="ja-JP" dirty="0">
                <a:latin typeface="Consolas" panose="020B0609020204030204" pitchFamily="49" charset="0"/>
              </a:rPr>
              <a:t>N</a:t>
            </a:r>
            <a:r>
              <a:rPr kumimoji="1" lang="en-US" altLang="ja-JP" baseline="-25000" dirty="0">
                <a:latin typeface="Consolas" panose="020B0609020204030204" pitchFamily="49" charset="0"/>
              </a:rPr>
              <a:t>e</a:t>
            </a:r>
            <a:r>
              <a:rPr kumimoji="1" lang="en-US" altLang="ja-JP" dirty="0">
                <a:latin typeface="Consolas" panose="020B0609020204030204" pitchFamily="49" charset="0"/>
              </a:rPr>
              <a:t>:  number of electrons</a:t>
            </a:r>
            <a:endParaRPr lang="en-US" altLang="ja-JP" dirty="0">
              <a:latin typeface="Consolas" panose="020B0609020204030204" pitchFamily="49" charset="0"/>
            </a:endParaRPr>
          </a:p>
          <a:p>
            <a:r>
              <a:rPr kumimoji="1" lang="en-US" altLang="ja-JP" dirty="0">
                <a:latin typeface="Consolas" panose="020B0609020204030204" pitchFamily="49" charset="0"/>
              </a:rPr>
              <a:t>e:   elementary charge</a:t>
            </a:r>
            <a:br>
              <a:rPr kumimoji="1" lang="en-US" altLang="ja-JP" dirty="0">
                <a:latin typeface="Consolas" panose="020B0609020204030204" pitchFamily="49" charset="0"/>
              </a:rPr>
            </a:br>
            <a:r>
              <a:rPr kumimoji="1" lang="en-US" altLang="ja-JP" dirty="0">
                <a:latin typeface="Consolas" panose="020B0609020204030204" pitchFamily="49" charset="0"/>
              </a:rPr>
              <a:t>     = 1.6 x 10</a:t>
            </a:r>
            <a:r>
              <a:rPr kumimoji="1" lang="en-US" altLang="ja-JP" baseline="30000" dirty="0">
                <a:latin typeface="Consolas" panose="020B0609020204030204" pitchFamily="49" charset="0"/>
              </a:rPr>
              <a:t>-19</a:t>
            </a:r>
            <a:r>
              <a:rPr kumimoji="1" lang="en-US" altLang="ja-JP" dirty="0">
                <a:latin typeface="Consolas" panose="020B0609020204030204" pitchFamily="49" charset="0"/>
              </a:rPr>
              <a:t> C</a:t>
            </a:r>
          </a:p>
        </p:txBody>
      </p:sp>
      <p:pic>
        <p:nvPicPr>
          <p:cNvPr id="23" name="図 22">
            <a:extLst>
              <a:ext uri="{FF2B5EF4-FFF2-40B4-BE49-F238E27FC236}">
                <a16:creationId xmlns:a16="http://schemas.microsoft.com/office/drawing/2014/main" id="{388F1182-BA35-BA2D-4F1F-B7D0027A97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831" y="4121646"/>
            <a:ext cx="1184226" cy="297934"/>
          </a:xfrm>
          <a:prstGeom prst="rect">
            <a:avLst/>
          </a:prstGeom>
        </p:spPr>
      </p:pic>
      <p:pic>
        <p:nvPicPr>
          <p:cNvPr id="25" name="図 24">
            <a:extLst>
              <a:ext uri="{FF2B5EF4-FFF2-40B4-BE49-F238E27FC236}">
                <a16:creationId xmlns:a16="http://schemas.microsoft.com/office/drawing/2014/main" id="{91167FC6-B464-D624-5F0D-66C3FA0F49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831" y="4604708"/>
            <a:ext cx="2661384" cy="650950"/>
          </a:xfrm>
          <a:prstGeom prst="rect">
            <a:avLst/>
          </a:prstGeom>
        </p:spPr>
      </p:pic>
      <p:sp>
        <p:nvSpPr>
          <p:cNvPr id="26" name="テキスト ボックス 25">
            <a:extLst>
              <a:ext uri="{FF2B5EF4-FFF2-40B4-BE49-F238E27FC236}">
                <a16:creationId xmlns:a16="http://schemas.microsoft.com/office/drawing/2014/main" id="{D59D0749-ABD9-746B-218B-D06767BB0EDC}"/>
              </a:ext>
            </a:extLst>
          </p:cNvPr>
          <p:cNvSpPr txBox="1"/>
          <p:nvPr/>
        </p:nvSpPr>
        <p:spPr>
          <a:xfrm>
            <a:off x="3239904" y="6155552"/>
            <a:ext cx="3060228" cy="646331"/>
          </a:xfrm>
          <a:prstGeom prst="rect">
            <a:avLst/>
          </a:prstGeom>
          <a:noFill/>
        </p:spPr>
        <p:txBody>
          <a:bodyPr wrap="square" rtlCol="0">
            <a:spAutoFit/>
          </a:bodyPr>
          <a:lstStyle/>
          <a:p>
            <a:r>
              <a:rPr lang="en-US" altLang="ja-JP" b="1" dirty="0">
                <a:latin typeface="Arial" panose="020B0604020202020204" pitchFamily="34" charset="0"/>
                <a:cs typeface="Arial" panose="020B0604020202020204" pitchFamily="34" charset="0"/>
              </a:rPr>
              <a:t>1 electron is amplified to </a:t>
            </a:r>
          </a:p>
          <a:p>
            <a:r>
              <a:rPr lang="en-US" altLang="ja-JP" b="1" dirty="0">
                <a:latin typeface="Arial" panose="020B0604020202020204" pitchFamily="34" charset="0"/>
                <a:cs typeface="Arial" panose="020B0604020202020204" pitchFamily="34" charset="0"/>
              </a:rPr>
              <a:t>2 x 10</a:t>
            </a:r>
            <a:r>
              <a:rPr lang="en-US" altLang="ja-JP" b="1" baseline="30000" dirty="0">
                <a:latin typeface="Arial" panose="020B0604020202020204" pitchFamily="34" charset="0"/>
                <a:cs typeface="Arial" panose="020B0604020202020204" pitchFamily="34" charset="0"/>
              </a:rPr>
              <a:t>8</a:t>
            </a:r>
            <a:r>
              <a:rPr lang="en-US" altLang="ja-JP" b="1" dirty="0">
                <a:latin typeface="Arial" panose="020B0604020202020204" pitchFamily="34" charset="0"/>
                <a:cs typeface="Arial" panose="020B0604020202020204" pitchFamily="34" charset="0"/>
              </a:rPr>
              <a:t> electrons </a:t>
            </a:r>
            <a:endParaRPr kumimoji="1" lang="ja-JP" altLang="en-US" b="1" dirty="0">
              <a:latin typeface="Arial" panose="020B0604020202020204" pitchFamily="34" charset="0"/>
              <a:cs typeface="Arial" panose="020B0604020202020204" pitchFamily="34" charset="0"/>
            </a:endParaRPr>
          </a:p>
        </p:txBody>
      </p:sp>
      <p:sp>
        <p:nvSpPr>
          <p:cNvPr id="27" name="テキスト ボックス 26">
            <a:extLst>
              <a:ext uri="{FF2B5EF4-FFF2-40B4-BE49-F238E27FC236}">
                <a16:creationId xmlns:a16="http://schemas.microsoft.com/office/drawing/2014/main" id="{8F9586A3-1B28-02EF-CD96-F1051CF62793}"/>
              </a:ext>
            </a:extLst>
          </p:cNvPr>
          <p:cNvSpPr txBox="1"/>
          <p:nvPr/>
        </p:nvSpPr>
        <p:spPr>
          <a:xfrm>
            <a:off x="224444" y="16624"/>
            <a:ext cx="8695112" cy="523220"/>
          </a:xfrm>
          <a:prstGeom prst="rect">
            <a:avLst/>
          </a:prstGeom>
          <a:noFill/>
        </p:spPr>
        <p:txBody>
          <a:bodyPr wrap="square" rtlCol="0">
            <a:spAutoFit/>
          </a:bodyPr>
          <a:lstStyle/>
          <a:p>
            <a:pPr algn="ctr"/>
            <a:r>
              <a:rPr kumimoji="1" lang="en-US" altLang="ja-JP" sz="2800" b="1" u="sng" dirty="0">
                <a:solidFill>
                  <a:srgbClr val="0000FF"/>
                </a:solidFill>
                <a:latin typeface="Arial" panose="020B0604020202020204" pitchFamily="34" charset="0"/>
                <a:cs typeface="Arial" panose="020B0604020202020204" pitchFamily="34" charset="0"/>
              </a:rPr>
              <a:t>Confirm the Gain from the oscilloscope signal</a:t>
            </a:r>
            <a:endParaRPr kumimoji="1" lang="ja-JP" altLang="en-US" sz="2800" b="1" u="sng" dirty="0">
              <a:solidFill>
                <a:srgbClr val="0000FF"/>
              </a:solidFill>
              <a:latin typeface="Arial" panose="020B0604020202020204" pitchFamily="34" charset="0"/>
              <a:cs typeface="Arial" panose="020B0604020202020204" pitchFamily="34" charset="0"/>
            </a:endParaRPr>
          </a:p>
        </p:txBody>
      </p:sp>
      <p:pic>
        <p:nvPicPr>
          <p:cNvPr id="7" name="図 6">
            <a:extLst>
              <a:ext uri="{FF2B5EF4-FFF2-40B4-BE49-F238E27FC236}">
                <a16:creationId xmlns:a16="http://schemas.microsoft.com/office/drawing/2014/main" id="{BEB7D37A-0B26-CBE1-35A7-EF18C7DCD26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4053" y="6233588"/>
            <a:ext cx="2217679" cy="359897"/>
          </a:xfrm>
          <a:prstGeom prst="rect">
            <a:avLst/>
          </a:prstGeom>
        </p:spPr>
      </p:pic>
      <p:sp>
        <p:nvSpPr>
          <p:cNvPr id="9" name="テキスト ボックス 8">
            <a:extLst>
              <a:ext uri="{FF2B5EF4-FFF2-40B4-BE49-F238E27FC236}">
                <a16:creationId xmlns:a16="http://schemas.microsoft.com/office/drawing/2014/main" id="{17C3E171-69C6-8CCA-10F7-CF6C223D2547}"/>
              </a:ext>
            </a:extLst>
          </p:cNvPr>
          <p:cNvSpPr txBox="1"/>
          <p:nvPr/>
        </p:nvSpPr>
        <p:spPr>
          <a:xfrm>
            <a:off x="5320523" y="6429515"/>
            <a:ext cx="2671269" cy="369332"/>
          </a:xfrm>
          <a:prstGeom prst="rect">
            <a:avLst/>
          </a:prstGeom>
          <a:noFill/>
        </p:spPr>
        <p:txBody>
          <a:bodyPr wrap="square" rtlCol="0">
            <a:spAutoFit/>
          </a:bodyPr>
          <a:lstStyle/>
          <a:p>
            <a:r>
              <a:rPr lang="ja-JP" altLang="en-US" b="1" dirty="0">
                <a:solidFill>
                  <a:srgbClr val="FF0000"/>
                </a:solidFill>
                <a:latin typeface="Arial" panose="020B0604020202020204" pitchFamily="34" charset="0"/>
                <a:cs typeface="Arial" panose="020B0604020202020204" pitchFamily="34" charset="0"/>
              </a:rPr>
              <a:t>⇒</a:t>
            </a:r>
            <a:r>
              <a:rPr lang="en-US" altLang="ja-JP" b="1" dirty="0">
                <a:solidFill>
                  <a:srgbClr val="FF0000"/>
                </a:solidFill>
                <a:latin typeface="Arial" panose="020B0604020202020204" pitchFamily="34" charset="0"/>
                <a:cs typeface="Arial" panose="020B0604020202020204" pitchFamily="34" charset="0"/>
              </a:rPr>
              <a:t> The gain is 2 x 10</a:t>
            </a:r>
            <a:r>
              <a:rPr lang="en-US" altLang="ja-JP" b="1" baseline="30000" dirty="0">
                <a:solidFill>
                  <a:srgbClr val="FF0000"/>
                </a:solidFill>
                <a:latin typeface="Arial" panose="020B0604020202020204" pitchFamily="34" charset="0"/>
                <a:cs typeface="Arial" panose="020B0604020202020204" pitchFamily="34" charset="0"/>
              </a:rPr>
              <a:t>8</a:t>
            </a:r>
            <a:r>
              <a:rPr lang="en-US" altLang="ja-JP" b="1" dirty="0">
                <a:solidFill>
                  <a:srgbClr val="FF0000"/>
                </a:solidFill>
                <a:latin typeface="Arial" panose="020B0604020202020204" pitchFamily="34" charset="0"/>
                <a:cs typeface="Arial" panose="020B0604020202020204" pitchFamily="34" charset="0"/>
              </a:rPr>
              <a:t>. </a:t>
            </a:r>
            <a:endParaRPr kumimoji="1" lang="ja-JP" altLang="en-US" b="1" dirty="0">
              <a:solidFill>
                <a:srgbClr val="FF0000"/>
              </a:solidFill>
              <a:latin typeface="Arial" panose="020B0604020202020204" pitchFamily="34" charset="0"/>
              <a:cs typeface="Arial" panose="020B0604020202020204" pitchFamily="34" charset="0"/>
            </a:endParaRPr>
          </a:p>
        </p:txBody>
      </p:sp>
      <p:pic>
        <p:nvPicPr>
          <p:cNvPr id="5" name="図 4">
            <a:extLst>
              <a:ext uri="{FF2B5EF4-FFF2-40B4-BE49-F238E27FC236}">
                <a16:creationId xmlns:a16="http://schemas.microsoft.com/office/drawing/2014/main" id="{C6409539-F44E-C513-6CAB-7CB3C96577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9895" y="1820242"/>
            <a:ext cx="4809661" cy="3413173"/>
          </a:xfrm>
          <a:prstGeom prst="rect">
            <a:avLst/>
          </a:prstGeom>
        </p:spPr>
      </p:pic>
      <p:sp>
        <p:nvSpPr>
          <p:cNvPr id="8" name="二等辺三角形 7">
            <a:extLst>
              <a:ext uri="{FF2B5EF4-FFF2-40B4-BE49-F238E27FC236}">
                <a16:creationId xmlns:a16="http://schemas.microsoft.com/office/drawing/2014/main" id="{131DCE02-81B2-2AB7-963E-A8D2CCD55182}"/>
              </a:ext>
            </a:extLst>
          </p:cNvPr>
          <p:cNvSpPr/>
          <p:nvPr/>
        </p:nvSpPr>
        <p:spPr>
          <a:xfrm flipV="1">
            <a:off x="6519280" y="2960913"/>
            <a:ext cx="247280" cy="966652"/>
          </a:xfrm>
          <a:prstGeom prst="triangle">
            <a:avLst>
              <a:gd name="adj" fmla="val 4774"/>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27CACE3E-AA88-554C-2858-99D117AF5971}"/>
              </a:ext>
            </a:extLst>
          </p:cNvPr>
          <p:cNvSpPr txBox="1"/>
          <p:nvPr/>
        </p:nvSpPr>
        <p:spPr>
          <a:xfrm>
            <a:off x="-8714" y="609600"/>
            <a:ext cx="9122727" cy="1015663"/>
          </a:xfrm>
          <a:prstGeom prst="rect">
            <a:avLst/>
          </a:prstGeom>
          <a:noFill/>
        </p:spPr>
        <p:txBody>
          <a:bodyPr wrap="square" rtlCol="0">
            <a:spAutoFit/>
          </a:bodyPr>
          <a:lstStyle/>
          <a:p>
            <a:pPr marL="342900" indent="-342900">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From the oscilloscope view, you can calculate number of electrons</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in the signal. And you can confirm the gain of the photo senser (+amplifier).</a:t>
            </a:r>
          </a:p>
        </p:txBody>
      </p:sp>
      <p:sp>
        <p:nvSpPr>
          <p:cNvPr id="2" name="スライド番号プレースホルダー 1">
            <a:extLst>
              <a:ext uri="{FF2B5EF4-FFF2-40B4-BE49-F238E27FC236}">
                <a16:creationId xmlns:a16="http://schemas.microsoft.com/office/drawing/2014/main" id="{4B4BED5F-C5F9-BB52-C723-7DE815C203F7}"/>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pic>
        <p:nvPicPr>
          <p:cNvPr id="11" name="図 10">
            <a:extLst>
              <a:ext uri="{FF2B5EF4-FFF2-40B4-BE49-F238E27FC236}">
                <a16:creationId xmlns:a16="http://schemas.microsoft.com/office/drawing/2014/main" id="{8B0BE669-6055-186B-4A99-C549F9D66D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751" y="5360644"/>
            <a:ext cx="6713722" cy="721067"/>
          </a:xfrm>
          <a:prstGeom prst="rect">
            <a:avLst/>
          </a:prstGeom>
        </p:spPr>
      </p:pic>
    </p:spTree>
    <p:extLst>
      <p:ext uri="{BB962C8B-B14F-4D97-AF65-F5344CB8AC3E}">
        <p14:creationId xmlns:p14="http://schemas.microsoft.com/office/powerpoint/2010/main" val="30267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3399BE3-4DE7-1D4C-8011-AB7BC1FF91B7}"/>
              </a:ext>
            </a:extLst>
          </p:cNvPr>
          <p:cNvSpPr txBox="1"/>
          <p:nvPr/>
        </p:nvSpPr>
        <p:spPr>
          <a:xfrm>
            <a:off x="968188" y="28575"/>
            <a:ext cx="715383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High-Voltage Power Supply (HVPS)</a:t>
            </a:r>
            <a:endParaRPr kumimoji="1" lang="ja-JP" altLang="en-US" sz="2800" b="1" u="sng" dirty="0">
              <a:solidFill>
                <a:srgbClr val="0000FF"/>
              </a:solidFill>
              <a:latin typeface="Arial" panose="020B0604020202020204" pitchFamily="34" charset="0"/>
              <a:cs typeface="Arial" panose="020B0604020202020204" pitchFamily="34" charset="0"/>
            </a:endParaRPr>
          </a:p>
        </p:txBody>
      </p:sp>
      <p:pic>
        <p:nvPicPr>
          <p:cNvPr id="4" name="図 3">
            <a:extLst>
              <a:ext uri="{FF2B5EF4-FFF2-40B4-BE49-F238E27FC236}">
                <a16:creationId xmlns:a16="http://schemas.microsoft.com/office/drawing/2014/main" id="{5A0EC196-E7C2-7004-F157-D202E7DB70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4970" y="3419269"/>
            <a:ext cx="899946" cy="2241941"/>
          </a:xfrm>
          <a:prstGeom prst="rect">
            <a:avLst/>
          </a:prstGeom>
        </p:spPr>
      </p:pic>
      <p:pic>
        <p:nvPicPr>
          <p:cNvPr id="6" name="図 5">
            <a:extLst>
              <a:ext uri="{FF2B5EF4-FFF2-40B4-BE49-F238E27FC236}">
                <a16:creationId xmlns:a16="http://schemas.microsoft.com/office/drawing/2014/main" id="{C35A1656-5197-2343-DDBB-0012BA9009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7864" y="3419269"/>
            <a:ext cx="4754078" cy="2232976"/>
          </a:xfrm>
          <a:prstGeom prst="rect">
            <a:avLst/>
          </a:prstGeom>
        </p:spPr>
      </p:pic>
      <p:sp>
        <p:nvSpPr>
          <p:cNvPr id="7" name="テキスト ボックス 6">
            <a:extLst>
              <a:ext uri="{FF2B5EF4-FFF2-40B4-BE49-F238E27FC236}">
                <a16:creationId xmlns:a16="http://schemas.microsoft.com/office/drawing/2014/main" id="{FECA8F28-B91F-A119-9A38-2C07E2F9E725}"/>
              </a:ext>
            </a:extLst>
          </p:cNvPr>
          <p:cNvSpPr txBox="1"/>
          <p:nvPr/>
        </p:nvSpPr>
        <p:spPr>
          <a:xfrm>
            <a:off x="-4" y="564772"/>
            <a:ext cx="9144004" cy="2400657"/>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High-voltages (1000 V~ 2000 V) are</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applied to PMTs</a:t>
            </a:r>
            <a:r>
              <a:rPr lang="ja-JP" altLang="en-US" sz="2000" b="1" dirty="0">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using high-voltage</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power supplies, distributors and </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cables.</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In an experiment, the gain of each PMT</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must</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be</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the</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same.</a:t>
            </a:r>
            <a:r>
              <a:rPr lang="ja-JP" altLang="en-US" sz="2000" b="1" dirty="0">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The applied high-voltage</a:t>
            </a:r>
            <a:r>
              <a:rPr lang="en-US" altLang="ja-JP" sz="2000" b="1" dirty="0">
                <a:latin typeface="Arial" panose="020B0604020202020204" pitchFamily="34" charset="0"/>
                <a:cs typeface="Arial" panose="020B0604020202020204" pitchFamily="34" charset="0"/>
              </a:rPr>
              <a:t> for each PMT </a:t>
            </a:r>
            <a:r>
              <a:rPr kumimoji="1" lang="en-US" altLang="ja-JP" sz="2000" b="1" dirty="0">
                <a:latin typeface="Arial" panose="020B0604020202020204" pitchFamily="34" charset="0"/>
                <a:cs typeface="Arial" panose="020B0604020202020204" pitchFamily="34" charset="0"/>
              </a:rPr>
              <a:t>must be adjusted carefully in PMT by PMT basis. Such </a:t>
            </a:r>
            <a:r>
              <a:rPr kumimoji="1" lang="en-US" altLang="ja-JP" sz="2000" b="1" dirty="0">
                <a:solidFill>
                  <a:srgbClr val="FF0000"/>
                </a:solidFill>
                <a:latin typeface="Arial" panose="020B0604020202020204" pitchFamily="34" charset="0"/>
                <a:cs typeface="Arial" panose="020B0604020202020204" pitchFamily="34" charset="0"/>
              </a:rPr>
              <a:t>calibration</a:t>
            </a:r>
            <a:r>
              <a:rPr kumimoji="1" lang="en-US" altLang="ja-JP" sz="2000" b="1" dirty="0">
                <a:latin typeface="Arial" panose="020B0604020202020204" pitchFamily="34" charset="0"/>
                <a:cs typeface="Arial" panose="020B0604020202020204" pitchFamily="34" charset="0"/>
              </a:rPr>
              <a:t> is needed before the experiment.</a:t>
            </a:r>
          </a:p>
        </p:txBody>
      </p:sp>
      <p:sp>
        <p:nvSpPr>
          <p:cNvPr id="8" name="テキスト ボックス 7">
            <a:extLst>
              <a:ext uri="{FF2B5EF4-FFF2-40B4-BE49-F238E27FC236}">
                <a16:creationId xmlns:a16="http://schemas.microsoft.com/office/drawing/2014/main" id="{5BB4A7A7-497E-7366-D48E-C38E83D1ACEF}"/>
              </a:ext>
            </a:extLst>
          </p:cNvPr>
          <p:cNvSpPr txBox="1"/>
          <p:nvPr/>
        </p:nvSpPr>
        <p:spPr>
          <a:xfrm>
            <a:off x="184028" y="5871014"/>
            <a:ext cx="3065930" cy="646331"/>
          </a:xfrm>
          <a:prstGeom prst="rect">
            <a:avLst/>
          </a:prstGeom>
          <a:noFill/>
        </p:spPr>
        <p:txBody>
          <a:bodyPr wrap="square" rtlCol="0">
            <a:spAutoFit/>
          </a:bodyPr>
          <a:lstStyle/>
          <a:p>
            <a:pPr algn="ctr"/>
            <a:r>
              <a:rPr kumimoji="1" lang="en-US" altLang="ja-JP" b="1" dirty="0">
                <a:latin typeface="Arial Narrow" panose="020B0606020202030204" pitchFamily="34" charset="0"/>
              </a:rPr>
              <a:t>NIM 8 channel High-voltage power supply </a:t>
            </a:r>
            <a:endParaRPr kumimoji="1" lang="ja-JP" altLang="en-US" b="1" dirty="0">
              <a:latin typeface="Arial Narrow" panose="020B0606020202030204" pitchFamily="34" charset="0"/>
            </a:endParaRPr>
          </a:p>
        </p:txBody>
      </p:sp>
      <p:sp>
        <p:nvSpPr>
          <p:cNvPr id="9" name="テキスト ボックス 8">
            <a:extLst>
              <a:ext uri="{FF2B5EF4-FFF2-40B4-BE49-F238E27FC236}">
                <a16:creationId xmlns:a16="http://schemas.microsoft.com/office/drawing/2014/main" id="{2DD0F6AE-665C-EE12-9697-F3650BA69A3B}"/>
              </a:ext>
            </a:extLst>
          </p:cNvPr>
          <p:cNvSpPr txBox="1"/>
          <p:nvPr/>
        </p:nvSpPr>
        <p:spPr>
          <a:xfrm>
            <a:off x="3671296" y="5862050"/>
            <a:ext cx="4450727" cy="646331"/>
          </a:xfrm>
          <a:prstGeom prst="rect">
            <a:avLst/>
          </a:prstGeom>
          <a:noFill/>
        </p:spPr>
        <p:txBody>
          <a:bodyPr wrap="square" rtlCol="0">
            <a:spAutoFit/>
          </a:bodyPr>
          <a:lstStyle/>
          <a:p>
            <a:pPr algn="ctr"/>
            <a:r>
              <a:rPr kumimoji="1" lang="en-US" altLang="ja-JP" b="1" dirty="0">
                <a:latin typeface="Arial Narrow" panose="020B0606020202030204" pitchFamily="34" charset="0"/>
              </a:rPr>
              <a:t>High-voltage power supply/distributor</a:t>
            </a:r>
            <a:br>
              <a:rPr kumimoji="1" lang="en-US" altLang="ja-JP" b="1" dirty="0">
                <a:latin typeface="Arial Narrow" panose="020B0606020202030204" pitchFamily="34" charset="0"/>
              </a:rPr>
            </a:br>
            <a:r>
              <a:rPr kumimoji="1" lang="en-US" altLang="ja-JP" b="1" dirty="0">
                <a:latin typeface="Arial Narrow" panose="020B0606020202030204" pitchFamily="34" charset="0"/>
              </a:rPr>
              <a:t>for </a:t>
            </a:r>
            <a:r>
              <a:rPr lang="en-US" altLang="ja-JP" b="1" dirty="0">
                <a:latin typeface="Arial Narrow" panose="020B0606020202030204" pitchFamily="34" charset="0"/>
              </a:rPr>
              <a:t>large (&gt; 100 channel) scale experiment</a:t>
            </a:r>
            <a:endParaRPr kumimoji="1" lang="ja-JP" altLang="en-US" b="1" dirty="0">
              <a:latin typeface="Arial Narrow" panose="020B0606020202030204" pitchFamily="34" charset="0"/>
            </a:endParaRPr>
          </a:p>
        </p:txBody>
      </p:sp>
      <p:pic>
        <p:nvPicPr>
          <p:cNvPr id="10" name="図 9">
            <a:extLst>
              <a:ext uri="{FF2B5EF4-FFF2-40B4-BE49-F238E27FC236}">
                <a16:creationId xmlns:a16="http://schemas.microsoft.com/office/drawing/2014/main" id="{E9D277DE-DA01-446B-2CBB-407E3F6F01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8960" y="734425"/>
            <a:ext cx="3025613" cy="898568"/>
          </a:xfrm>
          <a:prstGeom prst="rect">
            <a:avLst/>
          </a:prstGeom>
        </p:spPr>
      </p:pic>
      <p:sp>
        <p:nvSpPr>
          <p:cNvPr id="3" name="スライド番号プレースホルダー 1">
            <a:extLst>
              <a:ext uri="{FF2B5EF4-FFF2-40B4-BE49-F238E27FC236}">
                <a16:creationId xmlns:a16="http://schemas.microsoft.com/office/drawing/2014/main" id="{81A38A7B-DE0C-DAC5-3608-CB9E621C31AB}"/>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867073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3399BE3-4DE7-1D4C-8011-AB7BC1FF91B7}"/>
              </a:ext>
            </a:extLst>
          </p:cNvPr>
          <p:cNvSpPr txBox="1"/>
          <p:nvPr/>
        </p:nvSpPr>
        <p:spPr>
          <a:xfrm>
            <a:off x="1814512" y="28575"/>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High-Voltage cable</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FECA8F28-B91F-A119-9A38-2C07E2F9E725}"/>
              </a:ext>
            </a:extLst>
          </p:cNvPr>
          <p:cNvSpPr txBox="1"/>
          <p:nvPr/>
        </p:nvSpPr>
        <p:spPr>
          <a:xfrm>
            <a:off x="-4" y="564777"/>
            <a:ext cx="9144004" cy="1015663"/>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high-voltage cables are much thicker than signal cables, and they have high electric-shock proof connectors. The </a:t>
            </a:r>
            <a:r>
              <a:rPr kumimoji="1" lang="en-US" altLang="ja-JP" sz="2000" b="1" dirty="0">
                <a:solidFill>
                  <a:srgbClr val="FF0000"/>
                </a:solidFill>
                <a:latin typeface="Arial" panose="020B0604020202020204" pitchFamily="34" charset="0"/>
                <a:cs typeface="Arial" panose="020B0604020202020204" pitchFamily="34" charset="0"/>
              </a:rPr>
              <a:t>SHV connectors </a:t>
            </a:r>
            <a:r>
              <a:rPr kumimoji="1" lang="en-US" altLang="ja-JP" sz="2000" b="1" dirty="0">
                <a:latin typeface="Arial" panose="020B0604020202020204" pitchFamily="34" charset="0"/>
                <a:cs typeface="Arial" panose="020B0604020202020204" pitchFamily="34" charset="0"/>
              </a:rPr>
              <a:t>are widely used.</a:t>
            </a:r>
          </a:p>
        </p:txBody>
      </p:sp>
      <p:pic>
        <p:nvPicPr>
          <p:cNvPr id="5" name="図 4">
            <a:extLst>
              <a:ext uri="{FF2B5EF4-FFF2-40B4-BE49-F238E27FC236}">
                <a16:creationId xmlns:a16="http://schemas.microsoft.com/office/drawing/2014/main" id="{31389549-E570-C049-FEAA-38A7F8F65F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608" y="1982005"/>
            <a:ext cx="4032504" cy="1746504"/>
          </a:xfrm>
          <a:prstGeom prst="rect">
            <a:avLst/>
          </a:prstGeom>
        </p:spPr>
      </p:pic>
      <p:pic>
        <p:nvPicPr>
          <p:cNvPr id="9" name="図 8">
            <a:extLst>
              <a:ext uri="{FF2B5EF4-FFF2-40B4-BE49-F238E27FC236}">
                <a16:creationId xmlns:a16="http://schemas.microsoft.com/office/drawing/2014/main" id="{F0671DA3-FBAA-2824-ADB7-36981F359A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593976" y="1264741"/>
            <a:ext cx="2061883" cy="2739227"/>
          </a:xfrm>
          <a:prstGeom prst="rect">
            <a:avLst/>
          </a:prstGeom>
        </p:spPr>
      </p:pic>
      <p:sp>
        <p:nvSpPr>
          <p:cNvPr id="10" name="テキスト ボックス 9">
            <a:extLst>
              <a:ext uri="{FF2B5EF4-FFF2-40B4-BE49-F238E27FC236}">
                <a16:creationId xmlns:a16="http://schemas.microsoft.com/office/drawing/2014/main" id="{8447DADF-7B9D-12F6-56DB-13E2900735D8}"/>
              </a:ext>
            </a:extLst>
          </p:cNvPr>
          <p:cNvSpPr txBox="1"/>
          <p:nvPr/>
        </p:nvSpPr>
        <p:spPr>
          <a:xfrm>
            <a:off x="878086" y="3785885"/>
            <a:ext cx="2376101" cy="400110"/>
          </a:xfrm>
          <a:prstGeom prst="rect">
            <a:avLst/>
          </a:prstGeom>
          <a:noFill/>
        </p:spPr>
        <p:txBody>
          <a:bodyPr wrap="square" rtlCol="0">
            <a:spAutoFit/>
          </a:bodyPr>
          <a:lstStyle/>
          <a:p>
            <a:r>
              <a:rPr lang="en-US" altLang="ja-JP" sz="2000" b="1" dirty="0">
                <a:solidFill>
                  <a:srgbClr val="0070C0"/>
                </a:solidFill>
                <a:latin typeface="Arial Narrow" panose="020B0606020202030204" pitchFamily="34" charset="0"/>
              </a:rPr>
              <a:t>High-Voltage</a:t>
            </a:r>
            <a:r>
              <a:rPr kumimoji="1" lang="en-US" altLang="ja-JP" sz="2000" b="1" dirty="0">
                <a:solidFill>
                  <a:srgbClr val="0070C0"/>
                </a:solidFill>
                <a:latin typeface="Arial Narrow" panose="020B0606020202030204" pitchFamily="34" charset="0"/>
              </a:rPr>
              <a:t> cable</a:t>
            </a:r>
            <a:endParaRPr kumimoji="1" lang="ja-JP" altLang="en-US" sz="2000" b="1" dirty="0">
              <a:solidFill>
                <a:srgbClr val="0070C0"/>
              </a:solidFill>
              <a:latin typeface="Arial Narrow" panose="020B0606020202030204" pitchFamily="34" charset="0"/>
            </a:endParaRPr>
          </a:p>
        </p:txBody>
      </p:sp>
      <p:sp>
        <p:nvSpPr>
          <p:cNvPr id="11" name="テキスト ボックス 10">
            <a:extLst>
              <a:ext uri="{FF2B5EF4-FFF2-40B4-BE49-F238E27FC236}">
                <a16:creationId xmlns:a16="http://schemas.microsoft.com/office/drawing/2014/main" id="{6E4285DE-3FE9-51B3-2ACE-02D9C969BD79}"/>
              </a:ext>
            </a:extLst>
          </p:cNvPr>
          <p:cNvSpPr txBox="1"/>
          <p:nvPr/>
        </p:nvSpPr>
        <p:spPr>
          <a:xfrm>
            <a:off x="5803560" y="3764110"/>
            <a:ext cx="2105084" cy="400110"/>
          </a:xfrm>
          <a:prstGeom prst="rect">
            <a:avLst/>
          </a:prstGeom>
          <a:noFill/>
        </p:spPr>
        <p:txBody>
          <a:bodyPr wrap="square" rtlCol="0">
            <a:spAutoFit/>
          </a:bodyPr>
          <a:lstStyle/>
          <a:p>
            <a:r>
              <a:rPr lang="en-US" altLang="ja-JP" sz="2000" b="1" dirty="0">
                <a:solidFill>
                  <a:srgbClr val="0070C0"/>
                </a:solidFill>
                <a:latin typeface="Arial Narrow" panose="020B0606020202030204" pitchFamily="34" charset="0"/>
              </a:rPr>
              <a:t>SHV</a:t>
            </a:r>
            <a:r>
              <a:rPr kumimoji="1" lang="en-US" altLang="ja-JP" sz="2000" b="1" dirty="0">
                <a:solidFill>
                  <a:srgbClr val="0070C0"/>
                </a:solidFill>
                <a:latin typeface="Arial Narrow" panose="020B0606020202030204" pitchFamily="34" charset="0"/>
              </a:rPr>
              <a:t> connectors</a:t>
            </a:r>
            <a:endParaRPr kumimoji="1" lang="ja-JP" altLang="en-US" sz="2000" b="1" dirty="0">
              <a:solidFill>
                <a:srgbClr val="0070C0"/>
              </a:solidFill>
              <a:latin typeface="Arial Narrow" panose="020B0606020202030204" pitchFamily="34" charset="0"/>
            </a:endParaRPr>
          </a:p>
        </p:txBody>
      </p:sp>
      <p:sp>
        <p:nvSpPr>
          <p:cNvPr id="12" name="テキスト ボックス 11">
            <a:extLst>
              <a:ext uri="{FF2B5EF4-FFF2-40B4-BE49-F238E27FC236}">
                <a16:creationId xmlns:a16="http://schemas.microsoft.com/office/drawing/2014/main" id="{09606021-58D4-E2EC-CDD7-CEBF74363213}"/>
              </a:ext>
            </a:extLst>
          </p:cNvPr>
          <p:cNvSpPr txBox="1"/>
          <p:nvPr/>
        </p:nvSpPr>
        <p:spPr>
          <a:xfrm>
            <a:off x="1027719" y="4707275"/>
            <a:ext cx="7112235" cy="1938992"/>
          </a:xfrm>
          <a:prstGeom prst="rect">
            <a:avLst/>
          </a:prstGeom>
          <a:solidFill>
            <a:srgbClr val="FFFFB3"/>
          </a:solidFill>
        </p:spPr>
        <p:txBody>
          <a:bodyPr wrap="square" rtlCol="0">
            <a:spAutoFit/>
          </a:bodyPr>
          <a:lstStyle/>
          <a:p>
            <a:pPr>
              <a:spcAft>
                <a:spcPts val="1200"/>
              </a:spcAft>
            </a:pPr>
            <a:r>
              <a:rPr kumimoji="1" lang="en-US" altLang="ja-JP" sz="2000" b="1" dirty="0">
                <a:latin typeface="Arial" panose="020B0604020202020204" pitchFamily="34" charset="0"/>
                <a:cs typeface="Arial" panose="020B0604020202020204" pitchFamily="34" charset="0"/>
              </a:rPr>
              <a:t>Two cables are connected to a PMT.</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From the high-voltage cable, ~kV power is applied.</a:t>
            </a:r>
            <a:br>
              <a:rPr kumimoji="1"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A</a:t>
            </a:r>
            <a:r>
              <a:rPr kumimoji="1" lang="en-US" altLang="ja-JP" sz="2000" b="1" dirty="0">
                <a:latin typeface="Arial" panose="020B0604020202020204" pitchFamily="34" charset="0"/>
                <a:cs typeface="Arial" panose="020B0604020202020204" pitchFamily="34" charset="0"/>
              </a:rPr>
              <a:t>nd from the signal cable, </a:t>
            </a:r>
            <a:r>
              <a:rPr lang="en-US" altLang="ja-JP" sz="2000" b="1" dirty="0">
                <a:latin typeface="Arial" panose="020B0604020202020204" pitchFamily="34" charset="0"/>
                <a:cs typeface="Arial" panose="020B0604020202020204" pitchFamily="34" charset="0"/>
              </a:rPr>
              <a:t>a</a:t>
            </a:r>
            <a:r>
              <a:rPr kumimoji="1" lang="en-US" altLang="ja-JP" sz="2000" b="1" dirty="0">
                <a:latin typeface="Arial" panose="020B0604020202020204" pitchFamily="34" charset="0"/>
                <a:cs typeface="Arial" panose="020B0604020202020204" pitchFamily="34" charset="0"/>
              </a:rPr>
              <a:t> ~mV signal is extracted.</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The difference is ~6 orders of magnitude!</a:t>
            </a:r>
            <a:br>
              <a:rPr kumimoji="1" lang="en-US" altLang="ja-JP" sz="2000" b="1" dirty="0">
                <a:latin typeface="Arial" panose="020B0604020202020204" pitchFamily="34" charset="0"/>
                <a:cs typeface="Arial" panose="020B0604020202020204" pitchFamily="34" charset="0"/>
              </a:rPr>
            </a:br>
            <a:r>
              <a:rPr kumimoji="1" lang="en-US" altLang="ja-JP" sz="2000" b="1" dirty="0">
                <a:solidFill>
                  <a:srgbClr val="FF0000"/>
                </a:solidFill>
                <a:latin typeface="Arial" panose="020B0604020202020204" pitchFamily="34" charset="0"/>
                <a:cs typeface="Arial" panose="020B0604020202020204" pitchFamily="34" charset="0"/>
              </a:rPr>
              <a:t>“</a:t>
            </a:r>
            <a:r>
              <a:rPr lang="en-US" altLang="ja-JP" sz="2000" b="1" dirty="0">
                <a:solidFill>
                  <a:srgbClr val="FF0000"/>
                </a:solidFill>
                <a:latin typeface="Arial" panose="020B0604020202020204" pitchFamily="34" charset="0"/>
                <a:cs typeface="Arial" panose="020B0604020202020204" pitchFamily="34" charset="0"/>
              </a:rPr>
              <a:t>Apply high-voltage and extract small signal” is common</a:t>
            </a:r>
            <a:br>
              <a:rPr lang="en-US" altLang="ja-JP" sz="2000" b="1" dirty="0">
                <a:solidFill>
                  <a:srgbClr val="FF0000"/>
                </a:solidFill>
                <a:latin typeface="Arial" panose="020B0604020202020204" pitchFamily="34" charset="0"/>
                <a:cs typeface="Arial" panose="020B0604020202020204" pitchFamily="34" charset="0"/>
              </a:rPr>
            </a:br>
            <a:r>
              <a:rPr lang="en-US" altLang="ja-JP" sz="2000" b="1" dirty="0">
                <a:solidFill>
                  <a:srgbClr val="FF0000"/>
                </a:solidFill>
                <a:latin typeface="Arial" panose="020B0604020202020204" pitchFamily="34" charset="0"/>
                <a:cs typeface="Arial" panose="020B0604020202020204" pitchFamily="34" charset="0"/>
              </a:rPr>
              <a:t>for many kinds of sensors in high-energy physics.</a:t>
            </a:r>
            <a:endParaRPr kumimoji="1" lang="en-US" altLang="ja-JP" sz="2000" b="1" dirty="0">
              <a:solidFill>
                <a:srgbClr val="FF0000"/>
              </a:solidFill>
              <a:latin typeface="Arial" panose="020B0604020202020204" pitchFamily="34" charset="0"/>
              <a:cs typeface="Arial" panose="020B0604020202020204" pitchFamily="34" charset="0"/>
            </a:endParaRPr>
          </a:p>
        </p:txBody>
      </p:sp>
      <p:sp>
        <p:nvSpPr>
          <p:cNvPr id="3" name="スライド番号プレースホルダー 1">
            <a:extLst>
              <a:ext uri="{FF2B5EF4-FFF2-40B4-BE49-F238E27FC236}">
                <a16:creationId xmlns:a16="http://schemas.microsoft.com/office/drawing/2014/main" id="{0C8A0ACB-C401-69BB-3418-C972B033AB48}"/>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001045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8740A1D-72C1-7BD5-FF54-CB2D1F5EE416}"/>
              </a:ext>
            </a:extLst>
          </p:cNvPr>
          <p:cNvSpPr txBox="1"/>
          <p:nvPr/>
        </p:nvSpPr>
        <p:spPr>
          <a:xfrm>
            <a:off x="1814512" y="19866"/>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Midstream</a:t>
            </a:r>
            <a:endParaRPr kumimoji="1" lang="ja-JP" altLang="en-US" sz="2800" b="1" u="sng" dirty="0">
              <a:solidFill>
                <a:srgbClr val="0000FF"/>
              </a:solidFill>
              <a:latin typeface="Arial" panose="020B0604020202020204" pitchFamily="34" charset="0"/>
              <a:cs typeface="Arial" panose="020B0604020202020204" pitchFamily="34" charset="0"/>
            </a:endParaRPr>
          </a:p>
        </p:txBody>
      </p:sp>
      <p:pic>
        <p:nvPicPr>
          <p:cNvPr id="5" name="図 4">
            <a:extLst>
              <a:ext uri="{FF2B5EF4-FFF2-40B4-BE49-F238E27FC236}">
                <a16:creationId xmlns:a16="http://schemas.microsoft.com/office/drawing/2014/main" id="{8D7CE4B0-6D23-E609-0D96-87531CF500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91" y="503323"/>
            <a:ext cx="8857488" cy="5887212"/>
          </a:xfrm>
          <a:prstGeom prst="rect">
            <a:avLst/>
          </a:prstGeom>
        </p:spPr>
      </p:pic>
      <p:sp>
        <p:nvSpPr>
          <p:cNvPr id="2" name="四角形: 角を丸くする 1">
            <a:extLst>
              <a:ext uri="{FF2B5EF4-FFF2-40B4-BE49-F238E27FC236}">
                <a16:creationId xmlns:a16="http://schemas.microsoft.com/office/drawing/2014/main" id="{5795141D-D9AD-7465-0E03-CEFE8E5E5EBA}"/>
              </a:ext>
            </a:extLst>
          </p:cNvPr>
          <p:cNvSpPr/>
          <p:nvPr/>
        </p:nvSpPr>
        <p:spPr>
          <a:xfrm>
            <a:off x="2552766" y="899262"/>
            <a:ext cx="3570128" cy="3772306"/>
          </a:xfrm>
          <a:prstGeom prst="roundRect">
            <a:avLst/>
          </a:prstGeom>
          <a:noFill/>
          <a:ln w="127000">
            <a:solidFill>
              <a:srgbClr val="FAAC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1">
            <a:extLst>
              <a:ext uri="{FF2B5EF4-FFF2-40B4-BE49-F238E27FC236}">
                <a16:creationId xmlns:a16="http://schemas.microsoft.com/office/drawing/2014/main" id="{67142960-1F45-16BA-A768-8C610C84F97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317260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D8172E6-984B-40DB-BEE8-34C8CCCBC8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330" y="1814521"/>
            <a:ext cx="4779596" cy="2133748"/>
          </a:xfrm>
          <a:prstGeom prst="rect">
            <a:avLst/>
          </a:prstGeom>
        </p:spPr>
      </p:pic>
      <p:sp>
        <p:nvSpPr>
          <p:cNvPr id="4" name="Text Box 23">
            <a:extLst>
              <a:ext uri="{FF2B5EF4-FFF2-40B4-BE49-F238E27FC236}">
                <a16:creationId xmlns:a16="http://schemas.microsoft.com/office/drawing/2014/main" id="{22F5278C-DD48-4064-BB7F-73B9C4D71397}"/>
              </a:ext>
            </a:extLst>
          </p:cNvPr>
          <p:cNvSpPr txBox="1">
            <a:spLocks noChangeArrowheads="1"/>
          </p:cNvSpPr>
          <p:nvPr/>
        </p:nvSpPr>
        <p:spPr bwMode="auto">
          <a:xfrm>
            <a:off x="236538" y="15187"/>
            <a:ext cx="8655050"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NIM and NIM Crate</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sp>
        <p:nvSpPr>
          <p:cNvPr id="2" name="テキスト ボックス 1">
            <a:extLst>
              <a:ext uri="{FF2B5EF4-FFF2-40B4-BE49-F238E27FC236}">
                <a16:creationId xmlns:a16="http://schemas.microsoft.com/office/drawing/2014/main" id="{DAC7CA1F-4AE8-3C9A-62F2-F2F9AED798AC}"/>
              </a:ext>
            </a:extLst>
          </p:cNvPr>
          <p:cNvSpPr txBox="1"/>
          <p:nvPr/>
        </p:nvSpPr>
        <p:spPr>
          <a:xfrm>
            <a:off x="6728" y="562886"/>
            <a:ext cx="9137271" cy="5016758"/>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solidFill>
                  <a:srgbClr val="FF0000"/>
                </a:solidFill>
                <a:latin typeface="Arial" panose="020B0604020202020204" pitchFamily="34" charset="0"/>
                <a:cs typeface="Arial" panose="020B0604020202020204" pitchFamily="34" charset="0"/>
              </a:rPr>
              <a:t>“NIM” </a:t>
            </a:r>
            <a:r>
              <a:rPr kumimoji="1" lang="en-US" altLang="ja-JP" sz="2000" b="1" dirty="0">
                <a:latin typeface="Arial" panose="020B0604020202020204" pitchFamily="34" charset="0"/>
                <a:cs typeface="Arial" panose="020B0604020202020204" pitchFamily="34" charset="0"/>
              </a:rPr>
              <a:t>is a module specification which is widely used in high-energy experiment.</a:t>
            </a:r>
            <a:r>
              <a:rPr kumimoji="1" lang="en-US" altLang="ja-JP" sz="2000" b="1" dirty="0">
                <a:solidFill>
                  <a:srgbClr val="FF0000"/>
                </a:solidFill>
                <a:latin typeface="Arial" panose="020B0604020202020204" pitchFamily="34" charset="0"/>
                <a:cs typeface="Arial" panose="020B0604020202020204" pitchFamily="34" charset="0"/>
              </a:rPr>
              <a:t> NIM Crate</a:t>
            </a:r>
            <a:r>
              <a:rPr kumimoji="1" lang="en-US" altLang="ja-JP" sz="2000" b="1" dirty="0">
                <a:latin typeface="Arial" panose="020B0604020202020204" pitchFamily="34" charset="0"/>
                <a:cs typeface="Arial" panose="020B0604020202020204" pitchFamily="34" charset="0"/>
              </a:rPr>
              <a:t> supply electric power to NIM modules from the backplane.</a:t>
            </a: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standard cables used for most of NIM modules are </a:t>
            </a:r>
            <a:r>
              <a:rPr kumimoji="1" lang="en-US" altLang="ja-JP" sz="2000" b="1" dirty="0" err="1">
                <a:latin typeface="Arial" panose="020B0604020202020204" pitchFamily="34" charset="0"/>
                <a:cs typeface="Arial" panose="020B0604020202020204" pitchFamily="34" charset="0"/>
              </a:rPr>
              <a:t>Lemo</a:t>
            </a:r>
            <a:r>
              <a:rPr kumimoji="1" lang="en-US" altLang="ja-JP" sz="2000" b="1" dirty="0">
                <a:latin typeface="Arial" panose="020B0604020202020204" pitchFamily="34" charset="0"/>
                <a:cs typeface="Arial" panose="020B0604020202020204" pitchFamily="34" charset="0"/>
              </a:rPr>
              <a:t> cables.</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standard logic signal of the NIM modules is "</a:t>
            </a:r>
            <a:r>
              <a:rPr kumimoji="1" lang="en-US" altLang="ja-JP" sz="2000" b="1" dirty="0">
                <a:solidFill>
                  <a:srgbClr val="FF0000"/>
                </a:solidFill>
                <a:latin typeface="Arial" panose="020B0604020202020204" pitchFamily="34" charset="0"/>
                <a:cs typeface="Arial" panose="020B0604020202020204" pitchFamily="34" charset="0"/>
              </a:rPr>
              <a:t>NIM level</a:t>
            </a:r>
            <a:r>
              <a:rPr kumimoji="1" lang="en-US" altLang="ja-JP" sz="2000" b="1" dirty="0">
                <a:latin typeface="Arial" panose="020B0604020202020204" pitchFamily="34" charset="0"/>
                <a:cs typeface="Arial" panose="020B0604020202020204" pitchFamily="34" charset="0"/>
              </a:rPr>
              <a:t>", which is 0.0V for OFF and </a:t>
            </a:r>
            <a:r>
              <a:rPr kumimoji="1" lang="en-US" altLang="ja-JP" sz="2000" b="1" dirty="0">
                <a:solidFill>
                  <a:srgbClr val="FF0000"/>
                </a:solidFill>
                <a:latin typeface="Arial" panose="020B0604020202020204" pitchFamily="34" charset="0"/>
                <a:cs typeface="Arial" panose="020B0604020202020204" pitchFamily="34" charset="0"/>
              </a:rPr>
              <a:t>-0.8V </a:t>
            </a:r>
            <a:r>
              <a:rPr kumimoji="1" lang="en-US" altLang="ja-JP" sz="2000" b="1" dirty="0">
                <a:latin typeface="Arial" panose="020B0604020202020204" pitchFamily="34" charset="0"/>
                <a:cs typeface="Arial" panose="020B0604020202020204" pitchFamily="34" charset="0"/>
              </a:rPr>
              <a:t>for </a:t>
            </a:r>
            <a:r>
              <a:rPr kumimoji="1" lang="en-US" altLang="ja-JP" sz="2000" b="1" dirty="0">
                <a:solidFill>
                  <a:srgbClr val="FF0000"/>
                </a:solidFill>
                <a:latin typeface="Arial" panose="020B0604020202020204" pitchFamily="34" charset="0"/>
                <a:cs typeface="Arial" panose="020B0604020202020204" pitchFamily="34" charset="0"/>
              </a:rPr>
              <a:t>ON</a:t>
            </a:r>
            <a:r>
              <a:rPr kumimoji="1" lang="en-US" altLang="ja-JP" sz="2000" b="1" dirty="0">
                <a:latin typeface="Arial" panose="020B0604020202020204" pitchFamily="34" charset="0"/>
                <a:cs typeface="Arial" panose="020B0604020202020204" pitchFamily="34" charset="0"/>
              </a:rPr>
              <a:t>.</a:t>
            </a:r>
            <a:r>
              <a:rPr kumimoji="1" lang="en-US" altLang="ja-JP" dirty="0"/>
              <a:t> </a:t>
            </a:r>
            <a:endParaRPr kumimoji="1" lang="ja-JP" altLang="en-US" dirty="0"/>
          </a:p>
        </p:txBody>
      </p:sp>
      <p:cxnSp>
        <p:nvCxnSpPr>
          <p:cNvPr id="5" name="直線コネクタ 4">
            <a:extLst>
              <a:ext uri="{FF2B5EF4-FFF2-40B4-BE49-F238E27FC236}">
                <a16:creationId xmlns:a16="http://schemas.microsoft.com/office/drawing/2014/main" id="{730E81AA-E27E-2E80-1310-A314AEB857E2}"/>
              </a:ext>
            </a:extLst>
          </p:cNvPr>
          <p:cNvCxnSpPr>
            <a:cxnSpLocks/>
          </p:cNvCxnSpPr>
          <p:nvPr/>
        </p:nvCxnSpPr>
        <p:spPr>
          <a:xfrm>
            <a:off x="3081915" y="579380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DBA73603-C582-1141-EF08-4FB42E6A6F07}"/>
              </a:ext>
            </a:extLst>
          </p:cNvPr>
          <p:cNvCxnSpPr>
            <a:cxnSpLocks/>
          </p:cNvCxnSpPr>
          <p:nvPr/>
        </p:nvCxnSpPr>
        <p:spPr>
          <a:xfrm>
            <a:off x="4210372" y="5795199"/>
            <a:ext cx="68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9626E3E5-0B25-F611-7B57-6BAAAD970630}"/>
              </a:ext>
            </a:extLst>
          </p:cNvPr>
          <p:cNvCxnSpPr>
            <a:cxnSpLocks/>
          </p:cNvCxnSpPr>
          <p:nvPr/>
        </p:nvCxnSpPr>
        <p:spPr>
          <a:xfrm>
            <a:off x="3457931" y="6291548"/>
            <a:ext cx="75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8E518C3E-E955-6C87-4B76-CA4803517DA0}"/>
              </a:ext>
            </a:extLst>
          </p:cNvPr>
          <p:cNvCxnSpPr>
            <a:cxnSpLocks/>
          </p:cNvCxnSpPr>
          <p:nvPr/>
        </p:nvCxnSpPr>
        <p:spPr>
          <a:xfrm rot="5400000">
            <a:off x="3206079" y="6042017"/>
            <a:ext cx="50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4492331D-E4D9-793F-E9BE-2676BDF53E51}"/>
              </a:ext>
            </a:extLst>
          </p:cNvPr>
          <p:cNvCxnSpPr>
            <a:cxnSpLocks/>
          </p:cNvCxnSpPr>
          <p:nvPr/>
        </p:nvCxnSpPr>
        <p:spPr>
          <a:xfrm rot="5400000">
            <a:off x="3956649" y="6040112"/>
            <a:ext cx="50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40D7C686-836D-01EA-01D2-E7E446C2808E}"/>
              </a:ext>
            </a:extLst>
          </p:cNvPr>
          <p:cNvSpPr txBox="1"/>
          <p:nvPr/>
        </p:nvSpPr>
        <p:spPr>
          <a:xfrm>
            <a:off x="4891690" y="5621532"/>
            <a:ext cx="397685" cy="338554"/>
          </a:xfrm>
          <a:prstGeom prst="rect">
            <a:avLst/>
          </a:prstGeom>
          <a:noFill/>
        </p:spPr>
        <p:txBody>
          <a:bodyPr wrap="square" rtlCol="0">
            <a:spAutoFit/>
          </a:bodyPr>
          <a:lstStyle/>
          <a:p>
            <a:r>
              <a:rPr kumimoji="1" lang="en-US" altLang="ja-JP" sz="1600" b="1" dirty="0">
                <a:solidFill>
                  <a:srgbClr val="FF0000"/>
                </a:solidFill>
                <a:latin typeface="Arial Narrow" panose="020B0606020202030204" pitchFamily="34" charset="0"/>
                <a:cs typeface="Arial" panose="020B0604020202020204" pitchFamily="34" charset="0"/>
              </a:rPr>
              <a:t>0V</a:t>
            </a:r>
            <a:r>
              <a:rPr kumimoji="1" lang="en-US" altLang="ja-JP" sz="1600" b="1" dirty="0">
                <a:solidFill>
                  <a:srgbClr val="C90D67"/>
                </a:solidFill>
                <a:latin typeface="Arial Narrow" panose="020B0606020202030204" pitchFamily="34" charset="0"/>
                <a:cs typeface="Arial" panose="020B0604020202020204" pitchFamily="34" charset="0"/>
              </a:rPr>
              <a:t> </a:t>
            </a:r>
            <a:endParaRPr kumimoji="1" lang="ja-JP" altLang="en-US" sz="1600" b="1" dirty="0">
              <a:solidFill>
                <a:srgbClr val="C90D67"/>
              </a:solidFill>
              <a:latin typeface="Arial Narrow" panose="020B0606020202030204" pitchFamily="34" charset="0"/>
              <a:cs typeface="Arial" panose="020B0604020202020204" pitchFamily="34" charset="0"/>
            </a:endParaRPr>
          </a:p>
        </p:txBody>
      </p:sp>
      <p:cxnSp>
        <p:nvCxnSpPr>
          <p:cNvPr id="11" name="直線コネクタ 10">
            <a:extLst>
              <a:ext uri="{FF2B5EF4-FFF2-40B4-BE49-F238E27FC236}">
                <a16:creationId xmlns:a16="http://schemas.microsoft.com/office/drawing/2014/main" id="{3D9F2E63-4DC7-95DD-1724-B322A173E41F}"/>
              </a:ext>
            </a:extLst>
          </p:cNvPr>
          <p:cNvCxnSpPr>
            <a:cxnSpLocks/>
          </p:cNvCxnSpPr>
          <p:nvPr/>
        </p:nvCxnSpPr>
        <p:spPr>
          <a:xfrm>
            <a:off x="4094548" y="6295071"/>
            <a:ext cx="684000" cy="0"/>
          </a:xfrm>
          <a:prstGeom prst="line">
            <a:avLst/>
          </a:prstGeom>
          <a:ln w="9525">
            <a:solidFill>
              <a:srgbClr val="FF0000"/>
            </a:solidFill>
            <a:prstDash val="lgDashDotDot"/>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FFBF3605-F00E-714C-D042-84FE4E9491F4}"/>
              </a:ext>
            </a:extLst>
          </p:cNvPr>
          <p:cNvSpPr txBox="1"/>
          <p:nvPr/>
        </p:nvSpPr>
        <p:spPr>
          <a:xfrm>
            <a:off x="4836825" y="6090924"/>
            <a:ext cx="932087" cy="553998"/>
          </a:xfrm>
          <a:prstGeom prst="rect">
            <a:avLst/>
          </a:prstGeom>
          <a:noFill/>
        </p:spPr>
        <p:txBody>
          <a:bodyPr wrap="square" rtlCol="0">
            <a:spAutoFit/>
          </a:bodyPr>
          <a:lstStyle/>
          <a:p>
            <a:r>
              <a:rPr kumimoji="1" lang="en-US" altLang="ja-JP" sz="1600" b="1" dirty="0">
                <a:solidFill>
                  <a:srgbClr val="FF0000"/>
                </a:solidFill>
                <a:latin typeface="Arial" panose="020B0604020202020204" pitchFamily="34" charset="0"/>
                <a:cs typeface="Arial" panose="020B0604020202020204" pitchFamily="34" charset="0"/>
              </a:rPr>
              <a:t>-</a:t>
            </a:r>
            <a:r>
              <a:rPr lang="ja-JP" altLang="en-US" sz="1600" b="1" dirty="0">
                <a:solidFill>
                  <a:srgbClr val="FF0000"/>
                </a:solidFill>
                <a:latin typeface="Arial" panose="020B0604020202020204" pitchFamily="34" charset="0"/>
                <a:cs typeface="Arial" panose="020B0604020202020204" pitchFamily="34" charset="0"/>
              </a:rPr>
              <a:t> </a:t>
            </a:r>
            <a:r>
              <a:rPr kumimoji="1" lang="en-US" altLang="ja-JP" sz="1600" b="1" dirty="0">
                <a:solidFill>
                  <a:srgbClr val="FF0000"/>
                </a:solidFill>
                <a:latin typeface="Arial Narrow" panose="020B0606020202030204" pitchFamily="34" charset="0"/>
                <a:cs typeface="Arial" panose="020B0604020202020204" pitchFamily="34" charset="0"/>
              </a:rPr>
              <a:t>0.8V</a:t>
            </a:r>
            <a:br>
              <a:rPr kumimoji="1" lang="en-US" altLang="ja-JP" sz="1600" b="1" dirty="0">
                <a:solidFill>
                  <a:srgbClr val="FF0000"/>
                </a:solidFill>
                <a:latin typeface="Arial Narrow" panose="020B0606020202030204" pitchFamily="34" charset="0"/>
                <a:cs typeface="Arial" panose="020B0604020202020204" pitchFamily="34" charset="0"/>
              </a:rPr>
            </a:br>
            <a:r>
              <a:rPr kumimoji="1" lang="en-US" altLang="ja-JP" sz="1400" b="1" dirty="0">
                <a:solidFill>
                  <a:srgbClr val="FF0000"/>
                </a:solidFill>
                <a:latin typeface="Arial Narrow" panose="020B0606020202030204" pitchFamily="34" charset="0"/>
                <a:cs typeface="Arial" panose="020B0604020202020204" pitchFamily="34" charset="0"/>
              </a:rPr>
              <a:t>(NIM level)</a:t>
            </a:r>
            <a:r>
              <a:rPr kumimoji="1" lang="en-US" altLang="ja-JP" sz="1400" b="1" dirty="0">
                <a:solidFill>
                  <a:srgbClr val="C90D67"/>
                </a:solidFill>
                <a:latin typeface="Arial Narrow" panose="020B0606020202030204" pitchFamily="34" charset="0"/>
                <a:cs typeface="Arial" panose="020B0604020202020204" pitchFamily="34" charset="0"/>
              </a:rPr>
              <a:t> </a:t>
            </a:r>
            <a:endParaRPr kumimoji="1" lang="ja-JP" altLang="en-US" sz="1400" b="1" dirty="0">
              <a:solidFill>
                <a:srgbClr val="C90D67"/>
              </a:solidFill>
              <a:latin typeface="Arial Narrow" panose="020B0606020202030204" pitchFamily="34" charset="0"/>
              <a:cs typeface="Arial" panose="020B0604020202020204" pitchFamily="34" charset="0"/>
            </a:endParaRPr>
          </a:p>
        </p:txBody>
      </p:sp>
      <p:sp>
        <p:nvSpPr>
          <p:cNvPr id="15" name="テキスト ボックス 14">
            <a:extLst>
              <a:ext uri="{FF2B5EF4-FFF2-40B4-BE49-F238E27FC236}">
                <a16:creationId xmlns:a16="http://schemas.microsoft.com/office/drawing/2014/main" id="{F02F0A16-76A5-A772-434B-0A44023954F9}"/>
              </a:ext>
            </a:extLst>
          </p:cNvPr>
          <p:cNvSpPr txBox="1"/>
          <p:nvPr/>
        </p:nvSpPr>
        <p:spPr>
          <a:xfrm>
            <a:off x="2172384" y="5612824"/>
            <a:ext cx="836023" cy="400110"/>
          </a:xfrm>
          <a:prstGeom prst="rect">
            <a:avLst/>
          </a:prstGeom>
          <a:noFill/>
        </p:spPr>
        <p:txBody>
          <a:bodyPr wrap="square" rtlCol="0">
            <a:spAutoFit/>
          </a:bodyPr>
          <a:lstStyle/>
          <a:p>
            <a:r>
              <a:rPr lang="en-US" altLang="ja-JP" sz="2000" b="1" dirty="0">
                <a:solidFill>
                  <a:srgbClr val="FF0000"/>
                </a:solidFill>
              </a:rPr>
              <a:t>OFF</a:t>
            </a:r>
            <a:endParaRPr kumimoji="1" lang="ja-JP" altLang="en-US" sz="2000" b="1" dirty="0">
              <a:solidFill>
                <a:srgbClr val="FF0000"/>
              </a:solidFill>
            </a:endParaRPr>
          </a:p>
        </p:txBody>
      </p:sp>
      <p:sp>
        <p:nvSpPr>
          <p:cNvPr id="16" name="テキスト ボックス 15">
            <a:extLst>
              <a:ext uri="{FF2B5EF4-FFF2-40B4-BE49-F238E27FC236}">
                <a16:creationId xmlns:a16="http://schemas.microsoft.com/office/drawing/2014/main" id="{D784B0EC-C97E-FFA8-E7C3-841E4004CAA6}"/>
              </a:ext>
            </a:extLst>
          </p:cNvPr>
          <p:cNvSpPr txBox="1"/>
          <p:nvPr/>
        </p:nvSpPr>
        <p:spPr>
          <a:xfrm>
            <a:off x="2176735" y="6122277"/>
            <a:ext cx="836023" cy="400110"/>
          </a:xfrm>
          <a:prstGeom prst="rect">
            <a:avLst/>
          </a:prstGeom>
          <a:noFill/>
        </p:spPr>
        <p:txBody>
          <a:bodyPr wrap="square" rtlCol="0">
            <a:spAutoFit/>
          </a:bodyPr>
          <a:lstStyle/>
          <a:p>
            <a:r>
              <a:rPr lang="en-US" altLang="ja-JP" sz="2000" b="1" dirty="0">
                <a:solidFill>
                  <a:srgbClr val="FF0000"/>
                </a:solidFill>
              </a:rPr>
              <a:t>ON</a:t>
            </a:r>
            <a:endParaRPr kumimoji="1" lang="ja-JP" altLang="en-US" sz="2000" b="1" dirty="0">
              <a:solidFill>
                <a:srgbClr val="FF0000"/>
              </a:solidFill>
            </a:endParaRPr>
          </a:p>
        </p:txBody>
      </p:sp>
      <p:sp>
        <p:nvSpPr>
          <p:cNvPr id="13" name="スライド番号プレースホルダー 1">
            <a:extLst>
              <a:ext uri="{FF2B5EF4-FFF2-40B4-BE49-F238E27FC236}">
                <a16:creationId xmlns:a16="http://schemas.microsoft.com/office/drawing/2014/main" id="{46D2AA9A-BAE3-8089-8FC8-71B13D6F38ED}"/>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582989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3">
            <a:extLst>
              <a:ext uri="{FF2B5EF4-FFF2-40B4-BE49-F238E27FC236}">
                <a16:creationId xmlns:a16="http://schemas.microsoft.com/office/drawing/2014/main" id="{810C8CDB-4DEE-02D4-6AC4-5F590298F823}"/>
              </a:ext>
            </a:extLst>
          </p:cNvPr>
          <p:cNvSpPr txBox="1">
            <a:spLocks noChangeArrowheads="1"/>
          </p:cNvSpPr>
          <p:nvPr/>
        </p:nvSpPr>
        <p:spPr bwMode="auto">
          <a:xfrm>
            <a:off x="236538" y="15187"/>
            <a:ext cx="8655050"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Signal Divider</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pic>
        <p:nvPicPr>
          <p:cNvPr id="4" name="図 3">
            <a:extLst>
              <a:ext uri="{FF2B5EF4-FFF2-40B4-BE49-F238E27FC236}">
                <a16:creationId xmlns:a16="http://schemas.microsoft.com/office/drawing/2014/main" id="{951944B0-E4EA-DCB5-289B-47FEA7C410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8726" y="1016356"/>
            <a:ext cx="1604116" cy="1061334"/>
          </a:xfrm>
          <a:prstGeom prst="rect">
            <a:avLst/>
          </a:prstGeom>
        </p:spPr>
      </p:pic>
      <p:pic>
        <p:nvPicPr>
          <p:cNvPr id="6" name="図 5">
            <a:extLst>
              <a:ext uri="{FF2B5EF4-FFF2-40B4-BE49-F238E27FC236}">
                <a16:creationId xmlns:a16="http://schemas.microsoft.com/office/drawing/2014/main" id="{BF67D496-2E97-01BE-B0EE-9261D48D4B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134" y="660399"/>
            <a:ext cx="973310" cy="5816653"/>
          </a:xfrm>
          <a:prstGeom prst="rect">
            <a:avLst/>
          </a:prstGeom>
        </p:spPr>
      </p:pic>
      <p:sp>
        <p:nvSpPr>
          <p:cNvPr id="7" name="テキスト ボックス 6">
            <a:extLst>
              <a:ext uri="{FF2B5EF4-FFF2-40B4-BE49-F238E27FC236}">
                <a16:creationId xmlns:a16="http://schemas.microsoft.com/office/drawing/2014/main" id="{61295ED7-2994-CC33-506E-71C2969AA27D}"/>
              </a:ext>
            </a:extLst>
          </p:cNvPr>
          <p:cNvSpPr txBox="1"/>
          <p:nvPr/>
        </p:nvSpPr>
        <p:spPr>
          <a:xfrm>
            <a:off x="131176" y="6435208"/>
            <a:ext cx="3642248" cy="338554"/>
          </a:xfrm>
          <a:prstGeom prst="rect">
            <a:avLst/>
          </a:prstGeom>
          <a:noFill/>
        </p:spPr>
        <p:txBody>
          <a:bodyPr wrap="square" rtlCol="0">
            <a:spAutoFit/>
          </a:bodyPr>
          <a:lstStyle/>
          <a:p>
            <a:pPr algn="ctr"/>
            <a:r>
              <a:rPr lang="en-US" altLang="ja-JP" sz="1600" b="1" dirty="0" err="1">
                <a:latin typeface="Arial Narrow" panose="020B0606020202030204" pitchFamily="34" charset="0"/>
              </a:rPr>
              <a:t>Kaizuworks</a:t>
            </a:r>
            <a:r>
              <a:rPr lang="en-US" altLang="ja-JP" sz="1600" b="1" dirty="0">
                <a:latin typeface="Arial Narrow" panose="020B0606020202030204" pitchFamily="34" charset="0"/>
              </a:rPr>
              <a:t> octal signal divider KN511</a:t>
            </a:r>
            <a:endParaRPr kumimoji="1" lang="en-US" altLang="ja-JP" sz="1600" b="1" dirty="0">
              <a:latin typeface="Arial Narrow" panose="020B0606020202030204" pitchFamily="34" charset="0"/>
            </a:endParaRPr>
          </a:p>
        </p:txBody>
      </p:sp>
      <p:cxnSp>
        <p:nvCxnSpPr>
          <p:cNvPr id="14" name="直線コネクタ 13">
            <a:extLst>
              <a:ext uri="{FF2B5EF4-FFF2-40B4-BE49-F238E27FC236}">
                <a16:creationId xmlns:a16="http://schemas.microsoft.com/office/drawing/2014/main" id="{6CF35679-59BB-1889-0AFC-E77FC669CEB2}"/>
              </a:ext>
            </a:extLst>
          </p:cNvPr>
          <p:cNvCxnSpPr>
            <a:cxnSpLocks/>
          </p:cNvCxnSpPr>
          <p:nvPr/>
        </p:nvCxnSpPr>
        <p:spPr>
          <a:xfrm flipV="1">
            <a:off x="5177790" y="1339395"/>
            <a:ext cx="2325880" cy="27673"/>
          </a:xfrm>
          <a:prstGeom prst="line">
            <a:avLst/>
          </a:prstGeom>
          <a:ln w="28575">
            <a:solidFill>
              <a:srgbClr val="0000FF"/>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188EF74-C375-E953-9FD2-EF7E843AD05D}"/>
              </a:ext>
            </a:extLst>
          </p:cNvPr>
          <p:cNvCxnSpPr>
            <a:cxnSpLocks/>
          </p:cNvCxnSpPr>
          <p:nvPr/>
        </p:nvCxnSpPr>
        <p:spPr>
          <a:xfrm flipV="1">
            <a:off x="5177790" y="1744050"/>
            <a:ext cx="2291068" cy="60210"/>
          </a:xfrm>
          <a:prstGeom prst="line">
            <a:avLst/>
          </a:prstGeom>
          <a:ln w="28575">
            <a:solidFill>
              <a:srgbClr val="0000FF"/>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フリーフォーム: 図形 17">
            <a:extLst>
              <a:ext uri="{FF2B5EF4-FFF2-40B4-BE49-F238E27FC236}">
                <a16:creationId xmlns:a16="http://schemas.microsoft.com/office/drawing/2014/main" id="{FF889D4A-D597-9896-8FAA-237A12B4E0F1}"/>
              </a:ext>
            </a:extLst>
          </p:cNvPr>
          <p:cNvSpPr/>
          <p:nvPr/>
        </p:nvSpPr>
        <p:spPr>
          <a:xfrm>
            <a:off x="2141701" y="1523140"/>
            <a:ext cx="1098958" cy="562241"/>
          </a:xfrm>
          <a:custGeom>
            <a:avLst/>
            <a:gdLst>
              <a:gd name="connsiteX0" fmla="*/ 0 w 1105091"/>
              <a:gd name="connsiteY0" fmla="*/ 27985 h 565059"/>
              <a:gd name="connsiteX1" fmla="*/ 494951 w 1105091"/>
              <a:gd name="connsiteY1" fmla="*/ 564880 h 565059"/>
              <a:gd name="connsiteX2" fmla="*/ 738231 w 1105091"/>
              <a:gd name="connsiteY2" fmla="*/ 86707 h 565059"/>
              <a:gd name="connsiteX3" fmla="*/ 1098958 w 1105091"/>
              <a:gd name="connsiteY3" fmla="*/ 2818 h 565059"/>
              <a:gd name="connsiteX4" fmla="*/ 931178 w 1105091"/>
              <a:gd name="connsiteY4" fmla="*/ 27985 h 565059"/>
              <a:gd name="connsiteX0" fmla="*/ 0 w 1175508"/>
              <a:gd name="connsiteY0" fmla="*/ 25382 h 562456"/>
              <a:gd name="connsiteX1" fmla="*/ 494951 w 1175508"/>
              <a:gd name="connsiteY1" fmla="*/ 562277 h 562456"/>
              <a:gd name="connsiteX2" fmla="*/ 738231 w 1175508"/>
              <a:gd name="connsiteY2" fmla="*/ 84104 h 562456"/>
              <a:gd name="connsiteX3" fmla="*/ 1098958 w 1175508"/>
              <a:gd name="connsiteY3" fmla="*/ 215 h 562456"/>
              <a:gd name="connsiteX4" fmla="*/ 1132514 w 1175508"/>
              <a:gd name="connsiteY4" fmla="*/ 335775 h 562456"/>
              <a:gd name="connsiteX0" fmla="*/ 0 w 1098958"/>
              <a:gd name="connsiteY0" fmla="*/ 25167 h 562241"/>
              <a:gd name="connsiteX1" fmla="*/ 494951 w 1098958"/>
              <a:gd name="connsiteY1" fmla="*/ 562062 h 562241"/>
              <a:gd name="connsiteX2" fmla="*/ 738231 w 1098958"/>
              <a:gd name="connsiteY2" fmla="*/ 83889 h 562241"/>
              <a:gd name="connsiteX3" fmla="*/ 1098958 w 1098958"/>
              <a:gd name="connsiteY3" fmla="*/ 0 h 562241"/>
            </a:gdLst>
            <a:ahLst/>
            <a:cxnLst>
              <a:cxn ang="0">
                <a:pos x="connsiteX0" y="connsiteY0"/>
              </a:cxn>
              <a:cxn ang="0">
                <a:pos x="connsiteX1" y="connsiteY1"/>
              </a:cxn>
              <a:cxn ang="0">
                <a:pos x="connsiteX2" y="connsiteY2"/>
              </a:cxn>
              <a:cxn ang="0">
                <a:pos x="connsiteX3" y="connsiteY3"/>
              </a:cxn>
            </a:cxnLst>
            <a:rect l="l" t="t" r="r" b="b"/>
            <a:pathLst>
              <a:path w="1098958" h="562241">
                <a:moveTo>
                  <a:pt x="0" y="25167"/>
                </a:moveTo>
                <a:cubicBezTo>
                  <a:pt x="185956" y="288721"/>
                  <a:pt x="371913" y="552275"/>
                  <a:pt x="494951" y="562062"/>
                </a:cubicBezTo>
                <a:cubicBezTo>
                  <a:pt x="617989" y="571849"/>
                  <a:pt x="637563" y="177566"/>
                  <a:pt x="738231" y="83889"/>
                </a:cubicBezTo>
                <a:cubicBezTo>
                  <a:pt x="838899" y="-9788"/>
                  <a:pt x="1066800" y="9787"/>
                  <a:pt x="1098958" y="0"/>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図形 18">
            <a:extLst>
              <a:ext uri="{FF2B5EF4-FFF2-40B4-BE49-F238E27FC236}">
                <a16:creationId xmlns:a16="http://schemas.microsoft.com/office/drawing/2014/main" id="{4A4B8D34-F063-FB76-43C2-176EA3EC49B4}"/>
              </a:ext>
            </a:extLst>
          </p:cNvPr>
          <p:cNvSpPr/>
          <p:nvPr/>
        </p:nvSpPr>
        <p:spPr>
          <a:xfrm>
            <a:off x="7503670" y="1323202"/>
            <a:ext cx="1098958" cy="279095"/>
          </a:xfrm>
          <a:custGeom>
            <a:avLst/>
            <a:gdLst>
              <a:gd name="connsiteX0" fmla="*/ 0 w 1105091"/>
              <a:gd name="connsiteY0" fmla="*/ 27985 h 565059"/>
              <a:gd name="connsiteX1" fmla="*/ 494951 w 1105091"/>
              <a:gd name="connsiteY1" fmla="*/ 564880 h 565059"/>
              <a:gd name="connsiteX2" fmla="*/ 738231 w 1105091"/>
              <a:gd name="connsiteY2" fmla="*/ 86707 h 565059"/>
              <a:gd name="connsiteX3" fmla="*/ 1098958 w 1105091"/>
              <a:gd name="connsiteY3" fmla="*/ 2818 h 565059"/>
              <a:gd name="connsiteX4" fmla="*/ 931178 w 1105091"/>
              <a:gd name="connsiteY4" fmla="*/ 27985 h 565059"/>
              <a:gd name="connsiteX0" fmla="*/ 0 w 1175508"/>
              <a:gd name="connsiteY0" fmla="*/ 25382 h 562456"/>
              <a:gd name="connsiteX1" fmla="*/ 494951 w 1175508"/>
              <a:gd name="connsiteY1" fmla="*/ 562277 h 562456"/>
              <a:gd name="connsiteX2" fmla="*/ 738231 w 1175508"/>
              <a:gd name="connsiteY2" fmla="*/ 84104 h 562456"/>
              <a:gd name="connsiteX3" fmla="*/ 1098958 w 1175508"/>
              <a:gd name="connsiteY3" fmla="*/ 215 h 562456"/>
              <a:gd name="connsiteX4" fmla="*/ 1132514 w 1175508"/>
              <a:gd name="connsiteY4" fmla="*/ 335775 h 562456"/>
              <a:gd name="connsiteX0" fmla="*/ 0 w 1098958"/>
              <a:gd name="connsiteY0" fmla="*/ 25167 h 562241"/>
              <a:gd name="connsiteX1" fmla="*/ 494951 w 1098958"/>
              <a:gd name="connsiteY1" fmla="*/ 562062 h 562241"/>
              <a:gd name="connsiteX2" fmla="*/ 738231 w 1098958"/>
              <a:gd name="connsiteY2" fmla="*/ 83889 h 562241"/>
              <a:gd name="connsiteX3" fmla="*/ 1098958 w 1098958"/>
              <a:gd name="connsiteY3" fmla="*/ 0 h 562241"/>
            </a:gdLst>
            <a:ahLst/>
            <a:cxnLst>
              <a:cxn ang="0">
                <a:pos x="connsiteX0" y="connsiteY0"/>
              </a:cxn>
              <a:cxn ang="0">
                <a:pos x="connsiteX1" y="connsiteY1"/>
              </a:cxn>
              <a:cxn ang="0">
                <a:pos x="connsiteX2" y="connsiteY2"/>
              </a:cxn>
              <a:cxn ang="0">
                <a:pos x="connsiteX3" y="connsiteY3"/>
              </a:cxn>
            </a:cxnLst>
            <a:rect l="l" t="t" r="r" b="b"/>
            <a:pathLst>
              <a:path w="1098958" h="562241">
                <a:moveTo>
                  <a:pt x="0" y="25167"/>
                </a:moveTo>
                <a:cubicBezTo>
                  <a:pt x="185956" y="288721"/>
                  <a:pt x="371913" y="552275"/>
                  <a:pt x="494951" y="562062"/>
                </a:cubicBezTo>
                <a:cubicBezTo>
                  <a:pt x="617989" y="571849"/>
                  <a:pt x="637563" y="177566"/>
                  <a:pt x="738231" y="83889"/>
                </a:cubicBezTo>
                <a:cubicBezTo>
                  <a:pt x="838899" y="-9788"/>
                  <a:pt x="1066800" y="9787"/>
                  <a:pt x="1098958" y="0"/>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図形 19">
            <a:extLst>
              <a:ext uri="{FF2B5EF4-FFF2-40B4-BE49-F238E27FC236}">
                <a16:creationId xmlns:a16="http://schemas.microsoft.com/office/drawing/2014/main" id="{CFC41A21-0DC6-F637-872E-89820B995E91}"/>
              </a:ext>
            </a:extLst>
          </p:cNvPr>
          <p:cNvSpPr/>
          <p:nvPr/>
        </p:nvSpPr>
        <p:spPr>
          <a:xfrm>
            <a:off x="7505068" y="1744050"/>
            <a:ext cx="1098958" cy="279095"/>
          </a:xfrm>
          <a:custGeom>
            <a:avLst/>
            <a:gdLst>
              <a:gd name="connsiteX0" fmla="*/ 0 w 1105091"/>
              <a:gd name="connsiteY0" fmla="*/ 27985 h 565059"/>
              <a:gd name="connsiteX1" fmla="*/ 494951 w 1105091"/>
              <a:gd name="connsiteY1" fmla="*/ 564880 h 565059"/>
              <a:gd name="connsiteX2" fmla="*/ 738231 w 1105091"/>
              <a:gd name="connsiteY2" fmla="*/ 86707 h 565059"/>
              <a:gd name="connsiteX3" fmla="*/ 1098958 w 1105091"/>
              <a:gd name="connsiteY3" fmla="*/ 2818 h 565059"/>
              <a:gd name="connsiteX4" fmla="*/ 931178 w 1105091"/>
              <a:gd name="connsiteY4" fmla="*/ 27985 h 565059"/>
              <a:gd name="connsiteX0" fmla="*/ 0 w 1175508"/>
              <a:gd name="connsiteY0" fmla="*/ 25382 h 562456"/>
              <a:gd name="connsiteX1" fmla="*/ 494951 w 1175508"/>
              <a:gd name="connsiteY1" fmla="*/ 562277 h 562456"/>
              <a:gd name="connsiteX2" fmla="*/ 738231 w 1175508"/>
              <a:gd name="connsiteY2" fmla="*/ 84104 h 562456"/>
              <a:gd name="connsiteX3" fmla="*/ 1098958 w 1175508"/>
              <a:gd name="connsiteY3" fmla="*/ 215 h 562456"/>
              <a:gd name="connsiteX4" fmla="*/ 1132514 w 1175508"/>
              <a:gd name="connsiteY4" fmla="*/ 335775 h 562456"/>
              <a:gd name="connsiteX0" fmla="*/ 0 w 1098958"/>
              <a:gd name="connsiteY0" fmla="*/ 25167 h 562241"/>
              <a:gd name="connsiteX1" fmla="*/ 494951 w 1098958"/>
              <a:gd name="connsiteY1" fmla="*/ 562062 h 562241"/>
              <a:gd name="connsiteX2" fmla="*/ 738231 w 1098958"/>
              <a:gd name="connsiteY2" fmla="*/ 83889 h 562241"/>
              <a:gd name="connsiteX3" fmla="*/ 1098958 w 1098958"/>
              <a:gd name="connsiteY3" fmla="*/ 0 h 562241"/>
            </a:gdLst>
            <a:ahLst/>
            <a:cxnLst>
              <a:cxn ang="0">
                <a:pos x="connsiteX0" y="connsiteY0"/>
              </a:cxn>
              <a:cxn ang="0">
                <a:pos x="connsiteX1" y="connsiteY1"/>
              </a:cxn>
              <a:cxn ang="0">
                <a:pos x="connsiteX2" y="connsiteY2"/>
              </a:cxn>
              <a:cxn ang="0">
                <a:pos x="connsiteX3" y="connsiteY3"/>
              </a:cxn>
            </a:cxnLst>
            <a:rect l="l" t="t" r="r" b="b"/>
            <a:pathLst>
              <a:path w="1098958" h="562241">
                <a:moveTo>
                  <a:pt x="0" y="25167"/>
                </a:moveTo>
                <a:cubicBezTo>
                  <a:pt x="185956" y="288721"/>
                  <a:pt x="371913" y="552275"/>
                  <a:pt x="494951" y="562062"/>
                </a:cubicBezTo>
                <a:cubicBezTo>
                  <a:pt x="617989" y="571849"/>
                  <a:pt x="637563" y="177566"/>
                  <a:pt x="738231" y="83889"/>
                </a:cubicBezTo>
                <a:cubicBezTo>
                  <a:pt x="838899" y="-9788"/>
                  <a:pt x="1066800" y="9787"/>
                  <a:pt x="1098958" y="0"/>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E10FCAA8-159A-2480-C5BA-D2605458D95A}"/>
              </a:ext>
            </a:extLst>
          </p:cNvPr>
          <p:cNvSpPr txBox="1"/>
          <p:nvPr/>
        </p:nvSpPr>
        <p:spPr>
          <a:xfrm>
            <a:off x="1597152" y="2625809"/>
            <a:ext cx="7498080" cy="1785104"/>
          </a:xfrm>
          <a:prstGeom prst="rect">
            <a:avLst/>
          </a:prstGeom>
          <a:noFill/>
        </p:spPr>
        <p:txBody>
          <a:bodyPr wrap="square" rtlCol="0">
            <a:spAutoFit/>
          </a:bodyPr>
          <a:lstStyle/>
          <a:p>
            <a:pPr marL="285750" indent="-28575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NIM standard single-width module, but no power supply is needed.</a:t>
            </a:r>
          </a:p>
          <a:p>
            <a:pPr marL="285750" indent="-28575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Cables of 50 </a:t>
            </a:r>
            <a:r>
              <a:rPr kumimoji="1" lang="en-US" altLang="ja-JP" b="1" dirty="0">
                <a:latin typeface="Symbol" panose="05050102010706020507" pitchFamily="18" charset="2"/>
                <a:cs typeface="Arial" panose="020B0604020202020204" pitchFamily="34" charset="0"/>
              </a:rPr>
              <a:t>W</a:t>
            </a:r>
            <a:r>
              <a:rPr kumimoji="1" lang="en-US" altLang="ja-JP" b="1" dirty="0">
                <a:latin typeface="Arial" panose="020B0604020202020204" pitchFamily="34" charset="0"/>
                <a:cs typeface="Arial" panose="020B0604020202020204" pitchFamily="34" charset="0"/>
              </a:rPr>
              <a:t> impedance can be connected</a:t>
            </a:r>
          </a:p>
          <a:p>
            <a:pPr marL="285750" indent="-285750">
              <a:spcAft>
                <a:spcPts val="1200"/>
              </a:spcAft>
              <a:buFont typeface="Wingdings" panose="05000000000000000000" pitchFamily="2" charset="2"/>
              <a:buChar char="l"/>
            </a:pPr>
            <a:r>
              <a:rPr lang="en-US" altLang="ja-JP" b="1" dirty="0">
                <a:latin typeface="Arial" panose="020B0604020202020204" pitchFamily="34" charset="0"/>
                <a:cs typeface="Arial" panose="020B0604020202020204" pitchFamily="34" charset="0"/>
              </a:rPr>
              <a:t>An</a:t>
            </a:r>
            <a:r>
              <a:rPr kumimoji="1" lang="en-US" altLang="ja-JP" b="1" dirty="0">
                <a:latin typeface="Arial" panose="020B0604020202020204" pitchFamily="34" charset="0"/>
                <a:cs typeface="Arial" panose="020B0604020202020204" pitchFamily="34" charset="0"/>
              </a:rPr>
              <a:t> input signal is divided into the other cables.</a:t>
            </a:r>
            <a:br>
              <a:rPr kumimoji="1" lang="en-US" altLang="ja-JP" b="1" dirty="0">
                <a:latin typeface="Arial" panose="020B0604020202020204" pitchFamily="34" charset="0"/>
                <a:cs typeface="Arial" panose="020B0604020202020204" pitchFamily="34" charset="0"/>
              </a:rPr>
            </a:br>
            <a:r>
              <a:rPr kumimoji="1" lang="en-US" altLang="ja-JP" b="1" dirty="0">
                <a:latin typeface="Arial" panose="020B0604020202020204" pitchFamily="34" charset="0"/>
                <a:cs typeface="Arial" panose="020B0604020202020204" pitchFamily="34" charset="0"/>
              </a:rPr>
              <a:t>The output pulse height become smaller accordingly. </a:t>
            </a:r>
            <a:endParaRPr kumimoji="1" lang="ja-JP" altLang="en-US" b="1" dirty="0">
              <a:latin typeface="Arial" panose="020B0604020202020204" pitchFamily="34" charset="0"/>
              <a:cs typeface="Arial" panose="020B0604020202020204" pitchFamily="34" charset="0"/>
            </a:endParaRPr>
          </a:p>
        </p:txBody>
      </p:sp>
      <p:cxnSp>
        <p:nvCxnSpPr>
          <p:cNvPr id="3" name="直線コネクタ 2">
            <a:extLst>
              <a:ext uri="{FF2B5EF4-FFF2-40B4-BE49-F238E27FC236}">
                <a16:creationId xmlns:a16="http://schemas.microsoft.com/office/drawing/2014/main" id="{34E06E7E-1444-E62F-713E-2578A3FD1F86}"/>
              </a:ext>
            </a:extLst>
          </p:cNvPr>
          <p:cNvCxnSpPr>
            <a:cxnSpLocks/>
          </p:cNvCxnSpPr>
          <p:nvPr/>
        </p:nvCxnSpPr>
        <p:spPr>
          <a:xfrm flipV="1">
            <a:off x="3284220" y="1367068"/>
            <a:ext cx="1488540" cy="145364"/>
          </a:xfrm>
          <a:prstGeom prst="line">
            <a:avLst/>
          </a:prstGeom>
          <a:ln w="28575">
            <a:solidFill>
              <a:srgbClr val="0000FF"/>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1">
            <a:extLst>
              <a:ext uri="{FF2B5EF4-FFF2-40B4-BE49-F238E27FC236}">
                <a16:creationId xmlns:a16="http://schemas.microsoft.com/office/drawing/2014/main" id="{A0827326-60F3-B213-4F19-20EE00084B99}"/>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018335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3">
            <a:extLst>
              <a:ext uri="{FF2B5EF4-FFF2-40B4-BE49-F238E27FC236}">
                <a16:creationId xmlns:a16="http://schemas.microsoft.com/office/drawing/2014/main" id="{DF753552-82C4-42A6-901C-76D6EA473E30}"/>
              </a:ext>
            </a:extLst>
          </p:cNvPr>
          <p:cNvSpPr txBox="1">
            <a:spLocks noChangeArrowheads="1"/>
          </p:cNvSpPr>
          <p:nvPr/>
        </p:nvSpPr>
        <p:spPr bwMode="auto">
          <a:xfrm>
            <a:off x="236538" y="15187"/>
            <a:ext cx="8655050"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2800" b="1" u="sng" dirty="0">
                <a:solidFill>
                  <a:srgbClr val="0A0AD4"/>
                </a:solidFill>
              </a:rPr>
              <a:t>D</a:t>
            </a:r>
            <a:r>
              <a:rPr kumimoji="1" lang="en-US" altLang="ja-JP" sz="2800" b="1" i="0" u="sng" strike="noStrike" kern="1200" cap="none" spc="0" normalizeH="0" baseline="0" noProof="0" dirty="0" err="1">
                <a:ln>
                  <a:noFill/>
                </a:ln>
                <a:solidFill>
                  <a:srgbClr val="0A0AD4"/>
                </a:solidFill>
                <a:effectLst/>
                <a:uLnTx/>
                <a:uFillTx/>
                <a:latin typeface="Arial" panose="020B0604020202020204" pitchFamily="34" charset="0"/>
                <a:ea typeface="ＭＳ Ｐゴシック" panose="020B0600070205080204" pitchFamily="50" charset="-128"/>
                <a:cs typeface="+mn-cs"/>
              </a:rPr>
              <a:t>iscriminator</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pic>
        <p:nvPicPr>
          <p:cNvPr id="7" name="図 6">
            <a:extLst>
              <a:ext uri="{FF2B5EF4-FFF2-40B4-BE49-F238E27FC236}">
                <a16:creationId xmlns:a16="http://schemas.microsoft.com/office/drawing/2014/main" id="{63082DEE-B388-0C0F-85FC-26951C79DF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1986" y="686622"/>
            <a:ext cx="1995389" cy="2311354"/>
          </a:xfrm>
          <a:prstGeom prst="rect">
            <a:avLst/>
          </a:prstGeom>
        </p:spPr>
      </p:pic>
      <p:pic>
        <p:nvPicPr>
          <p:cNvPr id="9" name="図 8">
            <a:extLst>
              <a:ext uri="{FF2B5EF4-FFF2-40B4-BE49-F238E27FC236}">
                <a16:creationId xmlns:a16="http://schemas.microsoft.com/office/drawing/2014/main" id="{F452E432-EF69-4D96-D353-3E7270B9B6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480" y="512579"/>
            <a:ext cx="1006035" cy="5664626"/>
          </a:xfrm>
          <a:prstGeom prst="rect">
            <a:avLst/>
          </a:prstGeom>
        </p:spPr>
      </p:pic>
      <p:sp>
        <p:nvSpPr>
          <p:cNvPr id="10" name="テキスト ボックス 9">
            <a:extLst>
              <a:ext uri="{FF2B5EF4-FFF2-40B4-BE49-F238E27FC236}">
                <a16:creationId xmlns:a16="http://schemas.microsoft.com/office/drawing/2014/main" id="{0F25886D-77F1-0CDF-68A9-63D0DBCEF1E7}"/>
              </a:ext>
            </a:extLst>
          </p:cNvPr>
          <p:cNvSpPr txBox="1"/>
          <p:nvPr/>
        </p:nvSpPr>
        <p:spPr>
          <a:xfrm>
            <a:off x="215097" y="6160759"/>
            <a:ext cx="3642248" cy="338554"/>
          </a:xfrm>
          <a:prstGeom prst="rect">
            <a:avLst/>
          </a:prstGeom>
          <a:noFill/>
        </p:spPr>
        <p:txBody>
          <a:bodyPr wrap="square" rtlCol="0">
            <a:spAutoFit/>
          </a:bodyPr>
          <a:lstStyle/>
          <a:p>
            <a:pPr algn="ctr"/>
            <a:r>
              <a:rPr kumimoji="1" lang="en-US" altLang="ja-JP" sz="1600" b="1" dirty="0" err="1">
                <a:latin typeface="Arial Narrow" panose="020B0606020202030204" pitchFamily="34" charset="0"/>
              </a:rPr>
              <a:t>LeCroy</a:t>
            </a:r>
            <a:r>
              <a:rPr kumimoji="1" lang="en-US" altLang="ja-JP" sz="1600" b="1" dirty="0">
                <a:latin typeface="Arial Narrow" panose="020B0606020202030204" pitchFamily="34" charset="0"/>
              </a:rPr>
              <a:t> NIM Quad discriminator Model 821</a:t>
            </a:r>
          </a:p>
        </p:txBody>
      </p:sp>
      <p:cxnSp>
        <p:nvCxnSpPr>
          <p:cNvPr id="12" name="直線コネクタ 11">
            <a:extLst>
              <a:ext uri="{FF2B5EF4-FFF2-40B4-BE49-F238E27FC236}">
                <a16:creationId xmlns:a16="http://schemas.microsoft.com/office/drawing/2014/main" id="{C2A0A144-CF6C-429D-FF6C-BEE817D53FA4}"/>
              </a:ext>
            </a:extLst>
          </p:cNvPr>
          <p:cNvCxnSpPr>
            <a:cxnSpLocks/>
          </p:cNvCxnSpPr>
          <p:nvPr/>
        </p:nvCxnSpPr>
        <p:spPr>
          <a:xfrm flipV="1">
            <a:off x="3816283" y="2726086"/>
            <a:ext cx="755717" cy="126374"/>
          </a:xfrm>
          <a:prstGeom prst="line">
            <a:avLst/>
          </a:prstGeom>
          <a:ln w="28575">
            <a:solidFill>
              <a:srgbClr val="0000FF"/>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6428E1B4-A465-994D-20FD-4B3603613BAB}"/>
              </a:ext>
            </a:extLst>
          </p:cNvPr>
          <p:cNvSpPr txBox="1"/>
          <p:nvPr/>
        </p:nvSpPr>
        <p:spPr>
          <a:xfrm>
            <a:off x="1597152" y="3590544"/>
            <a:ext cx="7498080" cy="2492990"/>
          </a:xfrm>
          <a:prstGeom prst="rect">
            <a:avLst/>
          </a:prstGeom>
          <a:noFill/>
        </p:spPr>
        <p:txBody>
          <a:bodyPr wrap="square" rtlCol="0">
            <a:spAutoFit/>
          </a:bodyPr>
          <a:lstStyle/>
          <a:p>
            <a:pPr marL="285750" indent="-28575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When pulse height of the input analog signal exceed the threshold, NIM level output signals are generated.</a:t>
            </a:r>
          </a:p>
          <a:p>
            <a:pPr marL="285750" indent="-28575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The </a:t>
            </a:r>
            <a:r>
              <a:rPr kumimoji="1" lang="en-US" altLang="ja-JP" b="1" dirty="0">
                <a:solidFill>
                  <a:srgbClr val="FF0000"/>
                </a:solidFill>
                <a:latin typeface="Arial" panose="020B0604020202020204" pitchFamily="34" charset="0"/>
                <a:cs typeface="Arial" panose="020B0604020202020204" pitchFamily="34" charset="0"/>
              </a:rPr>
              <a:t>threshold level </a:t>
            </a:r>
            <a:r>
              <a:rPr kumimoji="1" lang="en-US" altLang="ja-JP" b="1" dirty="0">
                <a:latin typeface="Arial" panose="020B0604020202020204" pitchFamily="34" charset="0"/>
                <a:cs typeface="Arial" panose="020B0604020202020204" pitchFamily="34" charset="0"/>
              </a:rPr>
              <a:t>and </a:t>
            </a:r>
            <a:r>
              <a:rPr kumimoji="1" lang="en-US" altLang="ja-JP" b="1" dirty="0">
                <a:solidFill>
                  <a:srgbClr val="FF0000"/>
                </a:solidFill>
                <a:latin typeface="Arial" panose="020B0604020202020204" pitchFamily="34" charset="0"/>
                <a:cs typeface="Arial" panose="020B0604020202020204" pitchFamily="34" charset="0"/>
              </a:rPr>
              <a:t>pulse width </a:t>
            </a:r>
            <a:r>
              <a:rPr kumimoji="1" lang="en-US" altLang="ja-JP" b="1" dirty="0">
                <a:latin typeface="Arial" panose="020B0604020202020204" pitchFamily="34" charset="0"/>
                <a:cs typeface="Arial" panose="020B0604020202020204" pitchFamily="34" charset="0"/>
              </a:rPr>
              <a:t>of the output NIM level signal are important parameters, and are adjustable.</a:t>
            </a:r>
          </a:p>
          <a:p>
            <a:pPr marL="285750" indent="-28575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The threshold level must be carefully adjusted by considering the definition of "hit" in the experiment.</a:t>
            </a:r>
          </a:p>
          <a:p>
            <a:pPr marL="285750" indent="-28575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The pulse width is directly correlated to the coincidence width.</a:t>
            </a:r>
            <a:endParaRPr kumimoji="1" lang="ja-JP" altLang="en-US" b="1" dirty="0">
              <a:latin typeface="Arial" panose="020B0604020202020204" pitchFamily="34" charset="0"/>
              <a:cs typeface="Arial" panose="020B0604020202020204" pitchFamily="34" charset="0"/>
            </a:endParaRPr>
          </a:p>
        </p:txBody>
      </p:sp>
      <p:cxnSp>
        <p:nvCxnSpPr>
          <p:cNvPr id="21" name="直線矢印コネクタ 20">
            <a:extLst>
              <a:ext uri="{FF2B5EF4-FFF2-40B4-BE49-F238E27FC236}">
                <a16:creationId xmlns:a16="http://schemas.microsoft.com/office/drawing/2014/main" id="{0E190B8D-0F76-DD14-0A45-F5AB643132C3}"/>
              </a:ext>
            </a:extLst>
          </p:cNvPr>
          <p:cNvCxnSpPr>
            <a:cxnSpLocks/>
          </p:cNvCxnSpPr>
          <p:nvPr/>
        </p:nvCxnSpPr>
        <p:spPr>
          <a:xfrm flipH="1">
            <a:off x="5234730" y="470753"/>
            <a:ext cx="1744910" cy="410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3E357487-283C-40E3-CF30-38BD58E2309C}"/>
              </a:ext>
            </a:extLst>
          </p:cNvPr>
          <p:cNvCxnSpPr>
            <a:cxnSpLocks/>
          </p:cNvCxnSpPr>
          <p:nvPr/>
        </p:nvCxnSpPr>
        <p:spPr>
          <a:xfrm flipH="1">
            <a:off x="5234730" y="930459"/>
            <a:ext cx="1744910" cy="2275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33608698-84C9-EB25-A6E3-D46AB534CAA6}"/>
              </a:ext>
            </a:extLst>
          </p:cNvPr>
          <p:cNvSpPr txBox="1"/>
          <p:nvPr/>
        </p:nvSpPr>
        <p:spPr>
          <a:xfrm>
            <a:off x="6979640" y="286087"/>
            <a:ext cx="2491530" cy="369332"/>
          </a:xfrm>
          <a:prstGeom prst="rect">
            <a:avLst/>
          </a:prstGeom>
          <a:noFill/>
        </p:spPr>
        <p:txBody>
          <a:bodyPr wrap="square" rtlCol="0">
            <a:spAutoFit/>
          </a:bodyPr>
          <a:lstStyle/>
          <a:p>
            <a:r>
              <a:rPr lang="en-US" altLang="ja-JP" b="1" dirty="0">
                <a:latin typeface="Arial" panose="020B0604020202020204" pitchFamily="34" charset="0"/>
                <a:cs typeface="Arial" panose="020B0604020202020204" pitchFamily="34" charset="0"/>
              </a:rPr>
              <a:t>A</a:t>
            </a:r>
            <a:r>
              <a:rPr kumimoji="1" lang="en-US" altLang="ja-JP" b="1" dirty="0">
                <a:latin typeface="Arial" panose="020B0604020202020204" pitchFamily="34" charset="0"/>
                <a:cs typeface="Arial" panose="020B0604020202020204" pitchFamily="34" charset="0"/>
              </a:rPr>
              <a:t>djust threshold </a:t>
            </a:r>
            <a:endParaRPr kumimoji="1" lang="ja-JP" altLang="en-US" b="1" dirty="0">
              <a:latin typeface="Arial" panose="020B0604020202020204" pitchFamily="34" charset="0"/>
              <a:cs typeface="Arial" panose="020B0604020202020204" pitchFamily="34" charset="0"/>
            </a:endParaRPr>
          </a:p>
        </p:txBody>
      </p:sp>
      <p:sp>
        <p:nvSpPr>
          <p:cNvPr id="26" name="テキスト ボックス 25">
            <a:extLst>
              <a:ext uri="{FF2B5EF4-FFF2-40B4-BE49-F238E27FC236}">
                <a16:creationId xmlns:a16="http://schemas.microsoft.com/office/drawing/2014/main" id="{2706F4A6-F407-78D3-D9F6-17070614915B}"/>
              </a:ext>
            </a:extLst>
          </p:cNvPr>
          <p:cNvSpPr txBox="1"/>
          <p:nvPr/>
        </p:nvSpPr>
        <p:spPr>
          <a:xfrm>
            <a:off x="6981038" y="715324"/>
            <a:ext cx="2491530" cy="369332"/>
          </a:xfrm>
          <a:prstGeom prst="rect">
            <a:avLst/>
          </a:prstGeom>
          <a:noFill/>
        </p:spPr>
        <p:txBody>
          <a:bodyPr wrap="square" rtlCol="0">
            <a:spAutoFit/>
          </a:bodyPr>
          <a:lstStyle/>
          <a:p>
            <a:r>
              <a:rPr lang="en-US" altLang="ja-JP" b="1" dirty="0">
                <a:latin typeface="Arial" panose="020B0604020202020204" pitchFamily="34" charset="0"/>
                <a:cs typeface="Arial" panose="020B0604020202020204" pitchFamily="34" charset="0"/>
              </a:rPr>
              <a:t>A</a:t>
            </a:r>
            <a:r>
              <a:rPr kumimoji="1" lang="en-US" altLang="ja-JP" b="1" dirty="0">
                <a:latin typeface="Arial" panose="020B0604020202020204" pitchFamily="34" charset="0"/>
                <a:cs typeface="Arial" panose="020B0604020202020204" pitchFamily="34" charset="0"/>
              </a:rPr>
              <a:t>djust width </a:t>
            </a:r>
            <a:endParaRPr kumimoji="1" lang="ja-JP" altLang="en-US" b="1" dirty="0">
              <a:latin typeface="Arial" panose="020B0604020202020204" pitchFamily="34" charset="0"/>
              <a:cs typeface="Arial" panose="020B0604020202020204" pitchFamily="34" charset="0"/>
            </a:endParaRPr>
          </a:p>
        </p:txBody>
      </p:sp>
      <p:sp>
        <p:nvSpPr>
          <p:cNvPr id="27" name="フリーフォーム: 図形 26">
            <a:extLst>
              <a:ext uri="{FF2B5EF4-FFF2-40B4-BE49-F238E27FC236}">
                <a16:creationId xmlns:a16="http://schemas.microsoft.com/office/drawing/2014/main" id="{0CED6248-3FC0-FDC9-CEC3-9E9102DA43D7}"/>
              </a:ext>
            </a:extLst>
          </p:cNvPr>
          <p:cNvSpPr/>
          <p:nvPr/>
        </p:nvSpPr>
        <p:spPr>
          <a:xfrm>
            <a:off x="2338003" y="2856991"/>
            <a:ext cx="1098958" cy="562241"/>
          </a:xfrm>
          <a:custGeom>
            <a:avLst/>
            <a:gdLst>
              <a:gd name="connsiteX0" fmla="*/ 0 w 1105091"/>
              <a:gd name="connsiteY0" fmla="*/ 27985 h 565059"/>
              <a:gd name="connsiteX1" fmla="*/ 494951 w 1105091"/>
              <a:gd name="connsiteY1" fmla="*/ 564880 h 565059"/>
              <a:gd name="connsiteX2" fmla="*/ 738231 w 1105091"/>
              <a:gd name="connsiteY2" fmla="*/ 86707 h 565059"/>
              <a:gd name="connsiteX3" fmla="*/ 1098958 w 1105091"/>
              <a:gd name="connsiteY3" fmla="*/ 2818 h 565059"/>
              <a:gd name="connsiteX4" fmla="*/ 931178 w 1105091"/>
              <a:gd name="connsiteY4" fmla="*/ 27985 h 565059"/>
              <a:gd name="connsiteX0" fmla="*/ 0 w 1175508"/>
              <a:gd name="connsiteY0" fmla="*/ 25382 h 562456"/>
              <a:gd name="connsiteX1" fmla="*/ 494951 w 1175508"/>
              <a:gd name="connsiteY1" fmla="*/ 562277 h 562456"/>
              <a:gd name="connsiteX2" fmla="*/ 738231 w 1175508"/>
              <a:gd name="connsiteY2" fmla="*/ 84104 h 562456"/>
              <a:gd name="connsiteX3" fmla="*/ 1098958 w 1175508"/>
              <a:gd name="connsiteY3" fmla="*/ 215 h 562456"/>
              <a:gd name="connsiteX4" fmla="*/ 1132514 w 1175508"/>
              <a:gd name="connsiteY4" fmla="*/ 335775 h 562456"/>
              <a:gd name="connsiteX0" fmla="*/ 0 w 1098958"/>
              <a:gd name="connsiteY0" fmla="*/ 25167 h 562241"/>
              <a:gd name="connsiteX1" fmla="*/ 494951 w 1098958"/>
              <a:gd name="connsiteY1" fmla="*/ 562062 h 562241"/>
              <a:gd name="connsiteX2" fmla="*/ 738231 w 1098958"/>
              <a:gd name="connsiteY2" fmla="*/ 83889 h 562241"/>
              <a:gd name="connsiteX3" fmla="*/ 1098958 w 1098958"/>
              <a:gd name="connsiteY3" fmla="*/ 0 h 562241"/>
            </a:gdLst>
            <a:ahLst/>
            <a:cxnLst>
              <a:cxn ang="0">
                <a:pos x="connsiteX0" y="connsiteY0"/>
              </a:cxn>
              <a:cxn ang="0">
                <a:pos x="connsiteX1" y="connsiteY1"/>
              </a:cxn>
              <a:cxn ang="0">
                <a:pos x="connsiteX2" y="connsiteY2"/>
              </a:cxn>
              <a:cxn ang="0">
                <a:pos x="connsiteX3" y="connsiteY3"/>
              </a:cxn>
            </a:cxnLst>
            <a:rect l="l" t="t" r="r" b="b"/>
            <a:pathLst>
              <a:path w="1098958" h="562241">
                <a:moveTo>
                  <a:pt x="0" y="25167"/>
                </a:moveTo>
                <a:cubicBezTo>
                  <a:pt x="185956" y="288721"/>
                  <a:pt x="371913" y="552275"/>
                  <a:pt x="494951" y="562062"/>
                </a:cubicBezTo>
                <a:cubicBezTo>
                  <a:pt x="617989" y="571849"/>
                  <a:pt x="637563" y="177566"/>
                  <a:pt x="738231" y="83889"/>
                </a:cubicBezTo>
                <a:cubicBezTo>
                  <a:pt x="838899" y="-9788"/>
                  <a:pt x="1066800" y="9787"/>
                  <a:pt x="1098958" y="0"/>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コネクタ 29">
            <a:extLst>
              <a:ext uri="{FF2B5EF4-FFF2-40B4-BE49-F238E27FC236}">
                <a16:creationId xmlns:a16="http://schemas.microsoft.com/office/drawing/2014/main" id="{B8E89C49-8455-F6FD-F354-68A5AC1E1128}"/>
              </a:ext>
            </a:extLst>
          </p:cNvPr>
          <p:cNvCxnSpPr/>
          <p:nvPr/>
        </p:nvCxnSpPr>
        <p:spPr>
          <a:xfrm>
            <a:off x="1627457" y="3254930"/>
            <a:ext cx="1692000" cy="0"/>
          </a:xfrm>
          <a:prstGeom prst="line">
            <a:avLst/>
          </a:prstGeom>
          <a:ln w="28575">
            <a:solidFill>
              <a:srgbClr val="C90D67"/>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EC2C197E-FE01-35F4-688F-05F7085F1B0B}"/>
              </a:ext>
            </a:extLst>
          </p:cNvPr>
          <p:cNvCxnSpPr/>
          <p:nvPr/>
        </p:nvCxnSpPr>
        <p:spPr>
          <a:xfrm>
            <a:off x="1745189" y="2865223"/>
            <a:ext cx="0" cy="396000"/>
          </a:xfrm>
          <a:prstGeom prst="straightConnector1">
            <a:avLst/>
          </a:prstGeom>
          <a:ln w="28575">
            <a:solidFill>
              <a:srgbClr val="C90D67"/>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B2CE4202-75CB-1BD0-D681-4C06BF247E04}"/>
              </a:ext>
            </a:extLst>
          </p:cNvPr>
          <p:cNvSpPr txBox="1"/>
          <p:nvPr/>
        </p:nvSpPr>
        <p:spPr>
          <a:xfrm>
            <a:off x="1168221" y="2356284"/>
            <a:ext cx="1098958" cy="584775"/>
          </a:xfrm>
          <a:prstGeom prst="rect">
            <a:avLst/>
          </a:prstGeom>
          <a:noFill/>
        </p:spPr>
        <p:txBody>
          <a:bodyPr wrap="square" rtlCol="0">
            <a:spAutoFit/>
          </a:bodyPr>
          <a:lstStyle/>
          <a:p>
            <a:pPr algn="ctr"/>
            <a:r>
              <a:rPr kumimoji="1" lang="en-US" altLang="ja-JP" sz="1600" b="1" dirty="0">
                <a:solidFill>
                  <a:srgbClr val="C90D67"/>
                </a:solidFill>
                <a:latin typeface="Arial Narrow" panose="020B0606020202030204" pitchFamily="34" charset="0"/>
                <a:cs typeface="Arial" panose="020B0604020202020204" pitchFamily="34" charset="0"/>
              </a:rPr>
              <a:t>Threshold</a:t>
            </a:r>
            <a:br>
              <a:rPr kumimoji="1" lang="en-US" altLang="ja-JP" sz="1600" b="1" dirty="0">
                <a:solidFill>
                  <a:srgbClr val="C90D67"/>
                </a:solidFill>
                <a:latin typeface="Arial Narrow" panose="020B0606020202030204" pitchFamily="34" charset="0"/>
                <a:cs typeface="Arial" panose="020B0604020202020204" pitchFamily="34" charset="0"/>
              </a:rPr>
            </a:br>
            <a:r>
              <a:rPr kumimoji="1" lang="en-US" altLang="ja-JP" sz="1600" b="1" dirty="0">
                <a:solidFill>
                  <a:srgbClr val="C90D67"/>
                </a:solidFill>
                <a:latin typeface="Arial Narrow" panose="020B0606020202030204" pitchFamily="34" charset="0"/>
                <a:cs typeface="Arial" panose="020B0604020202020204" pitchFamily="34" charset="0"/>
              </a:rPr>
              <a:t>level </a:t>
            </a:r>
            <a:endParaRPr kumimoji="1" lang="ja-JP" altLang="en-US" sz="1600" b="1" dirty="0">
              <a:solidFill>
                <a:srgbClr val="C90D67"/>
              </a:solidFill>
              <a:latin typeface="Arial Narrow" panose="020B0606020202030204" pitchFamily="34" charset="0"/>
              <a:cs typeface="Arial" panose="020B0604020202020204" pitchFamily="34" charset="0"/>
            </a:endParaRPr>
          </a:p>
        </p:txBody>
      </p:sp>
      <p:cxnSp>
        <p:nvCxnSpPr>
          <p:cNvPr id="34" name="直線コネクタ 33">
            <a:extLst>
              <a:ext uri="{FF2B5EF4-FFF2-40B4-BE49-F238E27FC236}">
                <a16:creationId xmlns:a16="http://schemas.microsoft.com/office/drawing/2014/main" id="{637C24DF-77AB-9F2D-AA60-0972CF9EFDE8}"/>
              </a:ext>
            </a:extLst>
          </p:cNvPr>
          <p:cNvCxnSpPr>
            <a:cxnSpLocks/>
          </p:cNvCxnSpPr>
          <p:nvPr/>
        </p:nvCxnSpPr>
        <p:spPr>
          <a:xfrm>
            <a:off x="5709886" y="1603358"/>
            <a:ext cx="654202" cy="406770"/>
          </a:xfrm>
          <a:prstGeom prst="line">
            <a:avLst/>
          </a:prstGeom>
          <a:ln w="28575">
            <a:solidFill>
              <a:srgbClr val="FF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BA015CF-6AAB-B413-0F67-BF324831D18A}"/>
              </a:ext>
            </a:extLst>
          </p:cNvPr>
          <p:cNvCxnSpPr>
            <a:cxnSpLocks/>
          </p:cNvCxnSpPr>
          <p:nvPr/>
        </p:nvCxnSpPr>
        <p:spPr>
          <a:xfrm>
            <a:off x="6364088" y="2015817"/>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0FCD32B0-CCE5-2778-066A-14A56736E3B6}"/>
              </a:ext>
            </a:extLst>
          </p:cNvPr>
          <p:cNvCxnSpPr>
            <a:cxnSpLocks/>
          </p:cNvCxnSpPr>
          <p:nvPr/>
        </p:nvCxnSpPr>
        <p:spPr>
          <a:xfrm>
            <a:off x="7477305" y="2017215"/>
            <a:ext cx="68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DC589412-21FD-CE9C-13A5-B8E48DEE2E48}"/>
              </a:ext>
            </a:extLst>
          </p:cNvPr>
          <p:cNvCxnSpPr>
            <a:cxnSpLocks/>
          </p:cNvCxnSpPr>
          <p:nvPr/>
        </p:nvCxnSpPr>
        <p:spPr>
          <a:xfrm>
            <a:off x="6724864" y="2513564"/>
            <a:ext cx="75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EE774530-65B6-44C4-275C-8CBD58E9E767}"/>
              </a:ext>
            </a:extLst>
          </p:cNvPr>
          <p:cNvCxnSpPr>
            <a:cxnSpLocks/>
          </p:cNvCxnSpPr>
          <p:nvPr/>
        </p:nvCxnSpPr>
        <p:spPr>
          <a:xfrm rot="5400000">
            <a:off x="6473012" y="2264033"/>
            <a:ext cx="50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EC9CAFD4-DE21-4AE9-96B9-066E600189A5}"/>
              </a:ext>
            </a:extLst>
          </p:cNvPr>
          <p:cNvCxnSpPr>
            <a:cxnSpLocks/>
          </p:cNvCxnSpPr>
          <p:nvPr/>
        </p:nvCxnSpPr>
        <p:spPr>
          <a:xfrm rot="5400000">
            <a:off x="7223582" y="2262128"/>
            <a:ext cx="50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0597DC6F-CFE2-1A94-1997-61D61048689E}"/>
              </a:ext>
            </a:extLst>
          </p:cNvPr>
          <p:cNvSpPr txBox="1"/>
          <p:nvPr/>
        </p:nvSpPr>
        <p:spPr>
          <a:xfrm>
            <a:off x="8158623" y="1843548"/>
            <a:ext cx="397685" cy="338554"/>
          </a:xfrm>
          <a:prstGeom prst="rect">
            <a:avLst/>
          </a:prstGeom>
          <a:noFill/>
        </p:spPr>
        <p:txBody>
          <a:bodyPr wrap="square" rtlCol="0">
            <a:spAutoFit/>
          </a:bodyPr>
          <a:lstStyle/>
          <a:p>
            <a:r>
              <a:rPr kumimoji="1" lang="en-US" altLang="ja-JP" sz="1600" b="1" dirty="0">
                <a:solidFill>
                  <a:srgbClr val="FF0000"/>
                </a:solidFill>
                <a:latin typeface="Arial Narrow" panose="020B0606020202030204" pitchFamily="34" charset="0"/>
                <a:cs typeface="Arial" panose="020B0604020202020204" pitchFamily="34" charset="0"/>
              </a:rPr>
              <a:t>0V</a:t>
            </a:r>
            <a:r>
              <a:rPr kumimoji="1" lang="en-US" altLang="ja-JP" sz="1600" b="1" dirty="0">
                <a:solidFill>
                  <a:srgbClr val="C90D67"/>
                </a:solidFill>
                <a:latin typeface="Arial Narrow" panose="020B0606020202030204" pitchFamily="34" charset="0"/>
                <a:cs typeface="Arial" panose="020B0604020202020204" pitchFamily="34" charset="0"/>
              </a:rPr>
              <a:t> </a:t>
            </a:r>
            <a:endParaRPr kumimoji="1" lang="ja-JP" altLang="en-US" sz="1600" b="1" dirty="0">
              <a:solidFill>
                <a:srgbClr val="C90D67"/>
              </a:solidFill>
              <a:latin typeface="Arial Narrow" panose="020B0606020202030204" pitchFamily="34" charset="0"/>
              <a:cs typeface="Arial" panose="020B0604020202020204" pitchFamily="34" charset="0"/>
            </a:endParaRPr>
          </a:p>
        </p:txBody>
      </p:sp>
      <p:cxnSp>
        <p:nvCxnSpPr>
          <p:cNvPr id="41" name="直線コネクタ 40">
            <a:extLst>
              <a:ext uri="{FF2B5EF4-FFF2-40B4-BE49-F238E27FC236}">
                <a16:creationId xmlns:a16="http://schemas.microsoft.com/office/drawing/2014/main" id="{BB90EA1C-E758-E361-062E-B6BF736C8B11}"/>
              </a:ext>
            </a:extLst>
          </p:cNvPr>
          <p:cNvCxnSpPr>
            <a:cxnSpLocks/>
          </p:cNvCxnSpPr>
          <p:nvPr/>
        </p:nvCxnSpPr>
        <p:spPr>
          <a:xfrm>
            <a:off x="7361481" y="2517087"/>
            <a:ext cx="684000" cy="0"/>
          </a:xfrm>
          <a:prstGeom prst="line">
            <a:avLst/>
          </a:prstGeom>
          <a:ln w="9525">
            <a:solidFill>
              <a:srgbClr val="FF0000"/>
            </a:solidFill>
            <a:prstDash val="lgDashDotDot"/>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503E8A68-E9D3-A121-C6FA-9B4BB4214C61}"/>
              </a:ext>
            </a:extLst>
          </p:cNvPr>
          <p:cNvSpPr txBox="1"/>
          <p:nvPr/>
        </p:nvSpPr>
        <p:spPr>
          <a:xfrm>
            <a:off x="8103758" y="2312940"/>
            <a:ext cx="932087" cy="553998"/>
          </a:xfrm>
          <a:prstGeom prst="rect">
            <a:avLst/>
          </a:prstGeom>
          <a:noFill/>
        </p:spPr>
        <p:txBody>
          <a:bodyPr wrap="square" rtlCol="0">
            <a:spAutoFit/>
          </a:bodyPr>
          <a:lstStyle/>
          <a:p>
            <a:r>
              <a:rPr kumimoji="1" lang="en-US" altLang="ja-JP" sz="1600" b="1" dirty="0">
                <a:solidFill>
                  <a:srgbClr val="FF0000"/>
                </a:solidFill>
                <a:latin typeface="Arial" panose="020B0604020202020204" pitchFamily="34" charset="0"/>
                <a:cs typeface="Arial" panose="020B0604020202020204" pitchFamily="34" charset="0"/>
              </a:rPr>
              <a:t>-</a:t>
            </a:r>
            <a:r>
              <a:rPr lang="ja-JP" altLang="en-US" sz="1600" b="1" dirty="0">
                <a:solidFill>
                  <a:srgbClr val="FF0000"/>
                </a:solidFill>
                <a:latin typeface="Arial" panose="020B0604020202020204" pitchFamily="34" charset="0"/>
                <a:cs typeface="Arial" panose="020B0604020202020204" pitchFamily="34" charset="0"/>
              </a:rPr>
              <a:t> </a:t>
            </a:r>
            <a:r>
              <a:rPr kumimoji="1" lang="en-US" altLang="ja-JP" sz="1600" b="1" dirty="0">
                <a:solidFill>
                  <a:srgbClr val="FF0000"/>
                </a:solidFill>
                <a:latin typeface="Arial Narrow" panose="020B0606020202030204" pitchFamily="34" charset="0"/>
                <a:cs typeface="Arial" panose="020B0604020202020204" pitchFamily="34" charset="0"/>
              </a:rPr>
              <a:t>0.8V</a:t>
            </a:r>
            <a:br>
              <a:rPr kumimoji="1" lang="en-US" altLang="ja-JP" sz="1600" b="1" dirty="0">
                <a:solidFill>
                  <a:srgbClr val="FF0000"/>
                </a:solidFill>
                <a:latin typeface="Arial Narrow" panose="020B0606020202030204" pitchFamily="34" charset="0"/>
                <a:cs typeface="Arial" panose="020B0604020202020204" pitchFamily="34" charset="0"/>
              </a:rPr>
            </a:br>
            <a:r>
              <a:rPr kumimoji="1" lang="en-US" altLang="ja-JP" sz="1400" b="1" dirty="0">
                <a:solidFill>
                  <a:srgbClr val="FF0000"/>
                </a:solidFill>
                <a:latin typeface="Arial Narrow" panose="020B0606020202030204" pitchFamily="34" charset="0"/>
                <a:cs typeface="Arial" panose="020B0604020202020204" pitchFamily="34" charset="0"/>
              </a:rPr>
              <a:t>(NIM level)</a:t>
            </a:r>
            <a:r>
              <a:rPr kumimoji="1" lang="en-US" altLang="ja-JP" sz="1400" b="1" dirty="0">
                <a:solidFill>
                  <a:srgbClr val="C90D67"/>
                </a:solidFill>
                <a:latin typeface="Arial Narrow" panose="020B0606020202030204" pitchFamily="34" charset="0"/>
                <a:cs typeface="Arial" panose="020B0604020202020204" pitchFamily="34" charset="0"/>
              </a:rPr>
              <a:t> </a:t>
            </a:r>
            <a:endParaRPr kumimoji="1" lang="ja-JP" altLang="en-US" sz="1400" b="1" dirty="0">
              <a:solidFill>
                <a:srgbClr val="C90D67"/>
              </a:solidFill>
              <a:latin typeface="Arial Narrow" panose="020B0606020202030204" pitchFamily="34" charset="0"/>
              <a:cs typeface="Arial" panose="020B0604020202020204" pitchFamily="34" charset="0"/>
            </a:endParaRPr>
          </a:p>
        </p:txBody>
      </p:sp>
      <p:cxnSp>
        <p:nvCxnSpPr>
          <p:cNvPr id="43" name="直線矢印コネクタ 42">
            <a:extLst>
              <a:ext uri="{FF2B5EF4-FFF2-40B4-BE49-F238E27FC236}">
                <a16:creationId xmlns:a16="http://schemas.microsoft.com/office/drawing/2014/main" id="{BF3134D0-6BE5-66DB-C735-29B2E408ABE6}"/>
              </a:ext>
            </a:extLst>
          </p:cNvPr>
          <p:cNvCxnSpPr>
            <a:cxnSpLocks/>
          </p:cNvCxnSpPr>
          <p:nvPr/>
        </p:nvCxnSpPr>
        <p:spPr>
          <a:xfrm rot="5400000">
            <a:off x="7093685" y="2257165"/>
            <a:ext cx="0" cy="792000"/>
          </a:xfrm>
          <a:prstGeom prst="straightConnector1">
            <a:avLst/>
          </a:prstGeom>
          <a:ln w="28575">
            <a:solidFill>
              <a:srgbClr val="C90D67"/>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BDD2D2FF-1C38-3B85-EEAC-7BDA84058BD0}"/>
              </a:ext>
            </a:extLst>
          </p:cNvPr>
          <p:cNvSpPr txBox="1"/>
          <p:nvPr/>
        </p:nvSpPr>
        <p:spPr>
          <a:xfrm>
            <a:off x="6246954" y="2668599"/>
            <a:ext cx="1769286" cy="338554"/>
          </a:xfrm>
          <a:prstGeom prst="rect">
            <a:avLst/>
          </a:prstGeom>
          <a:noFill/>
        </p:spPr>
        <p:txBody>
          <a:bodyPr wrap="square" rtlCol="0">
            <a:spAutoFit/>
          </a:bodyPr>
          <a:lstStyle/>
          <a:p>
            <a:r>
              <a:rPr kumimoji="1" lang="en-US" altLang="ja-JP" sz="1600" b="1" dirty="0">
                <a:solidFill>
                  <a:srgbClr val="C90D67"/>
                </a:solidFill>
                <a:latin typeface="Arial Narrow" panose="020B0606020202030204" pitchFamily="34" charset="0"/>
                <a:cs typeface="Arial" panose="020B0604020202020204" pitchFamily="34" charset="0"/>
              </a:rPr>
              <a:t>output pulse width </a:t>
            </a:r>
            <a:endParaRPr kumimoji="1" lang="ja-JP" altLang="en-US" sz="1600" b="1" dirty="0">
              <a:solidFill>
                <a:srgbClr val="C90D67"/>
              </a:solidFill>
              <a:latin typeface="Arial Narrow" panose="020B0606020202030204" pitchFamily="34" charset="0"/>
              <a:cs typeface="Arial" panose="020B0604020202020204" pitchFamily="34" charset="0"/>
            </a:endParaRPr>
          </a:p>
        </p:txBody>
      </p:sp>
      <p:sp>
        <p:nvSpPr>
          <p:cNvPr id="2" name="テキスト ボックス 1">
            <a:extLst>
              <a:ext uri="{FF2B5EF4-FFF2-40B4-BE49-F238E27FC236}">
                <a16:creationId xmlns:a16="http://schemas.microsoft.com/office/drawing/2014/main" id="{0B6EC0A1-F22B-F382-D798-FEF2C751A9B0}"/>
              </a:ext>
            </a:extLst>
          </p:cNvPr>
          <p:cNvSpPr txBox="1"/>
          <p:nvPr/>
        </p:nvSpPr>
        <p:spPr>
          <a:xfrm>
            <a:off x="265431" y="6465652"/>
            <a:ext cx="5494789" cy="261610"/>
          </a:xfrm>
          <a:prstGeom prst="rect">
            <a:avLst/>
          </a:prstGeom>
          <a:noFill/>
        </p:spPr>
        <p:txBody>
          <a:bodyPr wrap="square" rtlCol="0">
            <a:spAutoFit/>
          </a:bodyPr>
          <a:lstStyle/>
          <a:p>
            <a:r>
              <a:rPr kumimoji="1" lang="en-US" altLang="ja-JP" sz="1100" dirty="0">
                <a:latin typeface="Arial Narrow" panose="020B0606020202030204" pitchFamily="34" charset="0"/>
              </a:rPr>
              <a:t>https://wwwusers.ts.infn.it/~rui/univ/Acquisizione_Dati/Manuals/LRS%20821%20Specifications.pdf</a:t>
            </a:r>
            <a:endParaRPr kumimoji="1" lang="ja-JP" altLang="en-US" sz="1100" dirty="0">
              <a:latin typeface="Arial Narrow" panose="020B0606020202030204" pitchFamily="34" charset="0"/>
            </a:endParaRPr>
          </a:p>
        </p:txBody>
      </p:sp>
      <p:cxnSp>
        <p:nvCxnSpPr>
          <p:cNvPr id="5" name="直線コネクタ 4">
            <a:extLst>
              <a:ext uri="{FF2B5EF4-FFF2-40B4-BE49-F238E27FC236}">
                <a16:creationId xmlns:a16="http://schemas.microsoft.com/office/drawing/2014/main" id="{911623FC-5AEB-35A3-8B17-109D63C98275}"/>
              </a:ext>
            </a:extLst>
          </p:cNvPr>
          <p:cNvCxnSpPr>
            <a:cxnSpLocks/>
          </p:cNvCxnSpPr>
          <p:nvPr/>
        </p:nvCxnSpPr>
        <p:spPr>
          <a:xfrm>
            <a:off x="1981813" y="2882178"/>
            <a:ext cx="3600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DC00C84-3AE7-25BA-DEDA-7E39478EFDC3}"/>
              </a:ext>
            </a:extLst>
          </p:cNvPr>
          <p:cNvCxnSpPr>
            <a:cxnSpLocks/>
          </p:cNvCxnSpPr>
          <p:nvPr/>
        </p:nvCxnSpPr>
        <p:spPr>
          <a:xfrm>
            <a:off x="3429613" y="2861985"/>
            <a:ext cx="3600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1">
            <a:extLst>
              <a:ext uri="{FF2B5EF4-FFF2-40B4-BE49-F238E27FC236}">
                <a16:creationId xmlns:a16="http://schemas.microsoft.com/office/drawing/2014/main" id="{871FF9C1-980D-2831-754F-A62319BF0267}"/>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774743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3">
            <a:extLst>
              <a:ext uri="{FF2B5EF4-FFF2-40B4-BE49-F238E27FC236}">
                <a16:creationId xmlns:a16="http://schemas.microsoft.com/office/drawing/2014/main" id="{DF753552-82C4-42A6-901C-76D6EA473E30}"/>
              </a:ext>
            </a:extLst>
          </p:cNvPr>
          <p:cNvSpPr txBox="1">
            <a:spLocks noChangeArrowheads="1"/>
          </p:cNvSpPr>
          <p:nvPr/>
        </p:nvSpPr>
        <p:spPr bwMode="auto">
          <a:xfrm>
            <a:off x="236538" y="15187"/>
            <a:ext cx="8655050"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2800" b="1" u="sng" dirty="0">
                <a:solidFill>
                  <a:srgbClr val="0A0AD4"/>
                </a:solidFill>
              </a:rPr>
              <a:t>C</a:t>
            </a:r>
            <a:r>
              <a:rPr kumimoji="1" lang="en-US" altLang="ja-JP" sz="2800" b="1" i="0" u="sng" strike="noStrike" kern="1200" cap="none" spc="0" normalizeH="0" baseline="0" noProof="0" dirty="0" err="1">
                <a:ln>
                  <a:noFill/>
                </a:ln>
                <a:solidFill>
                  <a:srgbClr val="0A0AD4"/>
                </a:solidFill>
                <a:effectLst/>
                <a:uLnTx/>
                <a:uFillTx/>
                <a:latin typeface="Arial" panose="020B0604020202020204" pitchFamily="34" charset="0"/>
                <a:ea typeface="ＭＳ Ｐゴシック" panose="020B0600070205080204" pitchFamily="50" charset="-128"/>
                <a:cs typeface="+mn-cs"/>
              </a:rPr>
              <a:t>oincidence</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580B8F17-FAD9-AE76-C17E-9F9882BF1A85}"/>
              </a:ext>
            </a:extLst>
          </p:cNvPr>
          <p:cNvSpPr txBox="1"/>
          <p:nvPr/>
        </p:nvSpPr>
        <p:spPr>
          <a:xfrm>
            <a:off x="1608973" y="3897040"/>
            <a:ext cx="7423267" cy="1477328"/>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When all input signals are "ON“ simultaneously, output signals are generated.</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coincidence time window is controlled by the signal width of the input from the discriminator.</a:t>
            </a:r>
          </a:p>
        </p:txBody>
      </p:sp>
      <p:pic>
        <p:nvPicPr>
          <p:cNvPr id="7" name="図 6">
            <a:extLst>
              <a:ext uri="{FF2B5EF4-FFF2-40B4-BE49-F238E27FC236}">
                <a16:creationId xmlns:a16="http://schemas.microsoft.com/office/drawing/2014/main" id="{75282AC3-F673-42D4-49BC-171CCEC9BA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538" y="584726"/>
            <a:ext cx="955157" cy="5509556"/>
          </a:xfrm>
          <a:prstGeom prst="rect">
            <a:avLst/>
          </a:prstGeom>
        </p:spPr>
      </p:pic>
      <p:pic>
        <p:nvPicPr>
          <p:cNvPr id="10" name="図 9">
            <a:extLst>
              <a:ext uri="{FF2B5EF4-FFF2-40B4-BE49-F238E27FC236}">
                <a16:creationId xmlns:a16="http://schemas.microsoft.com/office/drawing/2014/main" id="{18BD3D1B-30CE-391A-49B9-8645086D0B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1864" y="616325"/>
            <a:ext cx="1737291" cy="2803189"/>
          </a:xfrm>
          <a:prstGeom prst="rect">
            <a:avLst/>
          </a:prstGeom>
        </p:spPr>
      </p:pic>
      <p:sp>
        <p:nvSpPr>
          <p:cNvPr id="11" name="テキスト ボックス 10">
            <a:extLst>
              <a:ext uri="{FF2B5EF4-FFF2-40B4-BE49-F238E27FC236}">
                <a16:creationId xmlns:a16="http://schemas.microsoft.com/office/drawing/2014/main" id="{78E493C1-92CC-38E9-6D24-DF1BCD0FF6C0}"/>
              </a:ext>
            </a:extLst>
          </p:cNvPr>
          <p:cNvSpPr txBox="1"/>
          <p:nvPr/>
        </p:nvSpPr>
        <p:spPr>
          <a:xfrm>
            <a:off x="1282002" y="2589629"/>
            <a:ext cx="2724732" cy="800219"/>
          </a:xfrm>
          <a:prstGeom prst="rect">
            <a:avLst/>
          </a:prstGeom>
          <a:noFill/>
        </p:spPr>
        <p:txBody>
          <a:bodyPr wrap="square" rtlCol="0">
            <a:spAutoFit/>
          </a:bodyPr>
          <a:lstStyle/>
          <a:p>
            <a:r>
              <a:rPr kumimoji="1" lang="en-US" altLang="ja-JP" b="1" dirty="0">
                <a:latin typeface="Arial Narrow" panose="020B0606020202030204" pitchFamily="34" charset="0"/>
                <a:cs typeface="Arial" panose="020B0604020202020204" pitchFamily="34" charset="0"/>
              </a:rPr>
              <a:t>Enable/Disable switch</a:t>
            </a:r>
            <a:br>
              <a:rPr kumimoji="1" lang="en-US" altLang="ja-JP" b="1" dirty="0">
                <a:latin typeface="Arial Narrow" panose="020B0606020202030204" pitchFamily="34" charset="0"/>
                <a:cs typeface="Arial" panose="020B0604020202020204" pitchFamily="34" charset="0"/>
              </a:rPr>
            </a:br>
            <a:r>
              <a:rPr kumimoji="1" lang="en-US" altLang="ja-JP" sz="1400" b="1" dirty="0">
                <a:latin typeface="Arial Narrow" panose="020B0606020202030204" pitchFamily="34" charset="0"/>
                <a:cs typeface="Arial" panose="020B0604020202020204" pitchFamily="34" charset="0"/>
              </a:rPr>
              <a:t>(Unused input connectors must be disabled)</a:t>
            </a:r>
            <a:endParaRPr kumimoji="1" lang="ja-JP" altLang="en-US" sz="1400" b="1" dirty="0">
              <a:latin typeface="Arial Narrow" panose="020B0606020202030204" pitchFamily="34" charset="0"/>
              <a:cs typeface="Arial" panose="020B0604020202020204" pitchFamily="34" charset="0"/>
            </a:endParaRPr>
          </a:p>
        </p:txBody>
      </p:sp>
      <p:cxnSp>
        <p:nvCxnSpPr>
          <p:cNvPr id="12" name="直線矢印コネクタ 11">
            <a:extLst>
              <a:ext uri="{FF2B5EF4-FFF2-40B4-BE49-F238E27FC236}">
                <a16:creationId xmlns:a16="http://schemas.microsoft.com/office/drawing/2014/main" id="{D1F64047-6F8F-8440-7CCE-288FB594BC21}"/>
              </a:ext>
            </a:extLst>
          </p:cNvPr>
          <p:cNvCxnSpPr>
            <a:cxnSpLocks/>
          </p:cNvCxnSpPr>
          <p:nvPr/>
        </p:nvCxnSpPr>
        <p:spPr>
          <a:xfrm flipV="1">
            <a:off x="3374967" y="1910080"/>
            <a:ext cx="1110673" cy="74814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F8041D62-7C4D-2002-C763-C19891D07C7C}"/>
              </a:ext>
            </a:extLst>
          </p:cNvPr>
          <p:cNvCxnSpPr>
            <a:cxnSpLocks/>
          </p:cNvCxnSpPr>
          <p:nvPr/>
        </p:nvCxnSpPr>
        <p:spPr>
          <a:xfrm flipV="1">
            <a:off x="3374967" y="2413000"/>
            <a:ext cx="1110673" cy="2452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2" name="グループ化 61">
            <a:extLst>
              <a:ext uri="{FF2B5EF4-FFF2-40B4-BE49-F238E27FC236}">
                <a16:creationId xmlns:a16="http://schemas.microsoft.com/office/drawing/2014/main" id="{FFB3AFCE-6812-D5F0-A69C-8869FA175517}"/>
              </a:ext>
            </a:extLst>
          </p:cNvPr>
          <p:cNvGrpSpPr/>
          <p:nvPr/>
        </p:nvGrpSpPr>
        <p:grpSpPr>
          <a:xfrm>
            <a:off x="1421529" y="693149"/>
            <a:ext cx="7470059" cy="1177507"/>
            <a:chOff x="1582501" y="3182884"/>
            <a:chExt cx="7470059" cy="1177507"/>
          </a:xfrm>
        </p:grpSpPr>
        <p:cxnSp>
          <p:nvCxnSpPr>
            <p:cNvPr id="43" name="直線コネクタ 42">
              <a:extLst>
                <a:ext uri="{FF2B5EF4-FFF2-40B4-BE49-F238E27FC236}">
                  <a16:creationId xmlns:a16="http://schemas.microsoft.com/office/drawing/2014/main" id="{5205F921-426D-7614-A4D9-BA8DF105F582}"/>
                </a:ext>
              </a:extLst>
            </p:cNvPr>
            <p:cNvCxnSpPr>
              <a:cxnSpLocks/>
            </p:cNvCxnSpPr>
            <p:nvPr/>
          </p:nvCxnSpPr>
          <p:spPr>
            <a:xfrm>
              <a:off x="2126915" y="3341235"/>
              <a:ext cx="37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9F821998-C4AF-FC1F-96DB-9F6CF060DD42}"/>
                </a:ext>
              </a:extLst>
            </p:cNvPr>
            <p:cNvCxnSpPr>
              <a:cxnSpLocks/>
            </p:cNvCxnSpPr>
            <p:nvPr/>
          </p:nvCxnSpPr>
          <p:spPr>
            <a:xfrm>
              <a:off x="2828652" y="3342633"/>
              <a:ext cx="108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A56030A5-84CD-5FFF-8305-E4ABC1F46881}"/>
                </a:ext>
              </a:extLst>
            </p:cNvPr>
            <p:cNvCxnSpPr>
              <a:cxnSpLocks/>
            </p:cNvCxnSpPr>
            <p:nvPr/>
          </p:nvCxnSpPr>
          <p:spPr>
            <a:xfrm>
              <a:off x="2502931" y="3681041"/>
              <a:ext cx="32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99F31599-370B-D796-05FC-D8DBC9357E22}"/>
                </a:ext>
              </a:extLst>
            </p:cNvPr>
            <p:cNvCxnSpPr>
              <a:cxnSpLocks/>
            </p:cNvCxnSpPr>
            <p:nvPr/>
          </p:nvCxnSpPr>
          <p:spPr>
            <a:xfrm rot="5400000">
              <a:off x="2323079" y="350983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CC7D198B-09C7-57AF-EDAE-86866294F1A0}"/>
                </a:ext>
              </a:extLst>
            </p:cNvPr>
            <p:cNvCxnSpPr>
              <a:cxnSpLocks/>
            </p:cNvCxnSpPr>
            <p:nvPr/>
          </p:nvCxnSpPr>
          <p:spPr>
            <a:xfrm rot="5400000">
              <a:off x="2646929" y="3511736"/>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B94C5788-BC53-F825-DA44-11D83268CBDD}"/>
                </a:ext>
              </a:extLst>
            </p:cNvPr>
            <p:cNvCxnSpPr>
              <a:cxnSpLocks/>
            </p:cNvCxnSpPr>
            <p:nvPr/>
          </p:nvCxnSpPr>
          <p:spPr>
            <a:xfrm>
              <a:off x="2086275" y="4011795"/>
              <a:ext cx="86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BE381E4F-B855-950A-B224-36C6C0E55F94}"/>
                </a:ext>
              </a:extLst>
            </p:cNvPr>
            <p:cNvCxnSpPr>
              <a:cxnSpLocks/>
            </p:cNvCxnSpPr>
            <p:nvPr/>
          </p:nvCxnSpPr>
          <p:spPr>
            <a:xfrm>
              <a:off x="3275692" y="4013193"/>
              <a:ext cx="612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20D0FCA5-6DD4-ADB6-7415-7C15EF4AF2D1}"/>
                </a:ext>
              </a:extLst>
            </p:cNvPr>
            <p:cNvCxnSpPr>
              <a:cxnSpLocks/>
            </p:cNvCxnSpPr>
            <p:nvPr/>
          </p:nvCxnSpPr>
          <p:spPr>
            <a:xfrm>
              <a:off x="2949971" y="4351601"/>
              <a:ext cx="32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9332A577-F32F-F0AC-5337-2DCF9E44169F}"/>
                </a:ext>
              </a:extLst>
            </p:cNvPr>
            <p:cNvCxnSpPr>
              <a:cxnSpLocks/>
            </p:cNvCxnSpPr>
            <p:nvPr/>
          </p:nvCxnSpPr>
          <p:spPr>
            <a:xfrm rot="5400000">
              <a:off x="2770119" y="418039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CC6D548D-5FD4-B746-DA12-AB220AED88E3}"/>
                </a:ext>
              </a:extLst>
            </p:cNvPr>
            <p:cNvCxnSpPr>
              <a:cxnSpLocks/>
            </p:cNvCxnSpPr>
            <p:nvPr/>
          </p:nvCxnSpPr>
          <p:spPr>
            <a:xfrm rot="5400000">
              <a:off x="3093969" y="4178486"/>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A72C9C86-0976-E982-8141-F2A3BB95C4D7}"/>
                </a:ext>
              </a:extLst>
            </p:cNvPr>
            <p:cNvCxnSpPr>
              <a:cxnSpLocks/>
            </p:cNvCxnSpPr>
            <p:nvPr/>
          </p:nvCxnSpPr>
          <p:spPr>
            <a:xfrm>
              <a:off x="6343315" y="3392035"/>
              <a:ext cx="180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テキスト ボックス 57">
              <a:extLst>
                <a:ext uri="{FF2B5EF4-FFF2-40B4-BE49-F238E27FC236}">
                  <a16:creationId xmlns:a16="http://schemas.microsoft.com/office/drawing/2014/main" id="{D4272A39-98F9-94ED-3D41-3724ACA6DCEF}"/>
                </a:ext>
              </a:extLst>
            </p:cNvPr>
            <p:cNvSpPr txBox="1"/>
            <p:nvPr/>
          </p:nvSpPr>
          <p:spPr>
            <a:xfrm>
              <a:off x="1582501" y="3193117"/>
              <a:ext cx="560388" cy="369332"/>
            </a:xfrm>
            <a:prstGeom prst="rect">
              <a:avLst/>
            </a:prstGeom>
            <a:noFill/>
          </p:spPr>
          <p:txBody>
            <a:bodyPr wrap="square" rtlCol="0">
              <a:spAutoFit/>
            </a:bodyPr>
            <a:lstStyle/>
            <a:p>
              <a:r>
                <a:rPr kumimoji="1" lang="en-US" altLang="ja-JP" b="1" dirty="0">
                  <a:solidFill>
                    <a:srgbClr val="FF0000"/>
                  </a:solidFill>
                </a:rPr>
                <a:t>A</a:t>
              </a:r>
              <a:endParaRPr kumimoji="1" lang="ja-JP" altLang="en-US" b="1" dirty="0">
                <a:solidFill>
                  <a:srgbClr val="FF0000"/>
                </a:solidFill>
              </a:endParaRPr>
            </a:p>
          </p:txBody>
        </p:sp>
        <p:sp>
          <p:nvSpPr>
            <p:cNvPr id="59" name="テキスト ボックス 58">
              <a:extLst>
                <a:ext uri="{FF2B5EF4-FFF2-40B4-BE49-F238E27FC236}">
                  <a16:creationId xmlns:a16="http://schemas.microsoft.com/office/drawing/2014/main" id="{2233D7BD-90E6-AD98-CCFC-5658B73034E4}"/>
                </a:ext>
              </a:extLst>
            </p:cNvPr>
            <p:cNvSpPr txBox="1"/>
            <p:nvPr/>
          </p:nvSpPr>
          <p:spPr>
            <a:xfrm>
              <a:off x="1599909" y="3837171"/>
              <a:ext cx="560388" cy="369332"/>
            </a:xfrm>
            <a:prstGeom prst="rect">
              <a:avLst/>
            </a:prstGeom>
            <a:noFill/>
          </p:spPr>
          <p:txBody>
            <a:bodyPr wrap="square" rtlCol="0">
              <a:spAutoFit/>
            </a:bodyPr>
            <a:lstStyle/>
            <a:p>
              <a:r>
                <a:rPr lang="en-US" altLang="ja-JP" b="1" dirty="0">
                  <a:solidFill>
                    <a:srgbClr val="FF0000"/>
                  </a:solidFill>
                </a:rPr>
                <a:t>B</a:t>
              </a:r>
              <a:endParaRPr kumimoji="1" lang="ja-JP" altLang="en-US" b="1" dirty="0">
                <a:solidFill>
                  <a:srgbClr val="FF0000"/>
                </a:solidFill>
              </a:endParaRPr>
            </a:p>
          </p:txBody>
        </p:sp>
        <p:sp>
          <p:nvSpPr>
            <p:cNvPr id="60" name="テキスト ボックス 59">
              <a:extLst>
                <a:ext uri="{FF2B5EF4-FFF2-40B4-BE49-F238E27FC236}">
                  <a16:creationId xmlns:a16="http://schemas.microsoft.com/office/drawing/2014/main" id="{B8870691-342E-A604-E519-440C683282AE}"/>
                </a:ext>
              </a:extLst>
            </p:cNvPr>
            <p:cNvSpPr txBox="1"/>
            <p:nvPr/>
          </p:nvSpPr>
          <p:spPr>
            <a:xfrm>
              <a:off x="8321040" y="3182884"/>
              <a:ext cx="731520" cy="369332"/>
            </a:xfrm>
            <a:prstGeom prst="rect">
              <a:avLst/>
            </a:prstGeom>
            <a:noFill/>
          </p:spPr>
          <p:txBody>
            <a:bodyPr wrap="square" rtlCol="0">
              <a:spAutoFit/>
            </a:bodyPr>
            <a:lstStyle/>
            <a:p>
              <a:r>
                <a:rPr kumimoji="1" lang="en-US" altLang="ja-JP" b="1" dirty="0">
                  <a:solidFill>
                    <a:srgbClr val="FF0000"/>
                  </a:solidFill>
                </a:rPr>
                <a:t>OUT </a:t>
              </a:r>
              <a:endParaRPr kumimoji="1" lang="ja-JP" altLang="en-US" b="1" dirty="0">
                <a:solidFill>
                  <a:srgbClr val="FF0000"/>
                </a:solidFill>
              </a:endParaRPr>
            </a:p>
          </p:txBody>
        </p:sp>
      </p:grpSp>
      <p:grpSp>
        <p:nvGrpSpPr>
          <p:cNvPr id="65" name="グループ化 64">
            <a:extLst>
              <a:ext uri="{FF2B5EF4-FFF2-40B4-BE49-F238E27FC236}">
                <a16:creationId xmlns:a16="http://schemas.microsoft.com/office/drawing/2014/main" id="{581B879E-9B4D-5BE9-93A7-C86A9F08170E}"/>
              </a:ext>
            </a:extLst>
          </p:cNvPr>
          <p:cNvGrpSpPr/>
          <p:nvPr/>
        </p:nvGrpSpPr>
        <p:grpSpPr>
          <a:xfrm>
            <a:off x="1430101" y="693684"/>
            <a:ext cx="7470059" cy="1441812"/>
            <a:chOff x="1430101" y="693684"/>
            <a:chExt cx="7470059" cy="1441812"/>
          </a:xfrm>
        </p:grpSpPr>
        <p:grpSp>
          <p:nvGrpSpPr>
            <p:cNvPr id="61" name="グループ化 60">
              <a:extLst>
                <a:ext uri="{FF2B5EF4-FFF2-40B4-BE49-F238E27FC236}">
                  <a16:creationId xmlns:a16="http://schemas.microsoft.com/office/drawing/2014/main" id="{8457F688-C58E-DACC-DC71-5EDC8018AAA7}"/>
                </a:ext>
              </a:extLst>
            </p:cNvPr>
            <p:cNvGrpSpPr/>
            <p:nvPr/>
          </p:nvGrpSpPr>
          <p:grpSpPr>
            <a:xfrm>
              <a:off x="1430101" y="693684"/>
              <a:ext cx="7470059" cy="1177507"/>
              <a:chOff x="1430101" y="693684"/>
              <a:chExt cx="7470059" cy="1177507"/>
            </a:xfrm>
          </p:grpSpPr>
          <p:cxnSp>
            <p:nvCxnSpPr>
              <p:cNvPr id="20" name="直線コネクタ 19">
                <a:extLst>
                  <a:ext uri="{FF2B5EF4-FFF2-40B4-BE49-F238E27FC236}">
                    <a16:creationId xmlns:a16="http://schemas.microsoft.com/office/drawing/2014/main" id="{01B7BBF2-D1CC-6715-0EC0-167509C4BB4E}"/>
                  </a:ext>
                </a:extLst>
              </p:cNvPr>
              <p:cNvCxnSpPr>
                <a:cxnSpLocks/>
              </p:cNvCxnSpPr>
              <p:nvPr/>
            </p:nvCxnSpPr>
            <p:spPr>
              <a:xfrm>
                <a:off x="1974515" y="852035"/>
                <a:ext cx="37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D1991C48-7489-DE07-5922-E7F61A597FE1}"/>
                  </a:ext>
                </a:extLst>
              </p:cNvPr>
              <p:cNvCxnSpPr>
                <a:cxnSpLocks/>
              </p:cNvCxnSpPr>
              <p:nvPr/>
            </p:nvCxnSpPr>
            <p:spPr>
              <a:xfrm>
                <a:off x="3102972" y="853433"/>
                <a:ext cx="68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22151A41-5F57-14C2-8CFB-B68DB7D2F01D}"/>
                  </a:ext>
                </a:extLst>
              </p:cNvPr>
              <p:cNvCxnSpPr>
                <a:cxnSpLocks/>
              </p:cNvCxnSpPr>
              <p:nvPr/>
            </p:nvCxnSpPr>
            <p:spPr>
              <a:xfrm>
                <a:off x="2350531" y="1191841"/>
                <a:ext cx="75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E2548999-8776-68C1-4714-61A4655E13E2}"/>
                  </a:ext>
                </a:extLst>
              </p:cNvPr>
              <p:cNvCxnSpPr>
                <a:cxnSpLocks/>
              </p:cNvCxnSpPr>
              <p:nvPr/>
            </p:nvCxnSpPr>
            <p:spPr>
              <a:xfrm rot="5400000">
                <a:off x="2170679" y="102063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C96133D8-E5A5-DF3D-1152-615CD28C9790}"/>
                  </a:ext>
                </a:extLst>
              </p:cNvPr>
              <p:cNvCxnSpPr>
                <a:cxnSpLocks/>
              </p:cNvCxnSpPr>
              <p:nvPr/>
            </p:nvCxnSpPr>
            <p:spPr>
              <a:xfrm rot="5400000">
                <a:off x="2921249" y="1018726"/>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5DAA36AF-DCD4-9505-B926-F3036505B3D8}"/>
                  </a:ext>
                </a:extLst>
              </p:cNvPr>
              <p:cNvCxnSpPr>
                <a:cxnSpLocks/>
              </p:cNvCxnSpPr>
              <p:nvPr/>
            </p:nvCxnSpPr>
            <p:spPr>
              <a:xfrm>
                <a:off x="1933875" y="1522595"/>
                <a:ext cx="86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C8B9414D-0002-099C-7A14-44F99ED9E514}"/>
                  </a:ext>
                </a:extLst>
              </p:cNvPr>
              <p:cNvCxnSpPr>
                <a:cxnSpLocks/>
              </p:cNvCxnSpPr>
              <p:nvPr/>
            </p:nvCxnSpPr>
            <p:spPr>
              <a:xfrm>
                <a:off x="3550012" y="1523993"/>
                <a:ext cx="21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F536E959-6BD9-8DB7-BD15-CED9579FDC18}"/>
                  </a:ext>
                </a:extLst>
              </p:cNvPr>
              <p:cNvCxnSpPr>
                <a:cxnSpLocks/>
              </p:cNvCxnSpPr>
              <p:nvPr/>
            </p:nvCxnSpPr>
            <p:spPr>
              <a:xfrm>
                <a:off x="2797571" y="1862401"/>
                <a:ext cx="75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0B50AB60-D9BF-908F-2E73-8591B857FF5F}"/>
                  </a:ext>
                </a:extLst>
              </p:cNvPr>
              <p:cNvCxnSpPr>
                <a:cxnSpLocks/>
              </p:cNvCxnSpPr>
              <p:nvPr/>
            </p:nvCxnSpPr>
            <p:spPr>
              <a:xfrm rot="5400000">
                <a:off x="2617719" y="169119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1FEEBC24-8B9C-BE4F-142D-DB6088BFF2C1}"/>
                  </a:ext>
                </a:extLst>
              </p:cNvPr>
              <p:cNvCxnSpPr>
                <a:cxnSpLocks/>
              </p:cNvCxnSpPr>
              <p:nvPr/>
            </p:nvCxnSpPr>
            <p:spPr>
              <a:xfrm rot="5400000">
                <a:off x="3368289" y="1689286"/>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B87057BC-9701-FB63-3E11-E8CCB4B5F38B}"/>
                  </a:ext>
                </a:extLst>
              </p:cNvPr>
              <p:cNvCxnSpPr>
                <a:cxnSpLocks/>
              </p:cNvCxnSpPr>
              <p:nvPr/>
            </p:nvCxnSpPr>
            <p:spPr>
              <a:xfrm>
                <a:off x="6190915" y="902835"/>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4682B45E-8A8D-8931-6B1C-FCCD8A6BDAA5}"/>
                  </a:ext>
                </a:extLst>
              </p:cNvPr>
              <p:cNvCxnSpPr>
                <a:cxnSpLocks/>
              </p:cNvCxnSpPr>
              <p:nvPr/>
            </p:nvCxnSpPr>
            <p:spPr>
              <a:xfrm>
                <a:off x="7319372" y="904233"/>
                <a:ext cx="68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F73F0662-D3CF-BBEC-B74A-701A8451F3FE}"/>
                  </a:ext>
                </a:extLst>
              </p:cNvPr>
              <p:cNvCxnSpPr>
                <a:cxnSpLocks/>
              </p:cNvCxnSpPr>
              <p:nvPr/>
            </p:nvCxnSpPr>
            <p:spPr>
              <a:xfrm>
                <a:off x="6566931" y="1242641"/>
                <a:ext cx="75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EF897DD-B87B-8427-5342-201FDDE13E79}"/>
                  </a:ext>
                </a:extLst>
              </p:cNvPr>
              <p:cNvCxnSpPr>
                <a:cxnSpLocks/>
              </p:cNvCxnSpPr>
              <p:nvPr/>
            </p:nvCxnSpPr>
            <p:spPr>
              <a:xfrm rot="5400000">
                <a:off x="6387079" y="107905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B3ADE3D3-17A7-A39F-B9C9-5D87E3D1A7BC}"/>
                  </a:ext>
                </a:extLst>
              </p:cNvPr>
              <p:cNvCxnSpPr>
                <a:cxnSpLocks/>
              </p:cNvCxnSpPr>
              <p:nvPr/>
            </p:nvCxnSpPr>
            <p:spPr>
              <a:xfrm rot="5400000">
                <a:off x="7137649" y="1077146"/>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8E681F20-E501-9949-F27F-60A1680975EF}"/>
                  </a:ext>
                </a:extLst>
              </p:cNvPr>
              <p:cNvSpPr txBox="1"/>
              <p:nvPr/>
            </p:nvSpPr>
            <p:spPr>
              <a:xfrm>
                <a:off x="1430101" y="703917"/>
                <a:ext cx="560388" cy="369332"/>
              </a:xfrm>
              <a:prstGeom prst="rect">
                <a:avLst/>
              </a:prstGeom>
              <a:noFill/>
            </p:spPr>
            <p:txBody>
              <a:bodyPr wrap="square" rtlCol="0">
                <a:spAutoFit/>
              </a:bodyPr>
              <a:lstStyle/>
              <a:p>
                <a:r>
                  <a:rPr kumimoji="1" lang="en-US" altLang="ja-JP" b="1" dirty="0">
                    <a:solidFill>
                      <a:srgbClr val="FF0000"/>
                    </a:solidFill>
                  </a:rPr>
                  <a:t>A</a:t>
                </a:r>
                <a:endParaRPr kumimoji="1" lang="ja-JP" altLang="en-US" b="1" dirty="0">
                  <a:solidFill>
                    <a:srgbClr val="FF0000"/>
                  </a:solidFill>
                </a:endParaRPr>
              </a:p>
            </p:txBody>
          </p:sp>
          <p:sp>
            <p:nvSpPr>
              <p:cNvPr id="41" name="テキスト ボックス 40">
                <a:extLst>
                  <a:ext uri="{FF2B5EF4-FFF2-40B4-BE49-F238E27FC236}">
                    <a16:creationId xmlns:a16="http://schemas.microsoft.com/office/drawing/2014/main" id="{6D9C27FB-C6E0-A6DB-50B5-E4A1B343EB48}"/>
                  </a:ext>
                </a:extLst>
              </p:cNvPr>
              <p:cNvSpPr txBox="1"/>
              <p:nvPr/>
            </p:nvSpPr>
            <p:spPr>
              <a:xfrm>
                <a:off x="1447509" y="1347971"/>
                <a:ext cx="560388" cy="369332"/>
              </a:xfrm>
              <a:prstGeom prst="rect">
                <a:avLst/>
              </a:prstGeom>
              <a:noFill/>
            </p:spPr>
            <p:txBody>
              <a:bodyPr wrap="square" rtlCol="0">
                <a:spAutoFit/>
              </a:bodyPr>
              <a:lstStyle/>
              <a:p>
                <a:r>
                  <a:rPr lang="en-US" altLang="ja-JP" b="1" dirty="0">
                    <a:solidFill>
                      <a:srgbClr val="FF0000"/>
                    </a:solidFill>
                  </a:rPr>
                  <a:t>B</a:t>
                </a:r>
                <a:endParaRPr kumimoji="1" lang="ja-JP" altLang="en-US" b="1" dirty="0">
                  <a:solidFill>
                    <a:srgbClr val="FF0000"/>
                  </a:solidFill>
                </a:endParaRPr>
              </a:p>
            </p:txBody>
          </p:sp>
          <p:sp>
            <p:nvSpPr>
              <p:cNvPr id="42" name="テキスト ボックス 41">
                <a:extLst>
                  <a:ext uri="{FF2B5EF4-FFF2-40B4-BE49-F238E27FC236}">
                    <a16:creationId xmlns:a16="http://schemas.microsoft.com/office/drawing/2014/main" id="{25DA7A83-AFA7-7EE1-E8DF-CFA9F51A603F}"/>
                  </a:ext>
                </a:extLst>
              </p:cNvPr>
              <p:cNvSpPr txBox="1"/>
              <p:nvPr/>
            </p:nvSpPr>
            <p:spPr>
              <a:xfrm>
                <a:off x="8168640" y="693684"/>
                <a:ext cx="731520" cy="369332"/>
              </a:xfrm>
              <a:prstGeom prst="rect">
                <a:avLst/>
              </a:prstGeom>
              <a:noFill/>
            </p:spPr>
            <p:txBody>
              <a:bodyPr wrap="square" rtlCol="0">
                <a:spAutoFit/>
              </a:bodyPr>
              <a:lstStyle/>
              <a:p>
                <a:r>
                  <a:rPr kumimoji="1" lang="en-US" altLang="ja-JP" b="1" dirty="0">
                    <a:solidFill>
                      <a:srgbClr val="FF0000"/>
                    </a:solidFill>
                  </a:rPr>
                  <a:t>OUT </a:t>
                </a:r>
                <a:endParaRPr kumimoji="1" lang="ja-JP" altLang="en-US" b="1" dirty="0">
                  <a:solidFill>
                    <a:srgbClr val="FF0000"/>
                  </a:solidFill>
                </a:endParaRPr>
              </a:p>
            </p:txBody>
          </p:sp>
        </p:grpSp>
        <p:cxnSp>
          <p:nvCxnSpPr>
            <p:cNvPr id="64" name="直線コネクタ 63">
              <a:extLst>
                <a:ext uri="{FF2B5EF4-FFF2-40B4-BE49-F238E27FC236}">
                  <a16:creationId xmlns:a16="http://schemas.microsoft.com/office/drawing/2014/main" id="{163BDF76-D279-78F0-C6DF-9FD832D76B5A}"/>
                </a:ext>
              </a:extLst>
            </p:cNvPr>
            <p:cNvCxnSpPr/>
            <p:nvPr/>
          </p:nvCxnSpPr>
          <p:spPr>
            <a:xfrm>
              <a:off x="2936240" y="839496"/>
              <a:ext cx="0" cy="1296000"/>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grpSp>
      <p:sp>
        <p:nvSpPr>
          <p:cNvPr id="66" name="テキスト ボックス 65">
            <a:extLst>
              <a:ext uri="{FF2B5EF4-FFF2-40B4-BE49-F238E27FC236}">
                <a16:creationId xmlns:a16="http://schemas.microsoft.com/office/drawing/2014/main" id="{B7C44B3F-C592-A614-262F-63F3FBDB643A}"/>
              </a:ext>
            </a:extLst>
          </p:cNvPr>
          <p:cNvSpPr txBox="1"/>
          <p:nvPr/>
        </p:nvSpPr>
        <p:spPr>
          <a:xfrm>
            <a:off x="215097" y="6160759"/>
            <a:ext cx="5967246" cy="507831"/>
          </a:xfrm>
          <a:prstGeom prst="rect">
            <a:avLst/>
          </a:prstGeom>
          <a:noFill/>
        </p:spPr>
        <p:txBody>
          <a:bodyPr wrap="square" rtlCol="0">
            <a:spAutoFit/>
          </a:bodyPr>
          <a:lstStyle/>
          <a:p>
            <a:r>
              <a:rPr lang="en-US" altLang="ja-JP" sz="1600" b="1" dirty="0" err="1">
                <a:latin typeface="Arial Narrow" panose="020B0606020202030204" pitchFamily="34" charset="0"/>
              </a:rPr>
              <a:t>L</a:t>
            </a:r>
            <a:r>
              <a:rPr kumimoji="1" lang="en-US" altLang="ja-JP" sz="1600" b="1" dirty="0" err="1">
                <a:latin typeface="Arial Narrow" panose="020B0606020202030204" pitchFamily="34" charset="0"/>
              </a:rPr>
              <a:t>eCroy</a:t>
            </a:r>
            <a:r>
              <a:rPr kumimoji="1" lang="en-US" altLang="ja-JP" sz="1600" b="1" dirty="0">
                <a:latin typeface="Arial Narrow" panose="020B0606020202030204" pitchFamily="34" charset="0"/>
              </a:rPr>
              <a:t> NIM Triple 4-Fold coincidence Model 465</a:t>
            </a:r>
            <a:br>
              <a:rPr kumimoji="1" lang="en-US" altLang="ja-JP" sz="1600" b="1" dirty="0">
                <a:latin typeface="Arial Narrow" panose="020B0606020202030204" pitchFamily="34" charset="0"/>
              </a:rPr>
            </a:br>
            <a:r>
              <a:rPr kumimoji="1" lang="en-US" altLang="ja-JP" sz="1100" dirty="0">
                <a:latin typeface="Arial Narrow" panose="020B0606020202030204" pitchFamily="34" charset="0"/>
              </a:rPr>
              <a:t>https://siliconpr0n.org/media/camac/CAMAC3/465-spec.htm</a:t>
            </a:r>
          </a:p>
        </p:txBody>
      </p:sp>
      <p:sp>
        <p:nvSpPr>
          <p:cNvPr id="2" name="スライド番号プレースホルダー 1">
            <a:extLst>
              <a:ext uri="{FF2B5EF4-FFF2-40B4-BE49-F238E27FC236}">
                <a16:creationId xmlns:a16="http://schemas.microsoft.com/office/drawing/2014/main" id="{6B8D4D51-0945-3301-F2F7-16F1BBF8DA2A}"/>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422300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3">
            <a:extLst>
              <a:ext uri="{FF2B5EF4-FFF2-40B4-BE49-F238E27FC236}">
                <a16:creationId xmlns:a16="http://schemas.microsoft.com/office/drawing/2014/main" id="{DF753552-82C4-42A6-901C-76D6EA473E30}"/>
              </a:ext>
            </a:extLst>
          </p:cNvPr>
          <p:cNvSpPr txBox="1">
            <a:spLocks noChangeArrowheads="1"/>
          </p:cNvSpPr>
          <p:nvPr/>
        </p:nvSpPr>
        <p:spPr bwMode="auto">
          <a:xfrm>
            <a:off x="236538" y="15187"/>
            <a:ext cx="8655050"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2800" b="1" u="sng" dirty="0">
                <a:solidFill>
                  <a:srgbClr val="0A0AD4"/>
                </a:solidFill>
              </a:rPr>
              <a:t>C</a:t>
            </a:r>
            <a:r>
              <a:rPr kumimoji="1" lang="en-US" altLang="ja-JP" sz="2800" b="1" i="0" u="sng" strike="noStrike" kern="1200" cap="none" spc="0" normalizeH="0" baseline="0" noProof="0" dirty="0" err="1">
                <a:ln>
                  <a:noFill/>
                </a:ln>
                <a:solidFill>
                  <a:srgbClr val="0A0AD4"/>
                </a:solidFill>
                <a:effectLst/>
                <a:uLnTx/>
                <a:uFillTx/>
                <a:latin typeface="Arial" panose="020B0604020202020204" pitchFamily="34" charset="0"/>
                <a:ea typeface="ＭＳ Ｐゴシック" panose="020B0600070205080204" pitchFamily="50" charset="-128"/>
                <a:cs typeface="+mn-cs"/>
              </a:rPr>
              <a:t>oincidence</a:t>
            </a: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 Width</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580B8F17-FAD9-AE76-C17E-9F9882BF1A85}"/>
              </a:ext>
            </a:extLst>
          </p:cNvPr>
          <p:cNvSpPr txBox="1"/>
          <p:nvPr/>
        </p:nvSpPr>
        <p:spPr>
          <a:xfrm>
            <a:off x="0" y="539062"/>
            <a:ext cx="9151302" cy="6093976"/>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signal width from discriminators must be carefully adjusted considering the size of the detector. The coincidence time window should be enough longer than (nominal detector size)/(light velocity).</a:t>
            </a: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Assume that the length of the plastic scintillator is </a:t>
            </a:r>
            <a:r>
              <a:rPr lang="en-US" altLang="ja-JP" sz="2000" b="1" dirty="0">
                <a:latin typeface="Arial" panose="020B0604020202020204" pitchFamily="34" charset="0"/>
                <a:cs typeface="Arial" panose="020B0604020202020204" pitchFamily="34" charset="0"/>
              </a:rPr>
              <a:t>L</a:t>
            </a:r>
            <a:r>
              <a:rPr kumimoji="1" lang="en-US" altLang="ja-JP" sz="2000" b="1" dirty="0">
                <a:latin typeface="Arial" panose="020B0604020202020204" pitchFamily="34" charset="0"/>
                <a:cs typeface="Arial" panose="020B0604020202020204" pitchFamily="34" charset="0"/>
              </a:rPr>
              <a:t> cm.</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When a muon pass though the edge of the plastic scintillator, the difference of the arrival time of the photon to the PMT is</a:t>
            </a:r>
            <a:br>
              <a:rPr kumimoji="1" lang="en-US" altLang="ja-JP" sz="2000" b="1" dirty="0">
                <a:latin typeface="Arial" panose="020B0604020202020204" pitchFamily="34" charset="0"/>
                <a:cs typeface="Arial" panose="020B0604020202020204" pitchFamily="34" charset="0"/>
              </a:rPr>
            </a:br>
            <a:br>
              <a:rPr kumimoji="1" lang="en-US" altLang="ja-JP" sz="2000" b="1" dirty="0">
                <a:latin typeface="Arial" panose="020B0604020202020204" pitchFamily="34" charset="0"/>
                <a:cs typeface="Arial" panose="020B0604020202020204" pitchFamily="34" charset="0"/>
              </a:rPr>
            </a:br>
            <a:endParaRPr kumimoji="1" lang="en-US" altLang="ja-JP" sz="2000" b="1" dirty="0">
              <a:latin typeface="Arial" panose="020B0604020202020204" pitchFamily="34" charset="0"/>
              <a:cs typeface="Arial" panose="020B0604020202020204" pitchFamily="34" charset="0"/>
            </a:endParaRPr>
          </a:p>
          <a:p>
            <a:pPr>
              <a:spcAft>
                <a:spcPts val="1200"/>
              </a:spcAft>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Therefore, the width of the discriminator signal must be much larger than 5 ns. </a:t>
            </a:r>
          </a:p>
          <a:p>
            <a:pPr marL="342900" indent="-342900">
              <a:spcAft>
                <a:spcPts val="1200"/>
              </a:spcAft>
              <a:buFont typeface="Wingdings" panose="05000000000000000000" pitchFamily="2" charset="2"/>
              <a:buChar char="l"/>
            </a:pPr>
            <a:r>
              <a:rPr lang="en-US" altLang="ja-JP" sz="2000" b="1" dirty="0">
                <a:solidFill>
                  <a:srgbClr val="FF0000"/>
                </a:solidFill>
                <a:latin typeface="Arial" panose="020B0604020202020204" pitchFamily="34" charset="0"/>
                <a:cs typeface="Arial" panose="020B0604020202020204" pitchFamily="34" charset="0"/>
              </a:rPr>
              <a:t>“Nominal size of the detector in ns unit” is very important concept when we adjust the timing of the electronics circuit.</a:t>
            </a:r>
            <a:endParaRPr kumimoji="1" lang="en-US" altLang="ja-JP" sz="2000" b="1" dirty="0">
              <a:solidFill>
                <a:srgbClr val="FF0000"/>
              </a:solidFill>
              <a:latin typeface="Arial" panose="020B0604020202020204" pitchFamily="34" charset="0"/>
              <a:cs typeface="Arial" panose="020B0604020202020204" pitchFamily="34" charset="0"/>
            </a:endParaRPr>
          </a:p>
        </p:txBody>
      </p:sp>
      <p:sp>
        <p:nvSpPr>
          <p:cNvPr id="2" name="正方形/長方形 1">
            <a:extLst>
              <a:ext uri="{FF2B5EF4-FFF2-40B4-BE49-F238E27FC236}">
                <a16:creationId xmlns:a16="http://schemas.microsoft.com/office/drawing/2014/main" id="{900A8730-D809-2E9B-75D0-0BDC13775575}"/>
              </a:ext>
            </a:extLst>
          </p:cNvPr>
          <p:cNvSpPr/>
          <p:nvPr/>
        </p:nvSpPr>
        <p:spPr>
          <a:xfrm>
            <a:off x="2227763" y="2408320"/>
            <a:ext cx="4248000" cy="144000"/>
          </a:xfrm>
          <a:prstGeom prst="rect">
            <a:avLst/>
          </a:prstGeom>
          <a:solidFill>
            <a:srgbClr val="BDBD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A4BC6234-3B6B-E53B-8F61-0BCE9F4E0D3F}"/>
              </a:ext>
            </a:extLst>
          </p:cNvPr>
          <p:cNvSpPr/>
          <p:nvPr/>
        </p:nvSpPr>
        <p:spPr>
          <a:xfrm>
            <a:off x="6391123" y="2408320"/>
            <a:ext cx="216000" cy="1440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a:extLst>
              <a:ext uri="{FF2B5EF4-FFF2-40B4-BE49-F238E27FC236}">
                <a16:creationId xmlns:a16="http://schemas.microsoft.com/office/drawing/2014/main" id="{A532B6DE-23E8-BC5A-E8EF-E9FA2412BCF5}"/>
              </a:ext>
            </a:extLst>
          </p:cNvPr>
          <p:cNvGrpSpPr/>
          <p:nvPr/>
        </p:nvGrpSpPr>
        <p:grpSpPr>
          <a:xfrm>
            <a:off x="6613798" y="2340325"/>
            <a:ext cx="216000" cy="108000"/>
            <a:chOff x="1960518" y="1131285"/>
            <a:chExt cx="216000" cy="108000"/>
          </a:xfrm>
        </p:grpSpPr>
        <p:cxnSp>
          <p:nvCxnSpPr>
            <p:cNvPr id="8" name="直線コネクタ 7">
              <a:extLst>
                <a:ext uri="{FF2B5EF4-FFF2-40B4-BE49-F238E27FC236}">
                  <a16:creationId xmlns:a16="http://schemas.microsoft.com/office/drawing/2014/main" id="{9D176032-D3BE-4350-0A40-039072CC2403}"/>
                </a:ext>
              </a:extLst>
            </p:cNvPr>
            <p:cNvCxnSpPr/>
            <p:nvPr/>
          </p:nvCxnSpPr>
          <p:spPr>
            <a:xfrm>
              <a:off x="1960518" y="1231665"/>
              <a:ext cx="216000" cy="0"/>
            </a:xfrm>
            <a:prstGeom prst="line">
              <a:avLst/>
            </a:prstGeom>
            <a:ln w="19050">
              <a:solidFill>
                <a:srgbClr val="C90D67"/>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FABD081E-41C5-72BF-151D-6E8C87E8091C}"/>
                </a:ext>
              </a:extLst>
            </p:cNvPr>
            <p:cNvCxnSpPr>
              <a:cxnSpLocks/>
            </p:cNvCxnSpPr>
            <p:nvPr/>
          </p:nvCxnSpPr>
          <p:spPr>
            <a:xfrm rot="5400000">
              <a:off x="2119293" y="1185285"/>
              <a:ext cx="108000" cy="0"/>
            </a:xfrm>
            <a:prstGeom prst="line">
              <a:avLst/>
            </a:prstGeom>
            <a:ln w="19050">
              <a:solidFill>
                <a:srgbClr val="C90D67"/>
              </a:solidFill>
            </a:ln>
          </p:spPr>
          <p:style>
            <a:lnRef idx="1">
              <a:schemeClr val="accent1"/>
            </a:lnRef>
            <a:fillRef idx="0">
              <a:schemeClr val="accent1"/>
            </a:fillRef>
            <a:effectRef idx="0">
              <a:schemeClr val="accent1"/>
            </a:effectRef>
            <a:fontRef idx="minor">
              <a:schemeClr val="tx1"/>
            </a:fontRef>
          </p:style>
        </p:cxnSp>
      </p:grpSp>
      <p:sp>
        <p:nvSpPr>
          <p:cNvPr id="13" name="テキスト ボックス 12">
            <a:extLst>
              <a:ext uri="{FF2B5EF4-FFF2-40B4-BE49-F238E27FC236}">
                <a16:creationId xmlns:a16="http://schemas.microsoft.com/office/drawing/2014/main" id="{12066F9E-EB25-4530-BF84-0B1AF832F1D4}"/>
              </a:ext>
            </a:extLst>
          </p:cNvPr>
          <p:cNvSpPr txBox="1"/>
          <p:nvPr/>
        </p:nvSpPr>
        <p:spPr>
          <a:xfrm>
            <a:off x="6629038" y="2073040"/>
            <a:ext cx="386716" cy="307777"/>
          </a:xfrm>
          <a:prstGeom prst="rect">
            <a:avLst/>
          </a:prstGeom>
          <a:noFill/>
        </p:spPr>
        <p:txBody>
          <a:bodyPr wrap="square" rtlCol="0">
            <a:spAutoFit/>
          </a:bodyPr>
          <a:lstStyle/>
          <a:p>
            <a:r>
              <a:rPr kumimoji="1" lang="en-US" altLang="ja-JP" sz="1400" b="1" dirty="0">
                <a:latin typeface="Arial Narrow" panose="020B0606020202030204" pitchFamily="34" charset="0"/>
              </a:rPr>
              <a:t>HV</a:t>
            </a:r>
            <a:endParaRPr kumimoji="1" lang="ja-JP" altLang="en-US" sz="1400" b="1" dirty="0">
              <a:latin typeface="Arial Narrow" panose="020B0606020202030204" pitchFamily="34" charset="0"/>
            </a:endParaRPr>
          </a:p>
        </p:txBody>
      </p:sp>
      <p:cxnSp>
        <p:nvCxnSpPr>
          <p:cNvPr id="14" name="直線コネクタ 13">
            <a:extLst>
              <a:ext uri="{FF2B5EF4-FFF2-40B4-BE49-F238E27FC236}">
                <a16:creationId xmlns:a16="http://schemas.microsoft.com/office/drawing/2014/main" id="{F6D29EF6-D22F-DD5C-AFBD-91B29E57912F}"/>
              </a:ext>
            </a:extLst>
          </p:cNvPr>
          <p:cNvCxnSpPr/>
          <p:nvPr/>
        </p:nvCxnSpPr>
        <p:spPr>
          <a:xfrm>
            <a:off x="6609988" y="2520715"/>
            <a:ext cx="4320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CDEF39C7-719D-5F4F-5EB2-C355A9C1EE63}"/>
              </a:ext>
            </a:extLst>
          </p:cNvPr>
          <p:cNvSpPr/>
          <p:nvPr/>
        </p:nvSpPr>
        <p:spPr>
          <a:xfrm>
            <a:off x="2012163" y="2408320"/>
            <a:ext cx="216000" cy="1440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a:extLst>
              <a:ext uri="{FF2B5EF4-FFF2-40B4-BE49-F238E27FC236}">
                <a16:creationId xmlns:a16="http://schemas.microsoft.com/office/drawing/2014/main" id="{418BA965-6147-0AB7-B7AE-AC5C2B7CC099}"/>
              </a:ext>
            </a:extLst>
          </p:cNvPr>
          <p:cNvGrpSpPr/>
          <p:nvPr/>
        </p:nvGrpSpPr>
        <p:grpSpPr>
          <a:xfrm flipH="1">
            <a:off x="1790338" y="2340325"/>
            <a:ext cx="216000" cy="108000"/>
            <a:chOff x="1960518" y="1131285"/>
            <a:chExt cx="216000" cy="108000"/>
          </a:xfrm>
        </p:grpSpPr>
        <p:cxnSp>
          <p:nvCxnSpPr>
            <p:cNvPr id="18" name="直線コネクタ 17">
              <a:extLst>
                <a:ext uri="{FF2B5EF4-FFF2-40B4-BE49-F238E27FC236}">
                  <a16:creationId xmlns:a16="http://schemas.microsoft.com/office/drawing/2014/main" id="{E58B0CE3-D6F5-F748-BB5F-1AAEF246947A}"/>
                </a:ext>
              </a:extLst>
            </p:cNvPr>
            <p:cNvCxnSpPr/>
            <p:nvPr/>
          </p:nvCxnSpPr>
          <p:spPr>
            <a:xfrm>
              <a:off x="1960518" y="1231665"/>
              <a:ext cx="216000" cy="0"/>
            </a:xfrm>
            <a:prstGeom prst="line">
              <a:avLst/>
            </a:prstGeom>
            <a:ln w="19050">
              <a:solidFill>
                <a:srgbClr val="C90D67"/>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EAEBAE4A-5C7E-2EA1-F438-959797B59D5C}"/>
                </a:ext>
              </a:extLst>
            </p:cNvPr>
            <p:cNvCxnSpPr>
              <a:cxnSpLocks/>
            </p:cNvCxnSpPr>
            <p:nvPr/>
          </p:nvCxnSpPr>
          <p:spPr>
            <a:xfrm rot="5400000">
              <a:off x="2119293" y="1185285"/>
              <a:ext cx="108000" cy="0"/>
            </a:xfrm>
            <a:prstGeom prst="line">
              <a:avLst/>
            </a:prstGeom>
            <a:ln w="19050">
              <a:solidFill>
                <a:srgbClr val="C90D67"/>
              </a:solidFill>
            </a:ln>
          </p:spPr>
          <p:style>
            <a:lnRef idx="1">
              <a:schemeClr val="accent1"/>
            </a:lnRef>
            <a:fillRef idx="0">
              <a:schemeClr val="accent1"/>
            </a:fillRef>
            <a:effectRef idx="0">
              <a:schemeClr val="accent1"/>
            </a:effectRef>
            <a:fontRef idx="minor">
              <a:schemeClr val="tx1"/>
            </a:fontRef>
          </p:style>
        </p:cxnSp>
      </p:grpSp>
      <p:sp>
        <p:nvSpPr>
          <p:cNvPr id="25" name="テキスト ボックス 24">
            <a:extLst>
              <a:ext uri="{FF2B5EF4-FFF2-40B4-BE49-F238E27FC236}">
                <a16:creationId xmlns:a16="http://schemas.microsoft.com/office/drawing/2014/main" id="{1E954556-89FA-9439-5645-D39FF5D9EBC1}"/>
              </a:ext>
            </a:extLst>
          </p:cNvPr>
          <p:cNvSpPr txBox="1"/>
          <p:nvPr/>
        </p:nvSpPr>
        <p:spPr>
          <a:xfrm>
            <a:off x="1599838" y="2073040"/>
            <a:ext cx="386716" cy="307777"/>
          </a:xfrm>
          <a:prstGeom prst="rect">
            <a:avLst/>
          </a:prstGeom>
          <a:noFill/>
        </p:spPr>
        <p:txBody>
          <a:bodyPr wrap="square" rtlCol="0">
            <a:spAutoFit/>
          </a:bodyPr>
          <a:lstStyle/>
          <a:p>
            <a:r>
              <a:rPr kumimoji="1" lang="en-US" altLang="ja-JP" sz="1400" b="1" dirty="0">
                <a:latin typeface="Arial Narrow" panose="020B0606020202030204" pitchFamily="34" charset="0"/>
              </a:rPr>
              <a:t>HV</a:t>
            </a:r>
            <a:endParaRPr kumimoji="1" lang="ja-JP" altLang="en-US" sz="1400" b="1" dirty="0">
              <a:latin typeface="Arial Narrow" panose="020B0606020202030204" pitchFamily="34" charset="0"/>
            </a:endParaRPr>
          </a:p>
        </p:txBody>
      </p:sp>
      <p:cxnSp>
        <p:nvCxnSpPr>
          <p:cNvPr id="26" name="直線コネクタ 25">
            <a:extLst>
              <a:ext uri="{FF2B5EF4-FFF2-40B4-BE49-F238E27FC236}">
                <a16:creationId xmlns:a16="http://schemas.microsoft.com/office/drawing/2014/main" id="{646AD9AF-2D3C-131B-8AB4-C85D9709F869}"/>
              </a:ext>
            </a:extLst>
          </p:cNvPr>
          <p:cNvCxnSpPr/>
          <p:nvPr/>
        </p:nvCxnSpPr>
        <p:spPr>
          <a:xfrm>
            <a:off x="1606188" y="2515635"/>
            <a:ext cx="4320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5F360DA8-15A1-F3A8-2CCB-8C061458D91F}"/>
              </a:ext>
            </a:extLst>
          </p:cNvPr>
          <p:cNvSpPr txBox="1"/>
          <p:nvPr/>
        </p:nvSpPr>
        <p:spPr>
          <a:xfrm>
            <a:off x="2656043" y="2077486"/>
            <a:ext cx="3378995" cy="307777"/>
          </a:xfrm>
          <a:prstGeom prst="rect">
            <a:avLst/>
          </a:prstGeom>
          <a:noFill/>
        </p:spPr>
        <p:txBody>
          <a:bodyPr wrap="square" rtlCol="0">
            <a:spAutoFit/>
          </a:bodyPr>
          <a:lstStyle/>
          <a:p>
            <a:pPr algn="ctr"/>
            <a:r>
              <a:rPr kumimoji="1" lang="en-US" altLang="ja-JP" sz="1400" b="1" dirty="0">
                <a:latin typeface="Arial Narrow" panose="020B0606020202030204" pitchFamily="34" charset="0"/>
              </a:rPr>
              <a:t>Plastic scintillator (L cm)</a:t>
            </a:r>
            <a:endParaRPr kumimoji="1" lang="ja-JP" altLang="en-US" sz="1400" b="1" dirty="0">
              <a:latin typeface="Arial Narrow" panose="020B0606020202030204" pitchFamily="34" charset="0"/>
            </a:endParaRPr>
          </a:p>
        </p:txBody>
      </p:sp>
      <p:sp>
        <p:nvSpPr>
          <p:cNvPr id="29" name="テキスト ボックス 28">
            <a:extLst>
              <a:ext uri="{FF2B5EF4-FFF2-40B4-BE49-F238E27FC236}">
                <a16:creationId xmlns:a16="http://schemas.microsoft.com/office/drawing/2014/main" id="{0414D4E8-4D3C-C0F5-B562-594303CE83EC}"/>
              </a:ext>
            </a:extLst>
          </p:cNvPr>
          <p:cNvSpPr txBox="1"/>
          <p:nvPr/>
        </p:nvSpPr>
        <p:spPr>
          <a:xfrm>
            <a:off x="6649358" y="2509920"/>
            <a:ext cx="1001122" cy="307777"/>
          </a:xfrm>
          <a:prstGeom prst="rect">
            <a:avLst/>
          </a:prstGeom>
          <a:noFill/>
        </p:spPr>
        <p:txBody>
          <a:bodyPr wrap="square" rtlCol="0">
            <a:spAutoFit/>
          </a:bodyPr>
          <a:lstStyle/>
          <a:p>
            <a:r>
              <a:rPr lang="en-US" altLang="ja-JP" sz="1400" b="1" dirty="0">
                <a:latin typeface="Arial Narrow" panose="020B0606020202030204" pitchFamily="34" charset="0"/>
              </a:rPr>
              <a:t>signal</a:t>
            </a:r>
            <a:endParaRPr kumimoji="1" lang="ja-JP" altLang="en-US" sz="1400" b="1" dirty="0">
              <a:latin typeface="Arial Narrow" panose="020B0606020202030204" pitchFamily="34" charset="0"/>
            </a:endParaRPr>
          </a:p>
        </p:txBody>
      </p:sp>
      <p:sp>
        <p:nvSpPr>
          <p:cNvPr id="54" name="テキスト ボックス 53">
            <a:extLst>
              <a:ext uri="{FF2B5EF4-FFF2-40B4-BE49-F238E27FC236}">
                <a16:creationId xmlns:a16="http://schemas.microsoft.com/office/drawing/2014/main" id="{6306E2C1-263F-B605-DD4C-550754DC2293}"/>
              </a:ext>
            </a:extLst>
          </p:cNvPr>
          <p:cNvSpPr txBox="1"/>
          <p:nvPr/>
        </p:nvSpPr>
        <p:spPr>
          <a:xfrm>
            <a:off x="1406798" y="2489600"/>
            <a:ext cx="1001122" cy="307777"/>
          </a:xfrm>
          <a:prstGeom prst="rect">
            <a:avLst/>
          </a:prstGeom>
          <a:noFill/>
        </p:spPr>
        <p:txBody>
          <a:bodyPr wrap="square" rtlCol="0">
            <a:spAutoFit/>
          </a:bodyPr>
          <a:lstStyle/>
          <a:p>
            <a:r>
              <a:rPr lang="en-US" altLang="ja-JP" sz="1400" b="1" dirty="0">
                <a:latin typeface="Arial Narrow" panose="020B0606020202030204" pitchFamily="34" charset="0"/>
              </a:rPr>
              <a:t>signal</a:t>
            </a:r>
            <a:endParaRPr kumimoji="1" lang="ja-JP" altLang="en-US" sz="1400" b="1" dirty="0">
              <a:latin typeface="Arial Narrow" panose="020B0606020202030204" pitchFamily="34" charset="0"/>
            </a:endParaRPr>
          </a:p>
        </p:txBody>
      </p:sp>
      <p:cxnSp>
        <p:nvCxnSpPr>
          <p:cNvPr id="55" name="直線矢印コネクタ 54">
            <a:extLst>
              <a:ext uri="{FF2B5EF4-FFF2-40B4-BE49-F238E27FC236}">
                <a16:creationId xmlns:a16="http://schemas.microsoft.com/office/drawing/2014/main" id="{E0089BB8-F043-DF0B-44A6-A6667BB15998}"/>
              </a:ext>
            </a:extLst>
          </p:cNvPr>
          <p:cNvCxnSpPr>
            <a:cxnSpLocks/>
          </p:cNvCxnSpPr>
          <p:nvPr/>
        </p:nvCxnSpPr>
        <p:spPr>
          <a:xfrm flipH="1">
            <a:off x="2232000" y="1963420"/>
            <a:ext cx="180000" cy="936000"/>
          </a:xfrm>
          <a:prstGeom prst="straightConnector1">
            <a:avLst/>
          </a:prstGeom>
          <a:ln w="38100">
            <a:solidFill>
              <a:srgbClr val="F214BD"/>
            </a:solidFill>
            <a:tailEnd type="triangle"/>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6A1AAD59-6432-04ED-9782-C96826105657}"/>
              </a:ext>
            </a:extLst>
          </p:cNvPr>
          <p:cNvSpPr txBox="1"/>
          <p:nvPr/>
        </p:nvSpPr>
        <p:spPr>
          <a:xfrm>
            <a:off x="2422808" y="1818640"/>
            <a:ext cx="613834" cy="523220"/>
          </a:xfrm>
          <a:prstGeom prst="rect">
            <a:avLst/>
          </a:prstGeom>
          <a:noFill/>
        </p:spPr>
        <p:txBody>
          <a:bodyPr wrap="square" rtlCol="0">
            <a:spAutoFit/>
          </a:bodyPr>
          <a:lstStyle/>
          <a:p>
            <a:r>
              <a:rPr kumimoji="1" lang="en-US" altLang="ja-JP" sz="2800" b="1" dirty="0">
                <a:solidFill>
                  <a:srgbClr val="F214BD"/>
                </a:solidFill>
                <a:latin typeface="Symbol" panose="05050102010706020507" pitchFamily="18" charset="2"/>
              </a:rPr>
              <a:t>m</a:t>
            </a:r>
            <a:endParaRPr kumimoji="1" lang="ja-JP" altLang="en-US" sz="2800" b="1" dirty="0">
              <a:solidFill>
                <a:srgbClr val="F214BD"/>
              </a:solidFill>
              <a:latin typeface="Symbol" panose="05050102010706020507" pitchFamily="18" charset="2"/>
            </a:endParaRPr>
          </a:p>
        </p:txBody>
      </p:sp>
      <p:sp>
        <p:nvSpPr>
          <p:cNvPr id="7" name="テキスト ボックス 6">
            <a:extLst>
              <a:ext uri="{FF2B5EF4-FFF2-40B4-BE49-F238E27FC236}">
                <a16:creationId xmlns:a16="http://schemas.microsoft.com/office/drawing/2014/main" id="{409D87D1-AB3A-0B9A-E0A3-BC89B6F2242C}"/>
              </a:ext>
            </a:extLst>
          </p:cNvPr>
          <p:cNvSpPr txBox="1"/>
          <p:nvPr/>
        </p:nvSpPr>
        <p:spPr>
          <a:xfrm>
            <a:off x="3891281" y="4050107"/>
            <a:ext cx="5080000" cy="830997"/>
          </a:xfrm>
          <a:prstGeom prst="rect">
            <a:avLst/>
          </a:prstGeom>
          <a:solidFill>
            <a:srgbClr val="FFFFB3"/>
          </a:solidFill>
        </p:spPr>
        <p:txBody>
          <a:bodyPr wrap="square" rtlCol="0">
            <a:spAutoFit/>
          </a:bodyPr>
          <a:lstStyle/>
          <a:p>
            <a:pPr>
              <a:spcAft>
                <a:spcPts val="0"/>
              </a:spcAft>
            </a:pPr>
            <a:r>
              <a:rPr kumimoji="1" lang="en-US" altLang="ja-JP" sz="1600" b="1" dirty="0">
                <a:latin typeface="Arial" panose="020B0604020202020204" pitchFamily="34" charset="0"/>
                <a:cs typeface="Arial" panose="020B0604020202020204" pitchFamily="34" charset="0"/>
              </a:rPr>
              <a:t>L:	length of plastic scintillator, L=100cm</a:t>
            </a:r>
          </a:p>
          <a:p>
            <a:pPr>
              <a:spcAft>
                <a:spcPts val="0"/>
              </a:spcAft>
            </a:pPr>
            <a:r>
              <a:rPr kumimoji="1" lang="en-US" altLang="ja-JP" sz="1600" b="1" dirty="0">
                <a:latin typeface="Arial" panose="020B0604020202020204" pitchFamily="34" charset="0"/>
                <a:cs typeface="Arial" panose="020B0604020202020204" pitchFamily="34" charset="0"/>
              </a:rPr>
              <a:t>c: 	light velocity c~30cm/1ns</a:t>
            </a:r>
          </a:p>
          <a:p>
            <a:pPr>
              <a:spcAft>
                <a:spcPts val="0"/>
              </a:spcAft>
            </a:pPr>
            <a:r>
              <a:rPr kumimoji="1" lang="en-US" altLang="ja-JP" sz="1600" b="1" dirty="0">
                <a:latin typeface="Arial" panose="020B0604020202020204" pitchFamily="34" charset="0"/>
                <a:cs typeface="Arial" panose="020B0604020202020204" pitchFamily="34" charset="0"/>
              </a:rPr>
              <a:t>n: 	refraction index of light in plastic, n~1.5</a:t>
            </a:r>
          </a:p>
        </p:txBody>
      </p:sp>
      <p:sp>
        <p:nvSpPr>
          <p:cNvPr id="10" name="テキスト ボックス 9">
            <a:extLst>
              <a:ext uri="{FF2B5EF4-FFF2-40B4-BE49-F238E27FC236}">
                <a16:creationId xmlns:a16="http://schemas.microsoft.com/office/drawing/2014/main" id="{9FDD936B-220E-D03C-C463-8C00DE69844D}"/>
              </a:ext>
            </a:extLst>
          </p:cNvPr>
          <p:cNvSpPr txBox="1"/>
          <p:nvPr/>
        </p:nvSpPr>
        <p:spPr>
          <a:xfrm>
            <a:off x="425522" y="4186906"/>
            <a:ext cx="3439121" cy="523220"/>
          </a:xfrm>
          <a:prstGeom prst="rect">
            <a:avLst/>
          </a:prstGeom>
          <a:noFill/>
        </p:spPr>
        <p:txBody>
          <a:bodyPr wrap="square" rtlCol="0">
            <a:spAutoFit/>
          </a:bodyPr>
          <a:lstStyle/>
          <a:p>
            <a:pPr>
              <a:spcAft>
                <a:spcPts val="1200"/>
              </a:spcAft>
            </a:pPr>
            <a:r>
              <a:rPr kumimoji="1" lang="en-US" altLang="ja-JP" sz="2800" b="1" dirty="0">
                <a:latin typeface="Symbol" panose="05050102010706020507" pitchFamily="18" charset="2"/>
                <a:cs typeface="Arial" panose="020B0604020202020204" pitchFamily="34" charset="0"/>
              </a:rPr>
              <a:t>D</a:t>
            </a:r>
            <a:r>
              <a:rPr kumimoji="1" lang="en-US" altLang="ja-JP" sz="2800" b="1" dirty="0">
                <a:latin typeface="Arial" panose="020B0604020202020204" pitchFamily="34" charset="0"/>
                <a:cs typeface="Arial" panose="020B0604020202020204" pitchFamily="34" charset="0"/>
              </a:rPr>
              <a:t>t = </a:t>
            </a:r>
            <a:r>
              <a:rPr lang="en-US" altLang="ja-JP" sz="2800" b="1" dirty="0">
                <a:latin typeface="Arial" panose="020B0604020202020204" pitchFamily="34" charset="0"/>
                <a:cs typeface="Arial" panose="020B0604020202020204" pitchFamily="34" charset="0"/>
              </a:rPr>
              <a:t>L</a:t>
            </a:r>
            <a:r>
              <a:rPr kumimoji="1" lang="en-US" altLang="ja-JP" sz="2800" b="1" dirty="0">
                <a:latin typeface="Arial" panose="020B0604020202020204" pitchFamily="34" charset="0"/>
                <a:cs typeface="Arial" panose="020B0604020202020204" pitchFamily="34" charset="0"/>
              </a:rPr>
              <a:t>/(c/n) ~ 5ns.</a:t>
            </a:r>
          </a:p>
        </p:txBody>
      </p:sp>
      <p:sp>
        <p:nvSpPr>
          <p:cNvPr id="11" name="スライド番号プレースホルダー 1">
            <a:extLst>
              <a:ext uri="{FF2B5EF4-FFF2-40B4-BE49-F238E27FC236}">
                <a16:creationId xmlns:a16="http://schemas.microsoft.com/office/drawing/2014/main" id="{DA0AC010-19C3-8064-33B8-D3FA2429BD99}"/>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553934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8740A1D-72C1-7BD5-FF54-CB2D1F5EE416}"/>
              </a:ext>
            </a:extLst>
          </p:cNvPr>
          <p:cNvSpPr txBox="1"/>
          <p:nvPr/>
        </p:nvSpPr>
        <p:spPr>
          <a:xfrm>
            <a:off x="1814512" y="19866"/>
            <a:ext cx="5495925" cy="523220"/>
          </a:xfrm>
          <a:prstGeom prst="rect">
            <a:avLst/>
          </a:prstGeom>
          <a:noFill/>
        </p:spPr>
        <p:txBody>
          <a:bodyPr wrap="square" rtlCol="0">
            <a:spAutoFit/>
          </a:bodyPr>
          <a:lstStyle/>
          <a:p>
            <a:pPr algn="ctr"/>
            <a:r>
              <a:rPr kumimoji="1" lang="en-US" altLang="ja-JP" sz="2800" b="1" u="sng" dirty="0">
                <a:solidFill>
                  <a:srgbClr val="0000FF"/>
                </a:solidFill>
                <a:latin typeface="Arial" panose="020B0604020202020204" pitchFamily="34" charset="0"/>
                <a:cs typeface="Arial" panose="020B0604020202020204" pitchFamily="34" charset="0"/>
              </a:rPr>
              <a:t>Downstream</a:t>
            </a:r>
            <a:endParaRPr kumimoji="1" lang="ja-JP" altLang="en-US" sz="2800" b="1" u="sng" dirty="0">
              <a:solidFill>
                <a:srgbClr val="0000FF"/>
              </a:solidFill>
              <a:latin typeface="Arial" panose="020B0604020202020204" pitchFamily="34" charset="0"/>
              <a:cs typeface="Arial" panose="020B0604020202020204" pitchFamily="34" charset="0"/>
            </a:endParaRPr>
          </a:p>
        </p:txBody>
      </p:sp>
      <p:pic>
        <p:nvPicPr>
          <p:cNvPr id="5" name="図 4">
            <a:extLst>
              <a:ext uri="{FF2B5EF4-FFF2-40B4-BE49-F238E27FC236}">
                <a16:creationId xmlns:a16="http://schemas.microsoft.com/office/drawing/2014/main" id="{8D7CE4B0-6D23-E609-0D96-87531CF500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485394"/>
            <a:ext cx="8857488" cy="5887212"/>
          </a:xfrm>
          <a:prstGeom prst="rect">
            <a:avLst/>
          </a:prstGeom>
        </p:spPr>
      </p:pic>
      <p:sp>
        <p:nvSpPr>
          <p:cNvPr id="2" name="四角形: 角を丸くする 1">
            <a:extLst>
              <a:ext uri="{FF2B5EF4-FFF2-40B4-BE49-F238E27FC236}">
                <a16:creationId xmlns:a16="http://schemas.microsoft.com/office/drawing/2014/main" id="{A15D24E4-E0F1-52C2-A4C9-B900F80E87A1}"/>
              </a:ext>
            </a:extLst>
          </p:cNvPr>
          <p:cNvSpPr/>
          <p:nvPr/>
        </p:nvSpPr>
        <p:spPr>
          <a:xfrm>
            <a:off x="6149787" y="318046"/>
            <a:ext cx="2859741" cy="4531860"/>
          </a:xfrm>
          <a:prstGeom prst="roundRect">
            <a:avLst/>
          </a:prstGeom>
          <a:noFill/>
          <a:ln w="127000">
            <a:solidFill>
              <a:srgbClr val="FAAC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1">
            <a:extLst>
              <a:ext uri="{FF2B5EF4-FFF2-40B4-BE49-F238E27FC236}">
                <a16:creationId xmlns:a16="http://schemas.microsoft.com/office/drawing/2014/main" id="{69D97919-C3E1-C74B-433F-CCD3EC433D2A}"/>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104505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CA3F258-77E4-F53B-111D-5FE6A44BDF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2364" y="570079"/>
            <a:ext cx="4185438" cy="2211080"/>
          </a:xfrm>
          <a:prstGeom prst="rect">
            <a:avLst/>
          </a:prstGeom>
        </p:spPr>
      </p:pic>
      <p:sp>
        <p:nvSpPr>
          <p:cNvPr id="2" name="テキスト ボックス 1">
            <a:extLst>
              <a:ext uri="{FF2B5EF4-FFF2-40B4-BE49-F238E27FC236}">
                <a16:creationId xmlns:a16="http://schemas.microsoft.com/office/drawing/2014/main" id="{AF7C8DBE-144D-1BEB-E93C-7554C1410313}"/>
              </a:ext>
            </a:extLst>
          </p:cNvPr>
          <p:cNvSpPr txBox="1"/>
          <p:nvPr/>
        </p:nvSpPr>
        <p:spPr>
          <a:xfrm>
            <a:off x="1814512" y="28575"/>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About this lecture</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4" name="テキスト ボックス 3">
            <a:extLst>
              <a:ext uri="{FF2B5EF4-FFF2-40B4-BE49-F238E27FC236}">
                <a16:creationId xmlns:a16="http://schemas.microsoft.com/office/drawing/2014/main" id="{6CF83C94-5135-DF12-8310-B0D99AA66D39}"/>
              </a:ext>
            </a:extLst>
          </p:cNvPr>
          <p:cNvSpPr txBox="1"/>
          <p:nvPr/>
        </p:nvSpPr>
        <p:spPr>
          <a:xfrm>
            <a:off x="-2" y="553673"/>
            <a:ext cx="9144001" cy="5786199"/>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As already presented, </a:t>
            </a:r>
            <a:r>
              <a:rPr lang="en-US" altLang="ja-JP" sz="2000" b="1" dirty="0">
                <a:latin typeface="Arial" panose="020B0604020202020204" pitchFamily="34" charset="0"/>
                <a:cs typeface="Arial" panose="020B0604020202020204" pitchFamily="34" charset="0"/>
              </a:rPr>
              <a:t>c</a:t>
            </a:r>
            <a:r>
              <a:rPr kumimoji="1" lang="en-US" altLang="ja-JP" sz="2000" b="1" dirty="0">
                <a:latin typeface="Arial" panose="020B0604020202020204" pitchFamily="34" charset="0"/>
                <a:cs typeface="Arial" panose="020B0604020202020204" pitchFamily="34" charset="0"/>
              </a:rPr>
              <a:t>oincidence</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of two </a:t>
            </a:r>
            <a:r>
              <a:rPr kumimoji="1" lang="en-US" altLang="ja-JP" sz="2000" b="1" dirty="0">
                <a:solidFill>
                  <a:srgbClr val="FF0000"/>
                </a:solidFill>
                <a:latin typeface="Arial" panose="020B0604020202020204" pitchFamily="34" charset="0"/>
                <a:cs typeface="Arial" panose="020B0604020202020204" pitchFamily="34" charset="0"/>
              </a:rPr>
              <a:t>plastic scintillator</a:t>
            </a:r>
            <a:r>
              <a:rPr lang="en-US" altLang="ja-JP" sz="2000" b="1" dirty="0">
                <a:solidFill>
                  <a:srgbClr val="FF0000"/>
                </a:solidFill>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layers</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is one of most popular experimental</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method to detect </a:t>
            </a:r>
            <a:r>
              <a:rPr kumimoji="1" lang="en-US" altLang="ja-JP" sz="2000" b="1" dirty="0">
                <a:solidFill>
                  <a:srgbClr val="FF0000"/>
                </a:solidFill>
                <a:latin typeface="Arial" panose="020B0604020202020204" pitchFamily="34" charset="0"/>
                <a:cs typeface="Arial" panose="020B0604020202020204" pitchFamily="34" charset="0"/>
              </a:rPr>
              <a:t>cosmic</a:t>
            </a:r>
            <a:r>
              <a:rPr lang="en-US" altLang="ja-JP" sz="2000" b="1" dirty="0">
                <a:solidFill>
                  <a:srgbClr val="FF0000"/>
                </a:solidFill>
                <a:latin typeface="Arial" panose="020B0604020202020204" pitchFamily="34" charset="0"/>
                <a:cs typeface="Arial" panose="020B0604020202020204" pitchFamily="34" charset="0"/>
              </a:rPr>
              <a:t> </a:t>
            </a:r>
            <a:r>
              <a:rPr kumimoji="1" lang="en-US" altLang="ja-JP" sz="2000" b="1" dirty="0">
                <a:solidFill>
                  <a:srgbClr val="FF0000"/>
                </a:solidFill>
                <a:latin typeface="Arial" panose="020B0604020202020204" pitchFamily="34" charset="0"/>
                <a:cs typeface="Arial" panose="020B0604020202020204" pitchFamily="34" charset="0"/>
              </a:rPr>
              <a:t>ray muons</a:t>
            </a:r>
            <a:r>
              <a:rPr kumimoji="1" lang="en-US" altLang="ja-JP" sz="2000" b="1" dirty="0">
                <a:latin typeface="Arial" panose="020B0604020202020204" pitchFamily="34" charset="0"/>
                <a:cs typeface="Arial" panose="020B0604020202020204" pitchFamily="34" charset="0"/>
              </a:rPr>
              <a:t>.</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a:t>
            </a:r>
            <a:r>
              <a:rPr kumimoji="1" lang="en-US" altLang="ja-JP" sz="2000" b="1" dirty="0">
                <a:latin typeface="Arial" panose="020B0604020202020204" pitchFamily="34" charset="0"/>
                <a:cs typeface="Arial" panose="020B0604020202020204" pitchFamily="34" charset="0"/>
              </a:rPr>
              <a:t>t is done as an exercise in</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high-energy experiments.</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It is also used in muon radiography</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experiments.</a:t>
            </a: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2000" b="1" dirty="0">
                <a:solidFill>
                  <a:srgbClr val="FF0000"/>
                </a:solidFill>
                <a:latin typeface="Arial" panose="020B0604020202020204" pitchFamily="34" charset="0"/>
                <a:cs typeface="Arial" panose="020B0604020202020204" pitchFamily="34" charset="0"/>
              </a:rPr>
              <a:t>In this lecture, a very simple experimental configuration is given,</a:t>
            </a:r>
            <a:br>
              <a:rPr kumimoji="1" lang="en-US" altLang="ja-JP" sz="2000" b="1" dirty="0">
                <a:solidFill>
                  <a:srgbClr val="FF0000"/>
                </a:solidFill>
                <a:latin typeface="Arial" panose="020B0604020202020204" pitchFamily="34" charset="0"/>
                <a:cs typeface="Arial" panose="020B0604020202020204" pitchFamily="34" charset="0"/>
              </a:rPr>
            </a:br>
            <a:r>
              <a:rPr kumimoji="1" lang="en-US" altLang="ja-JP" sz="2000" b="1" dirty="0">
                <a:solidFill>
                  <a:srgbClr val="FF0000"/>
                </a:solidFill>
                <a:latin typeface="Arial" panose="020B0604020202020204" pitchFamily="34" charset="0"/>
                <a:cs typeface="Arial" panose="020B0604020202020204" pitchFamily="34" charset="0"/>
              </a:rPr>
              <a:t>and all components </a:t>
            </a:r>
            <a:r>
              <a:rPr lang="en-US" altLang="ja-JP" sz="2000" b="1" dirty="0">
                <a:solidFill>
                  <a:srgbClr val="FF0000"/>
                </a:solidFill>
                <a:latin typeface="Arial" panose="020B0604020202020204" pitchFamily="34" charset="0"/>
                <a:cs typeface="Arial" panose="020B0604020202020204" pitchFamily="34" charset="0"/>
              </a:rPr>
              <a:t>are explained </a:t>
            </a:r>
            <a:r>
              <a:rPr kumimoji="1" lang="en-US" altLang="ja-JP" sz="2000" b="1" dirty="0">
                <a:solidFill>
                  <a:srgbClr val="FF0000"/>
                </a:solidFill>
                <a:latin typeface="Arial" panose="020B0604020202020204" pitchFamily="34" charset="0"/>
                <a:cs typeface="Arial" panose="020B0604020202020204" pitchFamily="34" charset="0"/>
              </a:rPr>
              <a:t>one by one.</a:t>
            </a:r>
          </a:p>
          <a:p>
            <a:pPr marL="342900" indent="-342900">
              <a:spcAft>
                <a:spcPts val="1200"/>
              </a:spcAft>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Some components such as PMT, CAMAC are slightly old. T</a:t>
            </a:r>
            <a:r>
              <a:rPr kumimoji="1" lang="en-US" altLang="ja-JP" sz="2000" b="1" dirty="0">
                <a:latin typeface="Arial" panose="020B0604020202020204" pitchFamily="34" charset="0"/>
                <a:cs typeface="Arial" panose="020B0604020202020204" pitchFamily="34" charset="0"/>
              </a:rPr>
              <a:t>hey have recently been replaced by MPPC, VME or other</a:t>
            </a:r>
            <a:r>
              <a:rPr lang="en-US" altLang="ja-JP" sz="2000" b="1" dirty="0">
                <a:latin typeface="Arial" panose="020B0604020202020204" pitchFamily="34" charset="0"/>
                <a:cs typeface="Arial" panose="020B0604020202020204" pitchFamily="34" charset="0"/>
              </a:rPr>
              <a:t>s</a:t>
            </a:r>
            <a:r>
              <a:rPr kumimoji="1" lang="en-US" altLang="ja-JP" sz="2000" b="1" dirty="0">
                <a:latin typeface="Arial" panose="020B0604020202020204" pitchFamily="34" charset="0"/>
                <a:cs typeface="Arial" panose="020B0604020202020204" pitchFamily="34" charset="0"/>
              </a:rPr>
              <a:t>. However, these traditional components are still widely used. The basic concept is common with newer components</a:t>
            </a:r>
            <a:r>
              <a:rPr lang="en-US" altLang="ja-JP" sz="2000" b="1" dirty="0">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It is a really worth for studying.</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Unfortunately, some of the </a:t>
            </a:r>
            <a:r>
              <a:rPr lang="en-US" altLang="ja-JP" sz="2000" b="1" dirty="0">
                <a:latin typeface="Arial" panose="020B0604020202020204" pitchFamily="34" charset="0"/>
                <a:cs typeface="Arial" panose="020B0604020202020204" pitchFamily="34" charset="0"/>
              </a:rPr>
              <a:t>module</a:t>
            </a:r>
            <a:r>
              <a:rPr kumimoji="1" lang="en-US" altLang="ja-JP" sz="2000" b="1" dirty="0">
                <a:latin typeface="Arial" panose="020B0604020202020204" pitchFamily="34" charset="0"/>
                <a:cs typeface="Arial" panose="020B0604020202020204" pitchFamily="34" charset="0"/>
              </a:rPr>
              <a:t>s are not available in the Vietnam Neutrino Group. However, you can learn similar hand-on experience</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in the training course</a:t>
            </a:r>
            <a:r>
              <a:rPr lang="en-US" altLang="ja-JP" sz="2000" b="1" dirty="0">
                <a:latin typeface="Arial" panose="020B0604020202020204" pitchFamily="34" charset="0"/>
                <a:cs typeface="Arial" panose="020B0604020202020204" pitchFamily="34" charset="0"/>
              </a:rPr>
              <a:t>.</a:t>
            </a:r>
            <a:endParaRPr kumimoji="1" lang="ja-JP" altLang="en-US" sz="2000" b="1" dirty="0">
              <a:latin typeface="Arial" panose="020B0604020202020204" pitchFamily="34" charset="0"/>
              <a:cs typeface="Arial" panose="020B0604020202020204" pitchFamily="34" charset="0"/>
            </a:endParaRPr>
          </a:p>
        </p:txBody>
      </p:sp>
      <p:sp>
        <p:nvSpPr>
          <p:cNvPr id="3" name="スライド番号プレースホルダー 1">
            <a:extLst>
              <a:ext uri="{FF2B5EF4-FFF2-40B4-BE49-F238E27FC236}">
                <a16:creationId xmlns:a16="http://schemas.microsoft.com/office/drawing/2014/main" id="{B8727AAC-BFC6-AC13-1FB0-9C9DC992827C}"/>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976110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8740A1D-72C1-7BD5-FF54-CB2D1F5EE416}"/>
              </a:ext>
            </a:extLst>
          </p:cNvPr>
          <p:cNvSpPr txBox="1"/>
          <p:nvPr/>
        </p:nvSpPr>
        <p:spPr>
          <a:xfrm>
            <a:off x="1814512" y="19866"/>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Trigger</a:t>
            </a:r>
            <a:endParaRPr kumimoji="1" lang="ja-JP" altLang="en-US" sz="2800" b="1" u="sng" dirty="0">
              <a:solidFill>
                <a:srgbClr val="0000FF"/>
              </a:solidFill>
              <a:latin typeface="Arial" panose="020B0604020202020204" pitchFamily="34" charset="0"/>
              <a:cs typeface="Arial" panose="020B0604020202020204" pitchFamily="34" charset="0"/>
            </a:endParaRPr>
          </a:p>
        </p:txBody>
      </p:sp>
      <p:pic>
        <p:nvPicPr>
          <p:cNvPr id="6" name="図 5">
            <a:extLst>
              <a:ext uri="{FF2B5EF4-FFF2-40B4-BE49-F238E27FC236}">
                <a16:creationId xmlns:a16="http://schemas.microsoft.com/office/drawing/2014/main" id="{A56767D0-CBEF-4A9E-A571-C51AEF0380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4272" y="891988"/>
            <a:ext cx="3564636" cy="4267200"/>
          </a:xfrm>
          <a:prstGeom prst="rect">
            <a:avLst/>
          </a:prstGeom>
        </p:spPr>
      </p:pic>
      <p:sp>
        <p:nvSpPr>
          <p:cNvPr id="8" name="テキスト ボックス 7">
            <a:extLst>
              <a:ext uri="{FF2B5EF4-FFF2-40B4-BE49-F238E27FC236}">
                <a16:creationId xmlns:a16="http://schemas.microsoft.com/office/drawing/2014/main" id="{9860C0E9-5542-4C44-3338-9E91EDDB8F93}"/>
              </a:ext>
            </a:extLst>
          </p:cNvPr>
          <p:cNvSpPr txBox="1"/>
          <p:nvPr/>
        </p:nvSpPr>
        <p:spPr>
          <a:xfrm>
            <a:off x="8962" y="887505"/>
            <a:ext cx="5056094" cy="4247317"/>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In this electronics circuit, all data acquisition by the online computer start by this coincidence signal.</a:t>
            </a:r>
            <a:br>
              <a:rPr kumimoji="1"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Therefore</a:t>
            </a:r>
            <a:r>
              <a:rPr kumimoji="1" lang="en-US" altLang="ja-JP" sz="2000" b="1" dirty="0">
                <a:latin typeface="Arial" panose="020B0604020202020204" pitchFamily="34" charset="0"/>
                <a:cs typeface="Arial" panose="020B0604020202020204" pitchFamily="34" charset="0"/>
              </a:rPr>
              <a:t>, this signal is a key signal in this circuit, and is called </a:t>
            </a:r>
            <a:r>
              <a:rPr kumimoji="1" lang="en-US" altLang="ja-JP" sz="2000" b="1" dirty="0">
                <a:solidFill>
                  <a:srgbClr val="FF0000"/>
                </a:solidFill>
                <a:latin typeface="Arial" panose="020B0604020202020204" pitchFamily="34" charset="0"/>
                <a:cs typeface="Arial" panose="020B0604020202020204" pitchFamily="34" charset="0"/>
              </a:rPr>
              <a:t>trigger </a:t>
            </a:r>
            <a:r>
              <a:rPr kumimoji="1" lang="en-US" altLang="ja-JP" sz="2000" b="1" dirty="0">
                <a:latin typeface="Arial" panose="020B0604020202020204" pitchFamily="34" charset="0"/>
                <a:cs typeface="Arial" panose="020B0604020202020204" pitchFamily="34" charset="0"/>
              </a:rPr>
              <a:t>signal for the data acquisition.</a:t>
            </a:r>
          </a:p>
          <a:p>
            <a:pPr marL="342900" indent="-342900">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In usual experiment, </a:t>
            </a:r>
            <a:r>
              <a:rPr kumimoji="1" lang="en-US" altLang="ja-JP" sz="2000" b="1" dirty="0">
                <a:solidFill>
                  <a:srgbClr val="FF0000"/>
                </a:solidFill>
                <a:latin typeface="Arial" panose="020B0604020202020204" pitchFamily="34" charset="0"/>
                <a:cs typeface="Arial" panose="020B0604020202020204" pitchFamily="34" charset="0"/>
              </a:rPr>
              <a:t>trigger rate </a:t>
            </a:r>
            <a:r>
              <a:rPr kumimoji="1" lang="en-US" altLang="ja-JP" sz="2000" b="1" dirty="0">
                <a:latin typeface="Arial" panose="020B0604020202020204" pitchFamily="34" charset="0"/>
                <a:cs typeface="Arial" panose="020B0604020202020204" pitchFamily="34" charset="0"/>
              </a:rPr>
              <a:t>is continuously monitored by CAMAC/visual scaler module because it </a:t>
            </a:r>
            <a:r>
              <a:rPr lang="en-US" altLang="ja-JP" sz="2000" b="1" dirty="0">
                <a:latin typeface="Arial" panose="020B0604020202020204" pitchFamily="34" charset="0"/>
                <a:cs typeface="Arial" panose="020B0604020202020204" pitchFamily="34" charset="0"/>
              </a:rPr>
              <a:t>gives</a:t>
            </a:r>
            <a:r>
              <a:rPr kumimoji="1" lang="en-US" altLang="ja-JP" sz="2000" b="1" dirty="0">
                <a:latin typeface="Arial" panose="020B0604020202020204" pitchFamily="34" charset="0"/>
                <a:cs typeface="Arial" panose="020B0604020202020204" pitchFamily="34" charset="0"/>
              </a:rPr>
              <a:t> most primitive confirmation that the upstream hardware is working without</a:t>
            </a:r>
            <a:r>
              <a:rPr lang="en-US" altLang="ja-JP" sz="2000" b="1" dirty="0">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any serious problem.</a:t>
            </a:r>
            <a:endParaRPr kumimoji="1" lang="ja-JP" altLang="en-US" sz="2000" b="1" dirty="0">
              <a:latin typeface="Arial" panose="020B0604020202020204" pitchFamily="34" charset="0"/>
              <a:cs typeface="Arial" panose="020B0604020202020204" pitchFamily="34" charset="0"/>
            </a:endParaRPr>
          </a:p>
        </p:txBody>
      </p:sp>
      <p:cxnSp>
        <p:nvCxnSpPr>
          <p:cNvPr id="12" name="直線コネクタ 11">
            <a:extLst>
              <a:ext uri="{FF2B5EF4-FFF2-40B4-BE49-F238E27FC236}">
                <a16:creationId xmlns:a16="http://schemas.microsoft.com/office/drawing/2014/main" id="{EC9C3BFD-32D6-1D51-DFA5-9EA3AAE362EE}"/>
              </a:ext>
            </a:extLst>
          </p:cNvPr>
          <p:cNvCxnSpPr/>
          <p:nvPr/>
        </p:nvCxnSpPr>
        <p:spPr>
          <a:xfrm>
            <a:off x="6049384" y="2704831"/>
            <a:ext cx="288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69CF2B05-A5D4-97F7-DA22-CE24FF04F83F}"/>
              </a:ext>
            </a:extLst>
          </p:cNvPr>
          <p:cNvCxnSpPr/>
          <p:nvPr/>
        </p:nvCxnSpPr>
        <p:spPr>
          <a:xfrm flipH="1">
            <a:off x="6193384" y="2240280"/>
            <a:ext cx="164592" cy="37490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FD5B97BE-1A9B-4FC7-8C64-32DC220D7C54}"/>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894241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3">
            <a:extLst>
              <a:ext uri="{FF2B5EF4-FFF2-40B4-BE49-F238E27FC236}">
                <a16:creationId xmlns:a16="http://schemas.microsoft.com/office/drawing/2014/main" id="{55EAEBAF-210B-4E16-80FD-540AFB456A32}"/>
              </a:ext>
            </a:extLst>
          </p:cNvPr>
          <p:cNvSpPr txBox="1">
            <a:spLocks noChangeArrowheads="1"/>
          </p:cNvSpPr>
          <p:nvPr/>
        </p:nvSpPr>
        <p:spPr bwMode="auto">
          <a:xfrm>
            <a:off x="236538" y="15187"/>
            <a:ext cx="8655050"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Gate Generator</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pic>
        <p:nvPicPr>
          <p:cNvPr id="5" name="図 4">
            <a:extLst>
              <a:ext uri="{FF2B5EF4-FFF2-40B4-BE49-F238E27FC236}">
                <a16:creationId xmlns:a16="http://schemas.microsoft.com/office/drawing/2014/main" id="{056C649C-42B8-E6BC-8B9D-CFC2B7BB8B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326" y="277124"/>
            <a:ext cx="1001268" cy="5779008"/>
          </a:xfrm>
          <a:prstGeom prst="rect">
            <a:avLst/>
          </a:prstGeom>
        </p:spPr>
      </p:pic>
      <p:pic>
        <p:nvPicPr>
          <p:cNvPr id="8" name="図 7">
            <a:extLst>
              <a:ext uri="{FF2B5EF4-FFF2-40B4-BE49-F238E27FC236}">
                <a16:creationId xmlns:a16="http://schemas.microsoft.com/office/drawing/2014/main" id="{949BD85F-2C1D-399C-14D9-C546B91582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5186" y="643026"/>
            <a:ext cx="1384554" cy="3361284"/>
          </a:xfrm>
          <a:prstGeom prst="rect">
            <a:avLst/>
          </a:prstGeom>
        </p:spPr>
      </p:pic>
      <p:sp>
        <p:nvSpPr>
          <p:cNvPr id="9" name="テキスト ボックス 8">
            <a:extLst>
              <a:ext uri="{FF2B5EF4-FFF2-40B4-BE49-F238E27FC236}">
                <a16:creationId xmlns:a16="http://schemas.microsoft.com/office/drawing/2014/main" id="{2ADBBF3A-8389-BDE4-3C02-6DB6265819C3}"/>
              </a:ext>
            </a:extLst>
          </p:cNvPr>
          <p:cNvSpPr txBox="1"/>
          <p:nvPr/>
        </p:nvSpPr>
        <p:spPr>
          <a:xfrm>
            <a:off x="215097" y="6160759"/>
            <a:ext cx="5967246" cy="507831"/>
          </a:xfrm>
          <a:prstGeom prst="rect">
            <a:avLst/>
          </a:prstGeom>
          <a:noFill/>
        </p:spPr>
        <p:txBody>
          <a:bodyPr wrap="square" rtlCol="0">
            <a:spAutoFit/>
          </a:bodyPr>
          <a:lstStyle/>
          <a:p>
            <a:r>
              <a:rPr lang="en-US" altLang="ja-JP" sz="1600" b="1" dirty="0" err="1">
                <a:latin typeface="Arial Narrow" panose="020B0606020202030204" pitchFamily="34" charset="0"/>
              </a:rPr>
              <a:t>L</a:t>
            </a:r>
            <a:r>
              <a:rPr kumimoji="1" lang="en-US" altLang="ja-JP" sz="1600" b="1" dirty="0" err="1">
                <a:latin typeface="Arial Narrow" panose="020B0606020202030204" pitchFamily="34" charset="0"/>
              </a:rPr>
              <a:t>eCroy</a:t>
            </a:r>
            <a:r>
              <a:rPr kumimoji="1" lang="en-US" altLang="ja-JP" sz="1600" b="1" dirty="0">
                <a:latin typeface="Arial Narrow" panose="020B0606020202030204" pitchFamily="34" charset="0"/>
              </a:rPr>
              <a:t> NIM </a:t>
            </a:r>
            <a:r>
              <a:rPr lang="en-US" altLang="ja-JP" sz="1600" b="1" dirty="0">
                <a:latin typeface="Arial Narrow" panose="020B0606020202030204" pitchFamily="34" charset="0"/>
              </a:rPr>
              <a:t>Dual</a:t>
            </a:r>
            <a:r>
              <a:rPr kumimoji="1" lang="en-US" altLang="ja-JP" sz="1600" b="1" dirty="0">
                <a:latin typeface="Arial Narrow" panose="020B0606020202030204" pitchFamily="34" charset="0"/>
              </a:rPr>
              <a:t> Gate Generator Model 222</a:t>
            </a:r>
            <a:br>
              <a:rPr kumimoji="1" lang="en-US" altLang="ja-JP" sz="1600" b="1" dirty="0">
                <a:latin typeface="Arial Narrow" panose="020B0606020202030204" pitchFamily="34" charset="0"/>
              </a:rPr>
            </a:br>
            <a:r>
              <a:rPr kumimoji="1" lang="en-US" altLang="ja-JP" sz="1100" dirty="0">
                <a:latin typeface="Arial Narrow" panose="020B0606020202030204" pitchFamily="34" charset="0"/>
              </a:rPr>
              <a:t>https://nuchem.iucf.indiana.edu/Instrumentation/Elec_Manual/Electronic_pdfs/222-spec.htm</a:t>
            </a:r>
          </a:p>
        </p:txBody>
      </p:sp>
      <p:cxnSp>
        <p:nvCxnSpPr>
          <p:cNvPr id="23" name="直線コネクタ 22">
            <a:extLst>
              <a:ext uri="{FF2B5EF4-FFF2-40B4-BE49-F238E27FC236}">
                <a16:creationId xmlns:a16="http://schemas.microsoft.com/office/drawing/2014/main" id="{E1D1351D-17C8-7722-8D21-35AE1A26B041}"/>
              </a:ext>
            </a:extLst>
          </p:cNvPr>
          <p:cNvCxnSpPr>
            <a:cxnSpLocks/>
          </p:cNvCxnSpPr>
          <p:nvPr/>
        </p:nvCxnSpPr>
        <p:spPr>
          <a:xfrm>
            <a:off x="5723555" y="3239635"/>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8A32406E-3FC2-32B7-6297-D5CCD1248351}"/>
              </a:ext>
            </a:extLst>
          </p:cNvPr>
          <p:cNvCxnSpPr>
            <a:cxnSpLocks/>
          </p:cNvCxnSpPr>
          <p:nvPr/>
        </p:nvCxnSpPr>
        <p:spPr>
          <a:xfrm>
            <a:off x="6852012" y="3241033"/>
            <a:ext cx="68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8765617C-F304-B894-27DB-1275616EE556}"/>
              </a:ext>
            </a:extLst>
          </p:cNvPr>
          <p:cNvCxnSpPr>
            <a:cxnSpLocks/>
          </p:cNvCxnSpPr>
          <p:nvPr/>
        </p:nvCxnSpPr>
        <p:spPr>
          <a:xfrm>
            <a:off x="6099571" y="3579441"/>
            <a:ext cx="75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20097E04-EB19-A43B-6DE5-15F2B11EE868}"/>
              </a:ext>
            </a:extLst>
          </p:cNvPr>
          <p:cNvCxnSpPr>
            <a:cxnSpLocks/>
          </p:cNvCxnSpPr>
          <p:nvPr/>
        </p:nvCxnSpPr>
        <p:spPr>
          <a:xfrm rot="5400000">
            <a:off x="5919719" y="341585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242CAA0A-318E-8C7E-B365-EF0499A970B0}"/>
              </a:ext>
            </a:extLst>
          </p:cNvPr>
          <p:cNvCxnSpPr>
            <a:cxnSpLocks/>
          </p:cNvCxnSpPr>
          <p:nvPr/>
        </p:nvCxnSpPr>
        <p:spPr>
          <a:xfrm rot="5400000">
            <a:off x="6670289" y="3413946"/>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2B2988E1-2021-CD1E-4EF1-D70FF207F1EE}"/>
              </a:ext>
            </a:extLst>
          </p:cNvPr>
          <p:cNvSpPr txBox="1"/>
          <p:nvPr/>
        </p:nvSpPr>
        <p:spPr>
          <a:xfrm>
            <a:off x="7701280" y="3030484"/>
            <a:ext cx="731520" cy="369332"/>
          </a:xfrm>
          <a:prstGeom prst="rect">
            <a:avLst/>
          </a:prstGeom>
          <a:noFill/>
        </p:spPr>
        <p:txBody>
          <a:bodyPr wrap="square" rtlCol="0">
            <a:spAutoFit/>
          </a:bodyPr>
          <a:lstStyle/>
          <a:p>
            <a:r>
              <a:rPr kumimoji="1" lang="en-US" altLang="ja-JP" b="1" dirty="0">
                <a:solidFill>
                  <a:srgbClr val="FF0000"/>
                </a:solidFill>
              </a:rPr>
              <a:t>OUT </a:t>
            </a:r>
            <a:endParaRPr kumimoji="1" lang="ja-JP" altLang="en-US" b="1" dirty="0">
              <a:solidFill>
                <a:srgbClr val="FF0000"/>
              </a:solidFill>
            </a:endParaRPr>
          </a:p>
        </p:txBody>
      </p:sp>
      <p:cxnSp>
        <p:nvCxnSpPr>
          <p:cNvPr id="32" name="直線コネクタ 31">
            <a:extLst>
              <a:ext uri="{FF2B5EF4-FFF2-40B4-BE49-F238E27FC236}">
                <a16:creationId xmlns:a16="http://schemas.microsoft.com/office/drawing/2014/main" id="{4A36A548-0BA2-C480-C6FC-A5EBD5041659}"/>
              </a:ext>
            </a:extLst>
          </p:cNvPr>
          <p:cNvCxnSpPr>
            <a:cxnSpLocks/>
          </p:cNvCxnSpPr>
          <p:nvPr/>
        </p:nvCxnSpPr>
        <p:spPr>
          <a:xfrm>
            <a:off x="2331703" y="3249260"/>
            <a:ext cx="37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E9192A44-0FC7-378E-A3A8-0694CE64980A}"/>
              </a:ext>
            </a:extLst>
          </p:cNvPr>
          <p:cNvCxnSpPr>
            <a:cxnSpLocks/>
          </p:cNvCxnSpPr>
          <p:nvPr/>
        </p:nvCxnSpPr>
        <p:spPr>
          <a:xfrm>
            <a:off x="3033440" y="3250658"/>
            <a:ext cx="108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57B95C25-B924-A5F0-5FA6-627B3860DFE0}"/>
              </a:ext>
            </a:extLst>
          </p:cNvPr>
          <p:cNvCxnSpPr>
            <a:cxnSpLocks/>
          </p:cNvCxnSpPr>
          <p:nvPr/>
        </p:nvCxnSpPr>
        <p:spPr>
          <a:xfrm>
            <a:off x="2707719" y="3589066"/>
            <a:ext cx="32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951254FD-BEAD-8C60-0C20-FB95BE6CDC35}"/>
              </a:ext>
            </a:extLst>
          </p:cNvPr>
          <p:cNvCxnSpPr>
            <a:cxnSpLocks/>
          </p:cNvCxnSpPr>
          <p:nvPr/>
        </p:nvCxnSpPr>
        <p:spPr>
          <a:xfrm rot="5400000">
            <a:off x="2527867" y="3417856"/>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B0727C23-B01B-D322-9695-B76EF5E5750D}"/>
              </a:ext>
            </a:extLst>
          </p:cNvPr>
          <p:cNvCxnSpPr>
            <a:cxnSpLocks/>
          </p:cNvCxnSpPr>
          <p:nvPr/>
        </p:nvCxnSpPr>
        <p:spPr>
          <a:xfrm rot="5400000">
            <a:off x="2851717" y="341976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E9E9B803-F8A5-F8AD-B631-B9F9504D28F6}"/>
              </a:ext>
            </a:extLst>
          </p:cNvPr>
          <p:cNvSpPr txBox="1"/>
          <p:nvPr/>
        </p:nvSpPr>
        <p:spPr>
          <a:xfrm>
            <a:off x="1594248" y="3060502"/>
            <a:ext cx="878683" cy="369332"/>
          </a:xfrm>
          <a:prstGeom prst="rect">
            <a:avLst/>
          </a:prstGeom>
          <a:noFill/>
        </p:spPr>
        <p:txBody>
          <a:bodyPr wrap="square" rtlCol="0">
            <a:spAutoFit/>
          </a:bodyPr>
          <a:lstStyle/>
          <a:p>
            <a:r>
              <a:rPr kumimoji="1" lang="en-US" altLang="ja-JP" b="1" dirty="0">
                <a:solidFill>
                  <a:srgbClr val="FF0000"/>
                </a:solidFill>
              </a:rPr>
              <a:t>INPUT</a:t>
            </a:r>
            <a:endParaRPr kumimoji="1" lang="ja-JP" altLang="en-US" b="1" dirty="0">
              <a:solidFill>
                <a:srgbClr val="FF0000"/>
              </a:solidFill>
            </a:endParaRPr>
          </a:p>
        </p:txBody>
      </p:sp>
      <p:sp>
        <p:nvSpPr>
          <p:cNvPr id="67" name="テキスト ボックス 66">
            <a:extLst>
              <a:ext uri="{FF2B5EF4-FFF2-40B4-BE49-F238E27FC236}">
                <a16:creationId xmlns:a16="http://schemas.microsoft.com/office/drawing/2014/main" id="{2C572407-CB3B-E3AE-DF61-E5A5C34C7D0B}"/>
              </a:ext>
            </a:extLst>
          </p:cNvPr>
          <p:cNvSpPr txBox="1"/>
          <p:nvPr/>
        </p:nvSpPr>
        <p:spPr>
          <a:xfrm>
            <a:off x="1608973" y="4191680"/>
            <a:ext cx="7423267" cy="1785104"/>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For Input NIM level signal, adjustable time width of OUTPUT NIM level signal is generated.</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time width of the OUTPUT signal (</a:t>
            </a:r>
            <a:r>
              <a:rPr lang="en-US" altLang="ja-JP" sz="2000" b="1" dirty="0">
                <a:solidFill>
                  <a:srgbClr val="FF0000"/>
                </a:solidFill>
                <a:latin typeface="Arial" panose="020B0604020202020204" pitchFamily="34" charset="0"/>
                <a:cs typeface="Arial" panose="020B0604020202020204" pitchFamily="34" charset="0"/>
              </a:rPr>
              <a:t>G</a:t>
            </a:r>
            <a:r>
              <a:rPr kumimoji="1" lang="en-US" altLang="ja-JP" sz="2000" b="1" dirty="0">
                <a:solidFill>
                  <a:srgbClr val="FF0000"/>
                </a:solidFill>
                <a:latin typeface="Arial" panose="020B0604020202020204" pitchFamily="34" charset="0"/>
                <a:cs typeface="Arial" panose="020B0604020202020204" pitchFamily="34" charset="0"/>
              </a:rPr>
              <a:t>ate </a:t>
            </a:r>
            <a:r>
              <a:rPr lang="en-US" altLang="ja-JP" sz="2000" b="1" dirty="0">
                <a:solidFill>
                  <a:srgbClr val="FF0000"/>
                </a:solidFill>
                <a:latin typeface="Arial" panose="020B0604020202020204" pitchFamily="34" charset="0"/>
                <a:cs typeface="Arial" panose="020B0604020202020204" pitchFamily="34" charset="0"/>
              </a:rPr>
              <a:t>W</a:t>
            </a:r>
            <a:r>
              <a:rPr kumimoji="1" lang="en-US" altLang="ja-JP" sz="2000" b="1" dirty="0">
                <a:solidFill>
                  <a:srgbClr val="FF0000"/>
                </a:solidFill>
                <a:latin typeface="Arial" panose="020B0604020202020204" pitchFamily="34" charset="0"/>
                <a:cs typeface="Arial" panose="020B0604020202020204" pitchFamily="34" charset="0"/>
              </a:rPr>
              <a:t>idth</a:t>
            </a:r>
            <a:r>
              <a:rPr kumimoji="1" lang="en-US" altLang="ja-JP" sz="2000" b="1" dirty="0">
                <a:latin typeface="Arial" panose="020B0604020202020204" pitchFamily="34" charset="0"/>
                <a:cs typeface="Arial" panose="020B0604020202020204" pitchFamily="34" charset="0"/>
              </a:rPr>
              <a:t>) can be adjusted continuously from &lt; 100 ns to &gt; 10 s by the range switch and screwdriver-adjustable potentiometer. </a:t>
            </a:r>
          </a:p>
        </p:txBody>
      </p:sp>
      <p:cxnSp>
        <p:nvCxnSpPr>
          <p:cNvPr id="68" name="直線コネクタ 67">
            <a:extLst>
              <a:ext uri="{FF2B5EF4-FFF2-40B4-BE49-F238E27FC236}">
                <a16:creationId xmlns:a16="http://schemas.microsoft.com/office/drawing/2014/main" id="{3A5AA41F-961C-017D-28ED-A5DEC4900BFA}"/>
              </a:ext>
            </a:extLst>
          </p:cNvPr>
          <p:cNvCxnSpPr>
            <a:cxnSpLocks/>
          </p:cNvCxnSpPr>
          <p:nvPr/>
        </p:nvCxnSpPr>
        <p:spPr>
          <a:xfrm>
            <a:off x="6048771" y="3792801"/>
            <a:ext cx="828000" cy="0"/>
          </a:xfrm>
          <a:prstGeom prst="line">
            <a:avLst/>
          </a:prstGeom>
          <a:ln w="38100">
            <a:solidFill>
              <a:srgbClr val="F214BD"/>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9" name="テキスト ボックス 68">
            <a:extLst>
              <a:ext uri="{FF2B5EF4-FFF2-40B4-BE49-F238E27FC236}">
                <a16:creationId xmlns:a16="http://schemas.microsoft.com/office/drawing/2014/main" id="{C33DF75C-2135-C892-55A6-A81B073F0654}"/>
              </a:ext>
            </a:extLst>
          </p:cNvPr>
          <p:cNvSpPr txBox="1"/>
          <p:nvPr/>
        </p:nvSpPr>
        <p:spPr>
          <a:xfrm>
            <a:off x="6876771" y="3587186"/>
            <a:ext cx="1384554" cy="400110"/>
          </a:xfrm>
          <a:prstGeom prst="rect">
            <a:avLst/>
          </a:prstGeom>
          <a:noFill/>
        </p:spPr>
        <p:txBody>
          <a:bodyPr wrap="square" rtlCol="0">
            <a:spAutoFit/>
          </a:bodyPr>
          <a:lstStyle/>
          <a:p>
            <a:r>
              <a:rPr kumimoji="1" lang="en-US" altLang="ja-JP" sz="2000" b="1" dirty="0">
                <a:solidFill>
                  <a:srgbClr val="F214BD"/>
                </a:solidFill>
                <a:latin typeface="Arial Narrow" panose="020B0606020202030204" pitchFamily="34" charset="0"/>
              </a:rPr>
              <a:t>Gate Width</a:t>
            </a:r>
            <a:endParaRPr kumimoji="1" lang="ja-JP" altLang="en-US" sz="2000" b="1" dirty="0">
              <a:solidFill>
                <a:srgbClr val="F214BD"/>
              </a:solidFill>
              <a:latin typeface="Arial Narrow" panose="020B0606020202030204" pitchFamily="34" charset="0"/>
            </a:endParaRPr>
          </a:p>
        </p:txBody>
      </p:sp>
      <p:sp>
        <p:nvSpPr>
          <p:cNvPr id="70" name="テキスト ボックス 69">
            <a:extLst>
              <a:ext uri="{FF2B5EF4-FFF2-40B4-BE49-F238E27FC236}">
                <a16:creationId xmlns:a16="http://schemas.microsoft.com/office/drawing/2014/main" id="{51BC9341-5711-190D-E3A8-FEFC4E0148A4}"/>
              </a:ext>
            </a:extLst>
          </p:cNvPr>
          <p:cNvSpPr txBox="1"/>
          <p:nvPr/>
        </p:nvSpPr>
        <p:spPr>
          <a:xfrm>
            <a:off x="2193676" y="1442297"/>
            <a:ext cx="1600460" cy="369332"/>
          </a:xfrm>
          <a:prstGeom prst="rect">
            <a:avLst/>
          </a:prstGeom>
          <a:noFill/>
        </p:spPr>
        <p:txBody>
          <a:bodyPr wrap="square" rtlCol="0">
            <a:spAutoFit/>
          </a:bodyPr>
          <a:lstStyle/>
          <a:p>
            <a:r>
              <a:rPr lang="en-US" altLang="ja-JP" b="1" dirty="0">
                <a:latin typeface="Arial Narrow" panose="020B0606020202030204" pitchFamily="34" charset="0"/>
                <a:cs typeface="Arial" panose="020B0604020202020204" pitchFamily="34" charset="0"/>
              </a:rPr>
              <a:t>Range switch</a:t>
            </a:r>
            <a:endParaRPr kumimoji="1" lang="ja-JP" altLang="en-US" sz="1400" b="1" dirty="0">
              <a:latin typeface="Arial Narrow" panose="020B0606020202030204" pitchFamily="34" charset="0"/>
              <a:cs typeface="Arial" panose="020B0604020202020204" pitchFamily="34" charset="0"/>
            </a:endParaRPr>
          </a:p>
        </p:txBody>
      </p:sp>
      <p:cxnSp>
        <p:nvCxnSpPr>
          <p:cNvPr id="71" name="直線矢印コネクタ 70">
            <a:extLst>
              <a:ext uri="{FF2B5EF4-FFF2-40B4-BE49-F238E27FC236}">
                <a16:creationId xmlns:a16="http://schemas.microsoft.com/office/drawing/2014/main" id="{69C439AD-CAF9-D535-9B9A-EB3D56CA6235}"/>
              </a:ext>
            </a:extLst>
          </p:cNvPr>
          <p:cNvCxnSpPr>
            <a:cxnSpLocks/>
          </p:cNvCxnSpPr>
          <p:nvPr/>
        </p:nvCxnSpPr>
        <p:spPr>
          <a:xfrm flipH="1">
            <a:off x="4870007" y="1422226"/>
            <a:ext cx="1755721" cy="4046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44C2A916-D061-D050-6EF7-EBE1D465EE53}"/>
              </a:ext>
            </a:extLst>
          </p:cNvPr>
          <p:cNvCxnSpPr>
            <a:cxnSpLocks/>
          </p:cNvCxnSpPr>
          <p:nvPr/>
        </p:nvCxnSpPr>
        <p:spPr>
          <a:xfrm flipV="1">
            <a:off x="3646155" y="1357470"/>
            <a:ext cx="1110673" cy="2452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C36B8B2F-01E1-CBB4-D0A4-AFE237FD464C}"/>
              </a:ext>
            </a:extLst>
          </p:cNvPr>
          <p:cNvSpPr txBox="1"/>
          <p:nvPr/>
        </p:nvSpPr>
        <p:spPr>
          <a:xfrm>
            <a:off x="6735196" y="1259417"/>
            <a:ext cx="1600460" cy="369332"/>
          </a:xfrm>
          <a:prstGeom prst="rect">
            <a:avLst/>
          </a:prstGeom>
          <a:noFill/>
        </p:spPr>
        <p:txBody>
          <a:bodyPr wrap="square" rtlCol="0">
            <a:spAutoFit/>
          </a:bodyPr>
          <a:lstStyle/>
          <a:p>
            <a:r>
              <a:rPr lang="en-US" altLang="ja-JP" b="1" dirty="0">
                <a:latin typeface="Arial Narrow" panose="020B0606020202030204" pitchFamily="34" charset="0"/>
                <a:cs typeface="Arial" panose="020B0604020202020204" pitchFamily="34" charset="0"/>
              </a:rPr>
              <a:t>potentiometer</a:t>
            </a:r>
            <a:endParaRPr kumimoji="1" lang="ja-JP" altLang="en-US" sz="1400" b="1" dirty="0">
              <a:latin typeface="Arial Narrow" panose="020B0606020202030204" pitchFamily="34" charset="0"/>
              <a:cs typeface="Arial" panose="020B0604020202020204" pitchFamily="34" charset="0"/>
            </a:endParaRPr>
          </a:p>
        </p:txBody>
      </p:sp>
      <p:sp>
        <p:nvSpPr>
          <p:cNvPr id="3" name="スライド番号プレースホルダー 1">
            <a:extLst>
              <a:ext uri="{FF2B5EF4-FFF2-40B4-BE49-F238E27FC236}">
                <a16:creationId xmlns:a16="http://schemas.microsoft.com/office/drawing/2014/main" id="{0D1051B8-F22F-A1CC-CA8C-96A3AFAD1F5E}"/>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108157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a:extLst>
              <a:ext uri="{FF2B5EF4-FFF2-40B4-BE49-F238E27FC236}">
                <a16:creationId xmlns:a16="http://schemas.microsoft.com/office/drawing/2014/main" id="{22F5278C-DD48-4064-BB7F-73B9C4D71397}"/>
              </a:ext>
            </a:extLst>
          </p:cNvPr>
          <p:cNvSpPr txBox="1">
            <a:spLocks noChangeArrowheads="1"/>
          </p:cNvSpPr>
          <p:nvPr/>
        </p:nvSpPr>
        <p:spPr bwMode="auto">
          <a:xfrm>
            <a:off x="236538" y="15187"/>
            <a:ext cx="8655050" cy="52322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2800" b="1" u="sng" dirty="0">
                <a:solidFill>
                  <a:srgbClr val="0A0AD4"/>
                </a:solidFill>
              </a:rPr>
              <a:t>CAMAC and CAMAC</a:t>
            </a: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 Crate</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pic>
        <p:nvPicPr>
          <p:cNvPr id="5" name="図 4">
            <a:extLst>
              <a:ext uri="{FF2B5EF4-FFF2-40B4-BE49-F238E27FC236}">
                <a16:creationId xmlns:a16="http://schemas.microsoft.com/office/drawing/2014/main" id="{1C9029AF-F78D-49B4-859D-8729054BF9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135" y="3691469"/>
            <a:ext cx="4710557" cy="2962823"/>
          </a:xfrm>
          <a:prstGeom prst="rect">
            <a:avLst/>
          </a:prstGeom>
        </p:spPr>
      </p:pic>
      <p:sp>
        <p:nvSpPr>
          <p:cNvPr id="2" name="テキスト ボックス 1">
            <a:extLst>
              <a:ext uri="{FF2B5EF4-FFF2-40B4-BE49-F238E27FC236}">
                <a16:creationId xmlns:a16="http://schemas.microsoft.com/office/drawing/2014/main" id="{FD084120-4CF2-4B21-2EA0-A88B7657E23B}"/>
              </a:ext>
            </a:extLst>
          </p:cNvPr>
          <p:cNvSpPr txBox="1"/>
          <p:nvPr/>
        </p:nvSpPr>
        <p:spPr>
          <a:xfrm>
            <a:off x="20281" y="572361"/>
            <a:ext cx="9123719" cy="2862322"/>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solidFill>
                  <a:srgbClr val="FF0000"/>
                </a:solidFill>
                <a:latin typeface="Arial" panose="020B0604020202020204" pitchFamily="34" charset="0"/>
                <a:cs typeface="Arial" panose="020B0604020202020204" pitchFamily="34" charset="0"/>
              </a:rPr>
              <a:t>“CAMAC” </a:t>
            </a:r>
            <a:r>
              <a:rPr kumimoji="1" lang="en-US" altLang="ja-JP" sz="2000" b="1" dirty="0">
                <a:latin typeface="Arial" panose="020B0604020202020204" pitchFamily="34" charset="0"/>
                <a:cs typeface="Arial" panose="020B0604020202020204" pitchFamily="34" charset="0"/>
              </a:rPr>
              <a:t>is a module specification which can be controlled from computers. It is widely used in high energy physics.</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CAMAC modules are inserted into a CAMAC Crate. The CAMAC Crate supplies electric power to CAMAC modules from backplane. Digital data are transferred from </a:t>
            </a:r>
            <a:r>
              <a:rPr lang="en-US" altLang="ja-JP" sz="2000" b="1" dirty="0">
                <a:latin typeface="Arial" panose="020B0604020202020204" pitchFamily="34" charset="0"/>
                <a:cs typeface="Arial" panose="020B0604020202020204" pitchFamily="34" charset="0"/>
              </a:rPr>
              <a:t>using</a:t>
            </a:r>
            <a:r>
              <a:rPr kumimoji="1" lang="en-US" altLang="ja-JP" sz="2000" b="1" dirty="0">
                <a:latin typeface="Arial" panose="020B0604020202020204" pitchFamily="34" charset="0"/>
                <a:cs typeface="Arial" panose="020B0604020202020204" pitchFamily="34" charset="0"/>
              </a:rPr>
              <a:t> backplane.</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Each slot of CAMAC crate has slot number.</a:t>
            </a:r>
            <a:r>
              <a:rPr lang="ja-JP" altLang="en-US" sz="2000" b="1" dirty="0">
                <a:latin typeface="Arial" panose="020B0604020202020204" pitchFamily="34" charset="0"/>
                <a:cs typeface="Arial" panose="020B0604020202020204" pitchFamily="34" charset="0"/>
              </a:rPr>
              <a:t> </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From the computer, t</a:t>
            </a:r>
            <a:r>
              <a:rPr kumimoji="1" lang="en-US" altLang="ja-JP" sz="2000" b="1" dirty="0">
                <a:latin typeface="Arial" panose="020B0604020202020204" pitchFamily="34" charset="0"/>
                <a:cs typeface="Arial" panose="020B0604020202020204" pitchFamily="34" charset="0"/>
              </a:rPr>
              <a:t>he slot number is used</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to identify the module.</a:t>
            </a:r>
          </a:p>
        </p:txBody>
      </p:sp>
      <p:pic>
        <p:nvPicPr>
          <p:cNvPr id="8" name="図 7">
            <a:extLst>
              <a:ext uri="{FF2B5EF4-FFF2-40B4-BE49-F238E27FC236}">
                <a16:creationId xmlns:a16="http://schemas.microsoft.com/office/drawing/2014/main" id="{A24FA6E9-1854-E4BD-3FD5-FBAFDF7A90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3352" y="4426774"/>
            <a:ext cx="2566894" cy="2416039"/>
          </a:xfrm>
          <a:prstGeom prst="rect">
            <a:avLst/>
          </a:prstGeom>
        </p:spPr>
      </p:pic>
      <p:pic>
        <p:nvPicPr>
          <p:cNvPr id="3" name="図 2">
            <a:extLst>
              <a:ext uri="{FF2B5EF4-FFF2-40B4-BE49-F238E27FC236}">
                <a16:creationId xmlns:a16="http://schemas.microsoft.com/office/drawing/2014/main" id="{DF38FBDC-C77C-6C1E-1931-1B280F7A67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4838" y="2322535"/>
            <a:ext cx="2718132" cy="1929874"/>
          </a:xfrm>
          <a:prstGeom prst="rect">
            <a:avLst/>
          </a:prstGeom>
        </p:spPr>
      </p:pic>
      <p:sp>
        <p:nvSpPr>
          <p:cNvPr id="6" name="テキスト ボックス 5">
            <a:extLst>
              <a:ext uri="{FF2B5EF4-FFF2-40B4-BE49-F238E27FC236}">
                <a16:creationId xmlns:a16="http://schemas.microsoft.com/office/drawing/2014/main" id="{83982585-4820-4438-EEA4-F20A9708E6A3}"/>
              </a:ext>
            </a:extLst>
          </p:cNvPr>
          <p:cNvSpPr txBox="1"/>
          <p:nvPr/>
        </p:nvSpPr>
        <p:spPr>
          <a:xfrm>
            <a:off x="5447553" y="6034856"/>
            <a:ext cx="3042023" cy="646331"/>
          </a:xfrm>
          <a:prstGeom prst="rect">
            <a:avLst/>
          </a:prstGeom>
          <a:noFill/>
        </p:spPr>
        <p:txBody>
          <a:bodyPr wrap="square" rtlCol="0">
            <a:spAutoFit/>
          </a:bodyPr>
          <a:lstStyle/>
          <a:p>
            <a:r>
              <a:rPr kumimoji="1" lang="en-US" altLang="ja-JP" b="1" dirty="0">
                <a:latin typeface="Arial Narrow" panose="020B0606020202030204" pitchFamily="34" charset="0"/>
              </a:rPr>
              <a:t>The back connector of</a:t>
            </a:r>
            <a:br>
              <a:rPr kumimoji="1" lang="en-US" altLang="ja-JP" b="1" dirty="0">
                <a:latin typeface="Arial Narrow" panose="020B0606020202030204" pitchFamily="34" charset="0"/>
              </a:rPr>
            </a:br>
            <a:r>
              <a:rPr kumimoji="1" lang="en-US" altLang="ja-JP" b="1" dirty="0">
                <a:latin typeface="Arial Narrow" panose="020B0606020202030204" pitchFamily="34" charset="0"/>
              </a:rPr>
              <a:t>CAMAC module has data lines.</a:t>
            </a:r>
            <a:endParaRPr kumimoji="1" lang="ja-JP" altLang="en-US" b="1" dirty="0">
              <a:latin typeface="Arial Narrow" panose="020B0606020202030204" pitchFamily="34" charset="0"/>
            </a:endParaRPr>
          </a:p>
        </p:txBody>
      </p:sp>
      <p:sp>
        <p:nvSpPr>
          <p:cNvPr id="9" name="テキスト ボックス 8">
            <a:extLst>
              <a:ext uri="{FF2B5EF4-FFF2-40B4-BE49-F238E27FC236}">
                <a16:creationId xmlns:a16="http://schemas.microsoft.com/office/drawing/2014/main" id="{BCE8915F-EE72-BA37-3947-E207F2F20A3A}"/>
              </a:ext>
            </a:extLst>
          </p:cNvPr>
          <p:cNvSpPr txBox="1"/>
          <p:nvPr/>
        </p:nvSpPr>
        <p:spPr>
          <a:xfrm>
            <a:off x="5996683" y="2117618"/>
            <a:ext cx="1617221" cy="369332"/>
          </a:xfrm>
          <a:prstGeom prst="rect">
            <a:avLst/>
          </a:prstGeom>
          <a:solidFill>
            <a:srgbClr val="FFFFB3"/>
          </a:solidFill>
        </p:spPr>
        <p:txBody>
          <a:bodyPr wrap="square" rtlCol="0">
            <a:spAutoFit/>
          </a:bodyPr>
          <a:lstStyle/>
          <a:p>
            <a:pPr algn="ctr"/>
            <a:r>
              <a:rPr kumimoji="1" lang="en-US" altLang="ja-JP" b="1" dirty="0">
                <a:latin typeface="Arial Narrow" panose="020B0606020202030204" pitchFamily="34" charset="0"/>
              </a:rPr>
              <a:t>CAMAC module</a:t>
            </a:r>
            <a:endParaRPr kumimoji="1" lang="ja-JP" altLang="en-US" b="1" dirty="0">
              <a:latin typeface="Arial Narrow" panose="020B0606020202030204" pitchFamily="34" charset="0"/>
            </a:endParaRPr>
          </a:p>
        </p:txBody>
      </p:sp>
      <p:sp>
        <p:nvSpPr>
          <p:cNvPr id="10" name="四角形: 角を丸くする 9">
            <a:extLst>
              <a:ext uri="{FF2B5EF4-FFF2-40B4-BE49-F238E27FC236}">
                <a16:creationId xmlns:a16="http://schemas.microsoft.com/office/drawing/2014/main" id="{51A1C24E-9EE7-909C-8860-7DF57518C3B6}"/>
              </a:ext>
            </a:extLst>
          </p:cNvPr>
          <p:cNvSpPr/>
          <p:nvPr/>
        </p:nvSpPr>
        <p:spPr>
          <a:xfrm>
            <a:off x="580614" y="5791614"/>
            <a:ext cx="4214906" cy="23308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567BA84B-468F-D965-E09C-05AB2CB008E2}"/>
              </a:ext>
            </a:extLst>
          </p:cNvPr>
          <p:cNvSpPr txBox="1"/>
          <p:nvPr/>
        </p:nvSpPr>
        <p:spPr>
          <a:xfrm>
            <a:off x="3432329" y="3287472"/>
            <a:ext cx="1420088" cy="369332"/>
          </a:xfrm>
          <a:prstGeom prst="rect">
            <a:avLst/>
          </a:prstGeom>
          <a:solidFill>
            <a:srgbClr val="FFFFB3"/>
          </a:solidFill>
        </p:spPr>
        <p:txBody>
          <a:bodyPr wrap="square" rtlCol="0">
            <a:spAutoFit/>
          </a:bodyPr>
          <a:lstStyle/>
          <a:p>
            <a:pPr algn="ctr"/>
            <a:r>
              <a:rPr kumimoji="1" lang="en-US" altLang="ja-JP" b="1" dirty="0">
                <a:latin typeface="Arial Narrow" panose="020B0606020202030204" pitchFamily="34" charset="0"/>
              </a:rPr>
              <a:t>CAMAC Crate</a:t>
            </a:r>
            <a:endParaRPr kumimoji="1" lang="ja-JP" altLang="en-US" b="1" dirty="0">
              <a:latin typeface="Arial Narrow" panose="020B0606020202030204" pitchFamily="34" charset="0"/>
            </a:endParaRPr>
          </a:p>
        </p:txBody>
      </p:sp>
      <p:sp>
        <p:nvSpPr>
          <p:cNvPr id="7" name="正方形/長方形 6">
            <a:extLst>
              <a:ext uri="{FF2B5EF4-FFF2-40B4-BE49-F238E27FC236}">
                <a16:creationId xmlns:a16="http://schemas.microsoft.com/office/drawing/2014/main" id="{F83E7597-B98C-F1C5-7E9C-22471006972D}"/>
              </a:ext>
            </a:extLst>
          </p:cNvPr>
          <p:cNvSpPr/>
          <p:nvPr/>
        </p:nvSpPr>
        <p:spPr>
          <a:xfrm>
            <a:off x="6520180" y="3571240"/>
            <a:ext cx="690880" cy="66588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
            <a:extLst>
              <a:ext uri="{FF2B5EF4-FFF2-40B4-BE49-F238E27FC236}">
                <a16:creationId xmlns:a16="http://schemas.microsoft.com/office/drawing/2014/main" id="{B9F7AB47-265B-CFE3-15CA-977F9981C94E}"/>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18907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3">
            <a:extLst>
              <a:ext uri="{FF2B5EF4-FFF2-40B4-BE49-F238E27FC236}">
                <a16:creationId xmlns:a16="http://schemas.microsoft.com/office/drawing/2014/main" id="{8CA5B63D-583B-4533-9469-28553F25A691}"/>
              </a:ext>
            </a:extLst>
          </p:cNvPr>
          <p:cNvSpPr txBox="1">
            <a:spLocks noChangeArrowheads="1"/>
          </p:cNvSpPr>
          <p:nvPr/>
        </p:nvSpPr>
        <p:spPr bwMode="auto">
          <a:xfrm>
            <a:off x="236538" y="15187"/>
            <a:ext cx="8655050" cy="52322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Crate Controller</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AC82CFE7-B985-5F85-9A33-FC41AB4B8DCA}"/>
              </a:ext>
            </a:extLst>
          </p:cNvPr>
          <p:cNvSpPr txBox="1"/>
          <p:nvPr/>
        </p:nvSpPr>
        <p:spPr>
          <a:xfrm>
            <a:off x="24650" y="2514597"/>
            <a:ext cx="9119349" cy="4031873"/>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lang="en-US" altLang="ja-JP" b="1" dirty="0">
                <a:latin typeface="Arial" panose="020B0604020202020204" pitchFamily="34" charset="0"/>
                <a:cs typeface="Arial" panose="020B0604020202020204" pitchFamily="34" charset="0"/>
              </a:rPr>
              <a:t>A </a:t>
            </a:r>
            <a:r>
              <a:rPr lang="en-US" altLang="ja-JP" b="1" dirty="0">
                <a:solidFill>
                  <a:srgbClr val="FF0000"/>
                </a:solidFill>
                <a:latin typeface="Arial" panose="020B0604020202020204" pitchFamily="34" charset="0"/>
                <a:cs typeface="Arial" panose="020B0604020202020204" pitchFamily="34" charset="0"/>
              </a:rPr>
              <a:t>CAMAC Crate Controller</a:t>
            </a:r>
            <a:r>
              <a:rPr kumimoji="1" lang="en-US" altLang="ja-JP" b="1" dirty="0">
                <a:solidFill>
                  <a:srgbClr val="FF0000"/>
                </a:solidFill>
                <a:latin typeface="Arial" panose="020B0604020202020204" pitchFamily="34" charset="0"/>
                <a:cs typeface="Arial" panose="020B0604020202020204" pitchFamily="34" charset="0"/>
              </a:rPr>
              <a:t> </a:t>
            </a:r>
            <a:r>
              <a:rPr kumimoji="1" lang="en-US" altLang="ja-JP" b="1" dirty="0">
                <a:latin typeface="Arial" panose="020B0604020202020204" pitchFamily="34" charset="0"/>
                <a:cs typeface="Arial" panose="020B0604020202020204" pitchFamily="34" charset="0"/>
              </a:rPr>
              <a:t>is inserted into the rightest slot of the CAMAC Crate, and it is connected to a computer with a cable.</a:t>
            </a:r>
          </a:p>
          <a:p>
            <a:pPr marL="342900" indent="-34290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The Crate Controller is a interpreter between CAMAC and the computer.</a:t>
            </a:r>
          </a:p>
          <a:p>
            <a:pPr marL="342900" indent="-34290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The CAMAC specification does not change for ~50 years. On the other hand, development of computer technology is very fast.</a:t>
            </a:r>
            <a:r>
              <a:rPr lang="en-US" altLang="ja-JP" b="1" dirty="0">
                <a:latin typeface="Arial" panose="020B0604020202020204" pitchFamily="34" charset="0"/>
                <a:cs typeface="Arial" panose="020B0604020202020204" pitchFamily="34" charset="0"/>
              </a:rPr>
              <a:t> </a:t>
            </a:r>
            <a:r>
              <a:rPr kumimoji="1" lang="en-US" altLang="ja-JP" b="1" dirty="0">
                <a:latin typeface="Arial" panose="020B0604020202020204" pitchFamily="34" charset="0"/>
                <a:cs typeface="Arial" panose="020B0604020202020204" pitchFamily="34" charset="0"/>
              </a:rPr>
              <a:t>When a new, cheap and high-specification computer is widely used on a commercial basis, physicists hope to used such computer for the data acquisition.</a:t>
            </a:r>
            <a:endParaRPr lang="en-US" altLang="ja-JP"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lang="en-US" altLang="ja-JP" b="1" dirty="0">
                <a:latin typeface="Arial" panose="020B0604020202020204" pitchFamily="34" charset="0"/>
                <a:cs typeface="Arial" panose="020B0604020202020204" pitchFamily="34" charset="0"/>
              </a:rPr>
              <a:t>If </a:t>
            </a:r>
            <a:r>
              <a:rPr kumimoji="1" lang="en-US" altLang="ja-JP" b="1" dirty="0">
                <a:latin typeface="Arial" panose="020B0604020202020204" pitchFamily="34" charset="0"/>
                <a:cs typeface="Arial" panose="020B0604020202020204" pitchFamily="34" charset="0"/>
              </a:rPr>
              <a:t>there is profitable demand, new CAMAC crate controller for new computer is </a:t>
            </a:r>
            <a:r>
              <a:rPr lang="en-US" altLang="ja-JP" b="1" dirty="0">
                <a:latin typeface="Arial" panose="020B0604020202020204" pitchFamily="34" charset="0"/>
                <a:cs typeface="Arial" panose="020B0604020202020204" pitchFamily="34" charset="0"/>
              </a:rPr>
              <a:t>developed</a:t>
            </a:r>
            <a:r>
              <a:rPr kumimoji="1" lang="en-US" altLang="ja-JP" b="1" dirty="0">
                <a:latin typeface="Arial" panose="020B0604020202020204" pitchFamily="34" charset="0"/>
                <a:cs typeface="Arial" panose="020B0604020202020204" pitchFamily="34" charset="0"/>
              </a:rPr>
              <a:t>. Engineers of the company or staff of </a:t>
            </a:r>
            <a:r>
              <a:rPr lang="en-US" altLang="ja-JP" b="1" dirty="0">
                <a:latin typeface="Arial" panose="020B0604020202020204" pitchFamily="34" charset="0"/>
                <a:cs typeface="Arial" panose="020B0604020202020204" pitchFamily="34" charset="0"/>
              </a:rPr>
              <a:t>ele</a:t>
            </a:r>
            <a:r>
              <a:rPr kumimoji="1" lang="en-US" altLang="ja-JP" b="1" dirty="0">
                <a:latin typeface="Arial" panose="020B0604020202020204" pitchFamily="34" charset="0"/>
                <a:cs typeface="Arial" panose="020B0604020202020204" pitchFamily="34" charset="0"/>
              </a:rPr>
              <a:t>ctronic workshop of large high-energy laboratories support the operation of new CAMAC controller.</a:t>
            </a:r>
          </a:p>
          <a:p>
            <a:pPr marL="342900" indent="-34290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Users do not need to learn details between the connection between CAMAC and the computer. That can be a black box.</a:t>
            </a:r>
          </a:p>
        </p:txBody>
      </p:sp>
      <p:grpSp>
        <p:nvGrpSpPr>
          <p:cNvPr id="9" name="グループ化 8">
            <a:extLst>
              <a:ext uri="{FF2B5EF4-FFF2-40B4-BE49-F238E27FC236}">
                <a16:creationId xmlns:a16="http://schemas.microsoft.com/office/drawing/2014/main" id="{D8ADF240-2BA1-36F0-7CE9-2CE7342F51CD}"/>
              </a:ext>
            </a:extLst>
          </p:cNvPr>
          <p:cNvGrpSpPr/>
          <p:nvPr/>
        </p:nvGrpSpPr>
        <p:grpSpPr>
          <a:xfrm>
            <a:off x="951287" y="301189"/>
            <a:ext cx="6691301" cy="1945988"/>
            <a:chOff x="1193334" y="561167"/>
            <a:chExt cx="6691301" cy="1945988"/>
          </a:xfrm>
        </p:grpSpPr>
        <p:pic>
          <p:nvPicPr>
            <p:cNvPr id="4" name="図 3">
              <a:extLst>
                <a:ext uri="{FF2B5EF4-FFF2-40B4-BE49-F238E27FC236}">
                  <a16:creationId xmlns:a16="http://schemas.microsoft.com/office/drawing/2014/main" id="{1193ACF7-C454-53A3-6C36-C07C918A3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675" y="1009760"/>
              <a:ext cx="2380690" cy="1497395"/>
            </a:xfrm>
            <a:prstGeom prst="rect">
              <a:avLst/>
            </a:prstGeom>
          </p:spPr>
        </p:pic>
        <p:sp>
          <p:nvSpPr>
            <p:cNvPr id="7" name="円弧 6">
              <a:extLst>
                <a:ext uri="{FF2B5EF4-FFF2-40B4-BE49-F238E27FC236}">
                  <a16:creationId xmlns:a16="http://schemas.microsoft.com/office/drawing/2014/main" id="{059540D6-8582-ABA1-DF10-9B049558ACAB}"/>
                </a:ext>
              </a:extLst>
            </p:cNvPr>
            <p:cNvSpPr/>
            <p:nvPr/>
          </p:nvSpPr>
          <p:spPr>
            <a:xfrm flipV="1">
              <a:off x="1193334" y="986112"/>
              <a:ext cx="5117817" cy="744075"/>
            </a:xfrm>
            <a:prstGeom prst="arc">
              <a:avLst>
                <a:gd name="adj1" fmla="val 16200000"/>
                <a:gd name="adj2" fmla="val 1"/>
              </a:avLst>
            </a:prstGeom>
            <a:ln w="381000">
              <a:solidFill>
                <a:srgbClr val="89E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813F9CF-2CD9-759B-FED9-364CF39FDE32}"/>
                </a:ext>
              </a:extLst>
            </p:cNvPr>
            <p:cNvSpPr/>
            <p:nvPr/>
          </p:nvSpPr>
          <p:spPr>
            <a:xfrm>
              <a:off x="6129705" y="933525"/>
              <a:ext cx="968188" cy="1147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2520671F-6131-183E-DCE5-1BB95A11C6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6411" y="561167"/>
              <a:ext cx="2128224" cy="1892199"/>
            </a:xfrm>
            <a:prstGeom prst="rect">
              <a:avLst/>
            </a:prstGeom>
          </p:spPr>
        </p:pic>
      </p:grpSp>
      <p:sp>
        <p:nvSpPr>
          <p:cNvPr id="5" name="スライド番号プレースホルダー 1">
            <a:extLst>
              <a:ext uri="{FF2B5EF4-FFF2-40B4-BE49-F238E27FC236}">
                <a16:creationId xmlns:a16="http://schemas.microsoft.com/office/drawing/2014/main" id="{365DCDC2-547D-DFA4-E0CB-4F9D2260161A}"/>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cxnSp>
        <p:nvCxnSpPr>
          <p:cNvPr id="10" name="直線矢印コネクタ 9">
            <a:extLst>
              <a:ext uri="{FF2B5EF4-FFF2-40B4-BE49-F238E27FC236}">
                <a16:creationId xmlns:a16="http://schemas.microsoft.com/office/drawing/2014/main" id="{1DF97CC6-01F7-58D7-A08C-F98E402B4A2B}"/>
              </a:ext>
            </a:extLst>
          </p:cNvPr>
          <p:cNvCxnSpPr>
            <a:cxnSpLocks/>
          </p:cNvCxnSpPr>
          <p:nvPr/>
        </p:nvCxnSpPr>
        <p:spPr>
          <a:xfrm flipH="1" flipV="1">
            <a:off x="3459309" y="1724266"/>
            <a:ext cx="718245" cy="38843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641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a:extLst>
              <a:ext uri="{FF2B5EF4-FFF2-40B4-BE49-F238E27FC236}">
                <a16:creationId xmlns:a16="http://schemas.microsoft.com/office/drawing/2014/main" id="{22F5278C-DD48-4064-BB7F-73B9C4D71397}"/>
              </a:ext>
            </a:extLst>
          </p:cNvPr>
          <p:cNvSpPr txBox="1">
            <a:spLocks noChangeArrowheads="1"/>
          </p:cNvSpPr>
          <p:nvPr/>
        </p:nvSpPr>
        <p:spPr bwMode="auto">
          <a:xfrm>
            <a:off x="236538" y="15187"/>
            <a:ext cx="8655050" cy="52322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ADC (Analog to Digital Converter)</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1D2E4E1A-8C5A-4399-2195-A4FD20DC7077}"/>
              </a:ext>
            </a:extLst>
          </p:cNvPr>
          <p:cNvSpPr txBox="1"/>
          <p:nvPr/>
        </p:nvSpPr>
        <p:spPr>
          <a:xfrm>
            <a:off x="215097" y="6260513"/>
            <a:ext cx="5967246" cy="507831"/>
          </a:xfrm>
          <a:prstGeom prst="rect">
            <a:avLst/>
          </a:prstGeom>
          <a:noFill/>
        </p:spPr>
        <p:txBody>
          <a:bodyPr wrap="square" rtlCol="0">
            <a:spAutoFit/>
          </a:bodyPr>
          <a:lstStyle/>
          <a:p>
            <a:r>
              <a:rPr kumimoji="1" lang="en-US" altLang="ja-JP" sz="1600" b="1" dirty="0" err="1">
                <a:latin typeface="Arial Narrow" panose="020B0606020202030204" pitchFamily="34" charset="0"/>
              </a:rPr>
              <a:t>LeCroy</a:t>
            </a:r>
            <a:r>
              <a:rPr kumimoji="1" lang="en-US" altLang="ja-JP" sz="1600" b="1" dirty="0">
                <a:latin typeface="Arial Narrow" panose="020B0606020202030204" pitchFamily="34" charset="0"/>
              </a:rPr>
              <a:t> CAMAC 12 channel ADC model 2249A</a:t>
            </a:r>
            <a:br>
              <a:rPr kumimoji="1" lang="en-US" altLang="ja-JP" sz="1600" b="1" dirty="0">
                <a:latin typeface="Arial Narrow" panose="020B0606020202030204" pitchFamily="34" charset="0"/>
              </a:rPr>
            </a:br>
            <a:r>
              <a:rPr kumimoji="1" lang="en-US" altLang="ja-JP" sz="1100" dirty="0">
                <a:latin typeface="Arial Narrow" panose="020B0606020202030204" pitchFamily="34" charset="0"/>
              </a:rPr>
              <a:t>https://www.fnal.gov/projects/ckm/jlab/2249a-spec.htm</a:t>
            </a:r>
          </a:p>
        </p:txBody>
      </p:sp>
      <p:sp>
        <p:nvSpPr>
          <p:cNvPr id="8" name="テキスト ボックス 7">
            <a:extLst>
              <a:ext uri="{FF2B5EF4-FFF2-40B4-BE49-F238E27FC236}">
                <a16:creationId xmlns:a16="http://schemas.microsoft.com/office/drawing/2014/main" id="{F4D9DA11-114D-8344-0E22-705D617A2D6A}"/>
              </a:ext>
            </a:extLst>
          </p:cNvPr>
          <p:cNvSpPr txBox="1"/>
          <p:nvPr/>
        </p:nvSpPr>
        <p:spPr>
          <a:xfrm>
            <a:off x="1313411" y="3948545"/>
            <a:ext cx="7747462" cy="1785104"/>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NIM level signal from the gate generator is input to the </a:t>
            </a:r>
            <a:r>
              <a:rPr lang="en-US" altLang="ja-JP" sz="2000" b="1" dirty="0">
                <a:latin typeface="Arial" panose="020B0604020202020204" pitchFamily="34" charset="0"/>
                <a:cs typeface="Arial" panose="020B0604020202020204" pitchFamily="34" charset="0"/>
              </a:rPr>
              <a:t>GATE</a:t>
            </a:r>
            <a:r>
              <a:rPr kumimoji="1" lang="en-US" altLang="ja-JP"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connector</a:t>
            </a:r>
            <a:r>
              <a:rPr kumimoji="1" lang="en-US" altLang="ja-JP" sz="2000" b="1" dirty="0">
                <a:latin typeface="Arial" panose="020B0604020202020204" pitchFamily="34" charset="0"/>
                <a:cs typeface="Arial" panose="020B0604020202020204" pitchFamily="34" charset="0"/>
              </a:rPr>
              <a:t>.</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analog signal to each channel during the gate period are integrated, and total charge are obtained as a digital data and stored in the memory of the module.</a:t>
            </a:r>
          </a:p>
        </p:txBody>
      </p:sp>
      <p:pic>
        <p:nvPicPr>
          <p:cNvPr id="3" name="図 2">
            <a:extLst>
              <a:ext uri="{FF2B5EF4-FFF2-40B4-BE49-F238E27FC236}">
                <a16:creationId xmlns:a16="http://schemas.microsoft.com/office/drawing/2014/main" id="{CEE972E7-BE3B-8560-FAC3-5DB9AC31D9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262" y="399011"/>
            <a:ext cx="524824" cy="5853189"/>
          </a:xfrm>
          <a:prstGeom prst="rect">
            <a:avLst/>
          </a:prstGeom>
        </p:spPr>
      </p:pic>
      <p:cxnSp>
        <p:nvCxnSpPr>
          <p:cNvPr id="2" name="直線コネクタ 1">
            <a:extLst>
              <a:ext uri="{FF2B5EF4-FFF2-40B4-BE49-F238E27FC236}">
                <a16:creationId xmlns:a16="http://schemas.microsoft.com/office/drawing/2014/main" id="{29B1E90A-92DD-2BA1-CA6E-67338242568D}"/>
              </a:ext>
            </a:extLst>
          </p:cNvPr>
          <p:cNvCxnSpPr>
            <a:cxnSpLocks/>
          </p:cNvCxnSpPr>
          <p:nvPr/>
        </p:nvCxnSpPr>
        <p:spPr>
          <a:xfrm>
            <a:off x="2309795" y="1085715"/>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F1A124CB-0540-F072-1FD3-F37D760C368C}"/>
              </a:ext>
            </a:extLst>
          </p:cNvPr>
          <p:cNvCxnSpPr>
            <a:cxnSpLocks/>
          </p:cNvCxnSpPr>
          <p:nvPr/>
        </p:nvCxnSpPr>
        <p:spPr>
          <a:xfrm>
            <a:off x="4494892" y="1087113"/>
            <a:ext cx="136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91E6E358-DD67-0EA6-B092-42F10A2BFCCA}"/>
              </a:ext>
            </a:extLst>
          </p:cNvPr>
          <p:cNvCxnSpPr>
            <a:cxnSpLocks/>
          </p:cNvCxnSpPr>
          <p:nvPr/>
        </p:nvCxnSpPr>
        <p:spPr>
          <a:xfrm>
            <a:off x="2685811" y="1425521"/>
            <a:ext cx="180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F59BA983-3251-C6E3-6174-8464899A9E14}"/>
              </a:ext>
            </a:extLst>
          </p:cNvPr>
          <p:cNvCxnSpPr>
            <a:cxnSpLocks/>
          </p:cNvCxnSpPr>
          <p:nvPr/>
        </p:nvCxnSpPr>
        <p:spPr>
          <a:xfrm rot="5400000">
            <a:off x="2505959" y="126193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E3053597-C3E5-125E-D08A-B8AE05A876D2}"/>
              </a:ext>
            </a:extLst>
          </p:cNvPr>
          <p:cNvCxnSpPr>
            <a:cxnSpLocks/>
          </p:cNvCxnSpPr>
          <p:nvPr/>
        </p:nvCxnSpPr>
        <p:spPr>
          <a:xfrm rot="5400000">
            <a:off x="4309171" y="126193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CEA8C4FE-DACD-E39A-D598-77017B9F8979}"/>
              </a:ext>
            </a:extLst>
          </p:cNvPr>
          <p:cNvSpPr txBox="1"/>
          <p:nvPr/>
        </p:nvSpPr>
        <p:spPr>
          <a:xfrm>
            <a:off x="5923280" y="876564"/>
            <a:ext cx="731520" cy="369332"/>
          </a:xfrm>
          <a:prstGeom prst="rect">
            <a:avLst/>
          </a:prstGeom>
          <a:noFill/>
        </p:spPr>
        <p:txBody>
          <a:bodyPr wrap="square" rtlCol="0">
            <a:spAutoFit/>
          </a:bodyPr>
          <a:lstStyle/>
          <a:p>
            <a:r>
              <a:rPr lang="en-US" altLang="ja-JP" b="1" dirty="0">
                <a:solidFill>
                  <a:srgbClr val="FF0000"/>
                </a:solidFill>
              </a:rPr>
              <a:t>Gate</a:t>
            </a:r>
            <a:r>
              <a:rPr kumimoji="1" lang="en-US" altLang="ja-JP" b="1" dirty="0">
                <a:solidFill>
                  <a:srgbClr val="FF0000"/>
                </a:solidFill>
              </a:rPr>
              <a:t> </a:t>
            </a:r>
            <a:endParaRPr kumimoji="1" lang="ja-JP" altLang="en-US" b="1" dirty="0">
              <a:solidFill>
                <a:srgbClr val="FF0000"/>
              </a:solidFill>
            </a:endParaRPr>
          </a:p>
        </p:txBody>
      </p:sp>
      <p:cxnSp>
        <p:nvCxnSpPr>
          <p:cNvPr id="12" name="直線コネクタ 11">
            <a:extLst>
              <a:ext uri="{FF2B5EF4-FFF2-40B4-BE49-F238E27FC236}">
                <a16:creationId xmlns:a16="http://schemas.microsoft.com/office/drawing/2014/main" id="{A9F60C38-D1BE-E88F-1CE0-99E02137B0E5}"/>
              </a:ext>
            </a:extLst>
          </p:cNvPr>
          <p:cNvCxnSpPr>
            <a:cxnSpLocks/>
          </p:cNvCxnSpPr>
          <p:nvPr/>
        </p:nvCxnSpPr>
        <p:spPr>
          <a:xfrm>
            <a:off x="2635011" y="948001"/>
            <a:ext cx="1872000" cy="0"/>
          </a:xfrm>
          <a:prstGeom prst="line">
            <a:avLst/>
          </a:prstGeom>
          <a:ln w="38100">
            <a:solidFill>
              <a:srgbClr val="F214BD"/>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A6371673-FA07-F78C-AD49-2C06350C1939}"/>
              </a:ext>
            </a:extLst>
          </p:cNvPr>
          <p:cNvSpPr txBox="1"/>
          <p:nvPr/>
        </p:nvSpPr>
        <p:spPr>
          <a:xfrm>
            <a:off x="2955011" y="518866"/>
            <a:ext cx="1384554" cy="400110"/>
          </a:xfrm>
          <a:prstGeom prst="rect">
            <a:avLst/>
          </a:prstGeom>
          <a:noFill/>
        </p:spPr>
        <p:txBody>
          <a:bodyPr wrap="square" rtlCol="0">
            <a:spAutoFit/>
          </a:bodyPr>
          <a:lstStyle/>
          <a:p>
            <a:r>
              <a:rPr kumimoji="1" lang="en-US" altLang="ja-JP" sz="2000" b="1" dirty="0">
                <a:solidFill>
                  <a:srgbClr val="F214BD"/>
                </a:solidFill>
                <a:latin typeface="Arial Narrow" panose="020B0606020202030204" pitchFamily="34" charset="0"/>
              </a:rPr>
              <a:t>Gate Width</a:t>
            </a:r>
            <a:endParaRPr kumimoji="1" lang="ja-JP" altLang="en-US" sz="2000" b="1" dirty="0">
              <a:solidFill>
                <a:srgbClr val="F214BD"/>
              </a:solidFill>
              <a:latin typeface="Arial Narrow" panose="020B0606020202030204" pitchFamily="34" charset="0"/>
            </a:endParaRPr>
          </a:p>
        </p:txBody>
      </p:sp>
      <p:sp>
        <p:nvSpPr>
          <p:cNvPr id="14" name="テキスト ボックス 13">
            <a:extLst>
              <a:ext uri="{FF2B5EF4-FFF2-40B4-BE49-F238E27FC236}">
                <a16:creationId xmlns:a16="http://schemas.microsoft.com/office/drawing/2014/main" id="{92370774-F58A-112A-CA4D-C6AD3A68B9CE}"/>
              </a:ext>
            </a:extLst>
          </p:cNvPr>
          <p:cNvSpPr txBox="1"/>
          <p:nvPr/>
        </p:nvSpPr>
        <p:spPr>
          <a:xfrm>
            <a:off x="4693919" y="1201684"/>
            <a:ext cx="1097279" cy="369332"/>
          </a:xfrm>
          <a:prstGeom prst="rect">
            <a:avLst/>
          </a:prstGeom>
          <a:noFill/>
        </p:spPr>
        <p:txBody>
          <a:bodyPr wrap="square" rtlCol="0">
            <a:spAutoFit/>
          </a:bodyPr>
          <a:lstStyle/>
          <a:p>
            <a:r>
              <a:rPr kumimoji="1" lang="en-US" altLang="ja-JP" b="1" dirty="0">
                <a:solidFill>
                  <a:srgbClr val="FF0000"/>
                </a:solidFill>
              </a:rPr>
              <a:t>NIM level </a:t>
            </a:r>
            <a:endParaRPr kumimoji="1" lang="ja-JP" altLang="en-US" b="1" dirty="0">
              <a:solidFill>
                <a:srgbClr val="FF0000"/>
              </a:solidFill>
            </a:endParaRPr>
          </a:p>
        </p:txBody>
      </p:sp>
      <p:cxnSp>
        <p:nvCxnSpPr>
          <p:cNvPr id="15" name="直線コネクタ 14">
            <a:extLst>
              <a:ext uri="{FF2B5EF4-FFF2-40B4-BE49-F238E27FC236}">
                <a16:creationId xmlns:a16="http://schemas.microsoft.com/office/drawing/2014/main" id="{BCDED2D6-5562-ACCC-80CC-0ABB687DA575}"/>
              </a:ext>
            </a:extLst>
          </p:cNvPr>
          <p:cNvCxnSpPr>
            <a:cxnSpLocks/>
          </p:cNvCxnSpPr>
          <p:nvPr/>
        </p:nvCxnSpPr>
        <p:spPr>
          <a:xfrm>
            <a:off x="2309794" y="2274435"/>
            <a:ext cx="35280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3C4B15B7-1B3B-1F89-ABB0-B3900DCF1D45}"/>
              </a:ext>
            </a:extLst>
          </p:cNvPr>
          <p:cNvSpPr txBox="1"/>
          <p:nvPr/>
        </p:nvSpPr>
        <p:spPr>
          <a:xfrm>
            <a:off x="5923279" y="2065284"/>
            <a:ext cx="1097277" cy="369332"/>
          </a:xfrm>
          <a:prstGeom prst="rect">
            <a:avLst/>
          </a:prstGeom>
          <a:noFill/>
        </p:spPr>
        <p:txBody>
          <a:bodyPr wrap="square" rtlCol="0">
            <a:spAutoFit/>
          </a:bodyPr>
          <a:lstStyle/>
          <a:p>
            <a:r>
              <a:rPr kumimoji="1" lang="en-US" altLang="ja-JP" b="1" dirty="0">
                <a:solidFill>
                  <a:srgbClr val="0000FF"/>
                </a:solidFill>
              </a:rPr>
              <a:t>Signal1 </a:t>
            </a:r>
            <a:endParaRPr kumimoji="1" lang="ja-JP" altLang="en-US" b="1" dirty="0">
              <a:solidFill>
                <a:srgbClr val="0000FF"/>
              </a:solidFill>
            </a:endParaRPr>
          </a:p>
        </p:txBody>
      </p:sp>
      <p:cxnSp>
        <p:nvCxnSpPr>
          <p:cNvPr id="25" name="直線コネクタ 24">
            <a:extLst>
              <a:ext uri="{FF2B5EF4-FFF2-40B4-BE49-F238E27FC236}">
                <a16:creationId xmlns:a16="http://schemas.microsoft.com/office/drawing/2014/main" id="{47FF37DC-DB5A-4A1F-EDC8-648B6CC24AE9}"/>
              </a:ext>
            </a:extLst>
          </p:cNvPr>
          <p:cNvCxnSpPr>
            <a:cxnSpLocks/>
          </p:cNvCxnSpPr>
          <p:nvPr/>
        </p:nvCxnSpPr>
        <p:spPr>
          <a:xfrm>
            <a:off x="2309794" y="3097395"/>
            <a:ext cx="35280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DDDD1C3E-A29F-5942-FD08-4A958EDEBDFE}"/>
              </a:ext>
            </a:extLst>
          </p:cNvPr>
          <p:cNvSpPr txBox="1"/>
          <p:nvPr/>
        </p:nvSpPr>
        <p:spPr>
          <a:xfrm>
            <a:off x="5923279" y="2888244"/>
            <a:ext cx="1097277" cy="369332"/>
          </a:xfrm>
          <a:prstGeom prst="rect">
            <a:avLst/>
          </a:prstGeom>
          <a:noFill/>
        </p:spPr>
        <p:txBody>
          <a:bodyPr wrap="square" rtlCol="0">
            <a:spAutoFit/>
          </a:bodyPr>
          <a:lstStyle/>
          <a:p>
            <a:r>
              <a:rPr kumimoji="1" lang="en-US" altLang="ja-JP" b="1" dirty="0">
                <a:solidFill>
                  <a:srgbClr val="0000FF"/>
                </a:solidFill>
              </a:rPr>
              <a:t>Signal2 </a:t>
            </a:r>
            <a:endParaRPr kumimoji="1" lang="ja-JP" altLang="en-US" b="1" dirty="0">
              <a:solidFill>
                <a:srgbClr val="0000FF"/>
              </a:solidFill>
            </a:endParaRPr>
          </a:p>
        </p:txBody>
      </p:sp>
      <p:sp>
        <p:nvSpPr>
          <p:cNvPr id="27" name="フリーフォーム: 図形 26">
            <a:extLst>
              <a:ext uri="{FF2B5EF4-FFF2-40B4-BE49-F238E27FC236}">
                <a16:creationId xmlns:a16="http://schemas.microsoft.com/office/drawing/2014/main" id="{53515331-9539-0345-0B01-D51FD970A08A}"/>
              </a:ext>
            </a:extLst>
          </p:cNvPr>
          <p:cNvSpPr/>
          <p:nvPr/>
        </p:nvSpPr>
        <p:spPr>
          <a:xfrm>
            <a:off x="2936239" y="2268573"/>
            <a:ext cx="792099" cy="369332"/>
          </a:xfrm>
          <a:custGeom>
            <a:avLst/>
            <a:gdLst>
              <a:gd name="connsiteX0" fmla="*/ 0 w 1105091"/>
              <a:gd name="connsiteY0" fmla="*/ 27985 h 565059"/>
              <a:gd name="connsiteX1" fmla="*/ 494951 w 1105091"/>
              <a:gd name="connsiteY1" fmla="*/ 564880 h 565059"/>
              <a:gd name="connsiteX2" fmla="*/ 738231 w 1105091"/>
              <a:gd name="connsiteY2" fmla="*/ 86707 h 565059"/>
              <a:gd name="connsiteX3" fmla="*/ 1098958 w 1105091"/>
              <a:gd name="connsiteY3" fmla="*/ 2818 h 565059"/>
              <a:gd name="connsiteX4" fmla="*/ 931178 w 1105091"/>
              <a:gd name="connsiteY4" fmla="*/ 27985 h 565059"/>
              <a:gd name="connsiteX0" fmla="*/ 0 w 1175508"/>
              <a:gd name="connsiteY0" fmla="*/ 25382 h 562456"/>
              <a:gd name="connsiteX1" fmla="*/ 494951 w 1175508"/>
              <a:gd name="connsiteY1" fmla="*/ 562277 h 562456"/>
              <a:gd name="connsiteX2" fmla="*/ 738231 w 1175508"/>
              <a:gd name="connsiteY2" fmla="*/ 84104 h 562456"/>
              <a:gd name="connsiteX3" fmla="*/ 1098958 w 1175508"/>
              <a:gd name="connsiteY3" fmla="*/ 215 h 562456"/>
              <a:gd name="connsiteX4" fmla="*/ 1132514 w 1175508"/>
              <a:gd name="connsiteY4" fmla="*/ 335775 h 562456"/>
              <a:gd name="connsiteX0" fmla="*/ 0 w 1098958"/>
              <a:gd name="connsiteY0" fmla="*/ 25167 h 562241"/>
              <a:gd name="connsiteX1" fmla="*/ 494951 w 1098958"/>
              <a:gd name="connsiteY1" fmla="*/ 562062 h 562241"/>
              <a:gd name="connsiteX2" fmla="*/ 738231 w 1098958"/>
              <a:gd name="connsiteY2" fmla="*/ 83889 h 562241"/>
              <a:gd name="connsiteX3" fmla="*/ 1098958 w 1098958"/>
              <a:gd name="connsiteY3" fmla="*/ 0 h 562241"/>
            </a:gdLst>
            <a:ahLst/>
            <a:cxnLst>
              <a:cxn ang="0">
                <a:pos x="connsiteX0" y="connsiteY0"/>
              </a:cxn>
              <a:cxn ang="0">
                <a:pos x="connsiteX1" y="connsiteY1"/>
              </a:cxn>
              <a:cxn ang="0">
                <a:pos x="connsiteX2" y="connsiteY2"/>
              </a:cxn>
              <a:cxn ang="0">
                <a:pos x="connsiteX3" y="connsiteY3"/>
              </a:cxn>
            </a:cxnLst>
            <a:rect l="l" t="t" r="r" b="b"/>
            <a:pathLst>
              <a:path w="1098958" h="562241">
                <a:moveTo>
                  <a:pt x="0" y="25167"/>
                </a:moveTo>
                <a:cubicBezTo>
                  <a:pt x="185956" y="288721"/>
                  <a:pt x="371913" y="552275"/>
                  <a:pt x="494951" y="562062"/>
                </a:cubicBezTo>
                <a:cubicBezTo>
                  <a:pt x="617989" y="571849"/>
                  <a:pt x="637563" y="177566"/>
                  <a:pt x="738231" y="83889"/>
                </a:cubicBezTo>
                <a:cubicBezTo>
                  <a:pt x="838899" y="-9788"/>
                  <a:pt x="1066800" y="9787"/>
                  <a:pt x="1098958" y="0"/>
                </a:cubicBezTo>
              </a:path>
            </a:pathLst>
          </a:custGeom>
          <a:solidFill>
            <a:srgbClr val="FFC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図形 27">
            <a:extLst>
              <a:ext uri="{FF2B5EF4-FFF2-40B4-BE49-F238E27FC236}">
                <a16:creationId xmlns:a16="http://schemas.microsoft.com/office/drawing/2014/main" id="{9D7CE502-F1F3-EE5D-76BB-A5581F05F0AD}"/>
              </a:ext>
            </a:extLst>
          </p:cNvPr>
          <p:cNvSpPr/>
          <p:nvPr/>
        </p:nvSpPr>
        <p:spPr>
          <a:xfrm>
            <a:off x="3833434" y="3091533"/>
            <a:ext cx="524824" cy="249789"/>
          </a:xfrm>
          <a:custGeom>
            <a:avLst/>
            <a:gdLst>
              <a:gd name="connsiteX0" fmla="*/ 0 w 1105091"/>
              <a:gd name="connsiteY0" fmla="*/ 27985 h 565059"/>
              <a:gd name="connsiteX1" fmla="*/ 494951 w 1105091"/>
              <a:gd name="connsiteY1" fmla="*/ 564880 h 565059"/>
              <a:gd name="connsiteX2" fmla="*/ 738231 w 1105091"/>
              <a:gd name="connsiteY2" fmla="*/ 86707 h 565059"/>
              <a:gd name="connsiteX3" fmla="*/ 1098958 w 1105091"/>
              <a:gd name="connsiteY3" fmla="*/ 2818 h 565059"/>
              <a:gd name="connsiteX4" fmla="*/ 931178 w 1105091"/>
              <a:gd name="connsiteY4" fmla="*/ 27985 h 565059"/>
              <a:gd name="connsiteX0" fmla="*/ 0 w 1175508"/>
              <a:gd name="connsiteY0" fmla="*/ 25382 h 562456"/>
              <a:gd name="connsiteX1" fmla="*/ 494951 w 1175508"/>
              <a:gd name="connsiteY1" fmla="*/ 562277 h 562456"/>
              <a:gd name="connsiteX2" fmla="*/ 738231 w 1175508"/>
              <a:gd name="connsiteY2" fmla="*/ 84104 h 562456"/>
              <a:gd name="connsiteX3" fmla="*/ 1098958 w 1175508"/>
              <a:gd name="connsiteY3" fmla="*/ 215 h 562456"/>
              <a:gd name="connsiteX4" fmla="*/ 1132514 w 1175508"/>
              <a:gd name="connsiteY4" fmla="*/ 335775 h 562456"/>
              <a:gd name="connsiteX0" fmla="*/ 0 w 1098958"/>
              <a:gd name="connsiteY0" fmla="*/ 25167 h 562241"/>
              <a:gd name="connsiteX1" fmla="*/ 494951 w 1098958"/>
              <a:gd name="connsiteY1" fmla="*/ 562062 h 562241"/>
              <a:gd name="connsiteX2" fmla="*/ 738231 w 1098958"/>
              <a:gd name="connsiteY2" fmla="*/ 83889 h 562241"/>
              <a:gd name="connsiteX3" fmla="*/ 1098958 w 1098958"/>
              <a:gd name="connsiteY3" fmla="*/ 0 h 562241"/>
            </a:gdLst>
            <a:ahLst/>
            <a:cxnLst>
              <a:cxn ang="0">
                <a:pos x="connsiteX0" y="connsiteY0"/>
              </a:cxn>
              <a:cxn ang="0">
                <a:pos x="connsiteX1" y="connsiteY1"/>
              </a:cxn>
              <a:cxn ang="0">
                <a:pos x="connsiteX2" y="connsiteY2"/>
              </a:cxn>
              <a:cxn ang="0">
                <a:pos x="connsiteX3" y="connsiteY3"/>
              </a:cxn>
            </a:cxnLst>
            <a:rect l="l" t="t" r="r" b="b"/>
            <a:pathLst>
              <a:path w="1098958" h="562241">
                <a:moveTo>
                  <a:pt x="0" y="25167"/>
                </a:moveTo>
                <a:cubicBezTo>
                  <a:pt x="185956" y="288721"/>
                  <a:pt x="371913" y="552275"/>
                  <a:pt x="494951" y="562062"/>
                </a:cubicBezTo>
                <a:cubicBezTo>
                  <a:pt x="617989" y="571849"/>
                  <a:pt x="637563" y="177566"/>
                  <a:pt x="738231" y="83889"/>
                </a:cubicBezTo>
                <a:cubicBezTo>
                  <a:pt x="838899" y="-9788"/>
                  <a:pt x="1066800" y="9787"/>
                  <a:pt x="1098958" y="0"/>
                </a:cubicBezTo>
              </a:path>
            </a:pathLst>
          </a:custGeom>
          <a:solidFill>
            <a:srgbClr val="FFC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コネクタ 29">
            <a:extLst>
              <a:ext uri="{FF2B5EF4-FFF2-40B4-BE49-F238E27FC236}">
                <a16:creationId xmlns:a16="http://schemas.microsoft.com/office/drawing/2014/main" id="{4CFB86B4-E3EA-3F4B-A2C2-E0EE4F080AC1}"/>
              </a:ext>
            </a:extLst>
          </p:cNvPr>
          <p:cNvCxnSpPr/>
          <p:nvPr/>
        </p:nvCxnSpPr>
        <p:spPr>
          <a:xfrm>
            <a:off x="2672080" y="914400"/>
            <a:ext cx="0" cy="2664813"/>
          </a:xfrm>
          <a:prstGeom prst="line">
            <a:avLst/>
          </a:prstGeom>
          <a:ln w="28575">
            <a:solidFill>
              <a:srgbClr val="F214BD"/>
            </a:solidFill>
            <a:prstDash val="dash"/>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E1F8A28C-A95A-82E3-1853-B054C051B678}"/>
              </a:ext>
            </a:extLst>
          </p:cNvPr>
          <p:cNvCxnSpPr/>
          <p:nvPr/>
        </p:nvCxnSpPr>
        <p:spPr>
          <a:xfrm>
            <a:off x="4480560" y="914400"/>
            <a:ext cx="0" cy="2664813"/>
          </a:xfrm>
          <a:prstGeom prst="line">
            <a:avLst/>
          </a:prstGeom>
          <a:ln w="28575">
            <a:solidFill>
              <a:srgbClr val="F214BD"/>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9CE1CC83-85B9-20DF-DA1B-AA4586D08268}"/>
              </a:ext>
            </a:extLst>
          </p:cNvPr>
          <p:cNvCxnSpPr>
            <a:cxnSpLocks/>
          </p:cNvCxnSpPr>
          <p:nvPr/>
        </p:nvCxnSpPr>
        <p:spPr>
          <a:xfrm flipH="1">
            <a:off x="703800" y="1090117"/>
            <a:ext cx="1600914" cy="545968"/>
          </a:xfrm>
          <a:prstGeom prst="straightConnector1">
            <a:avLst/>
          </a:prstGeom>
          <a:ln w="127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E22825D8-D798-1536-559C-12465C3C5022}"/>
              </a:ext>
            </a:extLst>
          </p:cNvPr>
          <p:cNvCxnSpPr>
            <a:cxnSpLocks/>
          </p:cNvCxnSpPr>
          <p:nvPr/>
        </p:nvCxnSpPr>
        <p:spPr>
          <a:xfrm flipH="1" flipV="1">
            <a:off x="718298" y="1998991"/>
            <a:ext cx="1554915" cy="269582"/>
          </a:xfrm>
          <a:prstGeom prst="straightConnector1">
            <a:avLst/>
          </a:prstGeom>
          <a:ln w="127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177DC5A3-8EE4-F9DE-4161-15B05EB99F06}"/>
              </a:ext>
            </a:extLst>
          </p:cNvPr>
          <p:cNvCxnSpPr>
            <a:cxnSpLocks/>
          </p:cNvCxnSpPr>
          <p:nvPr/>
        </p:nvCxnSpPr>
        <p:spPr>
          <a:xfrm flipH="1" flipV="1">
            <a:off x="713218" y="2283471"/>
            <a:ext cx="1642308" cy="808062"/>
          </a:xfrm>
          <a:prstGeom prst="straightConnector1">
            <a:avLst/>
          </a:prstGeom>
          <a:ln w="127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スライド番号プレースホルダー 1">
            <a:extLst>
              <a:ext uri="{FF2B5EF4-FFF2-40B4-BE49-F238E27FC236}">
                <a16:creationId xmlns:a16="http://schemas.microsoft.com/office/drawing/2014/main" id="{4931B4D6-8433-8229-878F-040B1BC3AC7D}"/>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018291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a:extLst>
              <a:ext uri="{FF2B5EF4-FFF2-40B4-BE49-F238E27FC236}">
                <a16:creationId xmlns:a16="http://schemas.microsoft.com/office/drawing/2014/main" id="{22F5278C-DD48-4064-BB7F-73B9C4D71397}"/>
              </a:ext>
            </a:extLst>
          </p:cNvPr>
          <p:cNvSpPr txBox="1">
            <a:spLocks noChangeArrowheads="1"/>
          </p:cNvSpPr>
          <p:nvPr/>
        </p:nvSpPr>
        <p:spPr bwMode="auto">
          <a:xfrm>
            <a:off x="236538" y="15187"/>
            <a:ext cx="8655050" cy="52322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ADC (Analog to Digital Converter)</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1D2E4E1A-8C5A-4399-2195-A4FD20DC7077}"/>
              </a:ext>
            </a:extLst>
          </p:cNvPr>
          <p:cNvSpPr txBox="1"/>
          <p:nvPr/>
        </p:nvSpPr>
        <p:spPr>
          <a:xfrm>
            <a:off x="215097" y="6260513"/>
            <a:ext cx="5967246" cy="507831"/>
          </a:xfrm>
          <a:prstGeom prst="rect">
            <a:avLst/>
          </a:prstGeom>
          <a:noFill/>
        </p:spPr>
        <p:txBody>
          <a:bodyPr wrap="square" rtlCol="0">
            <a:spAutoFit/>
          </a:bodyPr>
          <a:lstStyle/>
          <a:p>
            <a:r>
              <a:rPr kumimoji="1" lang="en-US" altLang="ja-JP" sz="1600" b="1" dirty="0" err="1">
                <a:latin typeface="Arial Narrow" panose="020B0606020202030204" pitchFamily="34" charset="0"/>
              </a:rPr>
              <a:t>LeCroy</a:t>
            </a:r>
            <a:r>
              <a:rPr kumimoji="1" lang="en-US" altLang="ja-JP" sz="1600" b="1" dirty="0">
                <a:latin typeface="Arial Narrow" panose="020B0606020202030204" pitchFamily="34" charset="0"/>
              </a:rPr>
              <a:t> CAMAC 12 channel ADC model 2249A</a:t>
            </a:r>
            <a:br>
              <a:rPr kumimoji="1" lang="en-US" altLang="ja-JP" sz="1600" b="1" dirty="0">
                <a:latin typeface="Arial Narrow" panose="020B0606020202030204" pitchFamily="34" charset="0"/>
              </a:rPr>
            </a:br>
            <a:r>
              <a:rPr kumimoji="1" lang="en-US" altLang="ja-JP" sz="1100" dirty="0">
                <a:latin typeface="Arial Narrow" panose="020B0606020202030204" pitchFamily="34" charset="0"/>
              </a:rPr>
              <a:t>https://www.fnal.gov/projects/ckm/jlab/2249a-spec.htm</a:t>
            </a:r>
          </a:p>
        </p:txBody>
      </p:sp>
      <p:sp>
        <p:nvSpPr>
          <p:cNvPr id="8" name="テキスト ボックス 7">
            <a:extLst>
              <a:ext uri="{FF2B5EF4-FFF2-40B4-BE49-F238E27FC236}">
                <a16:creationId xmlns:a16="http://schemas.microsoft.com/office/drawing/2014/main" id="{F4D9DA11-114D-8344-0E22-705D617A2D6A}"/>
              </a:ext>
            </a:extLst>
          </p:cNvPr>
          <p:cNvSpPr txBox="1"/>
          <p:nvPr/>
        </p:nvSpPr>
        <p:spPr>
          <a:xfrm>
            <a:off x="1313410" y="590665"/>
            <a:ext cx="7830589" cy="5324535"/>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gate width and timing relative to signal must be adjusted carefully so that the all input signals are within the gate. An oscilloscope can be used for the adjustment.</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most important specification of ADC is full scale range and number of bits of the data. For example, 2249A has the full scale range of 256 </a:t>
            </a:r>
            <a:r>
              <a:rPr kumimoji="1" lang="en-US" altLang="ja-JP" sz="2000" b="1" dirty="0" err="1">
                <a:latin typeface="Arial" panose="020B0604020202020204" pitchFamily="34" charset="0"/>
                <a:cs typeface="Arial" panose="020B0604020202020204" pitchFamily="34" charset="0"/>
              </a:rPr>
              <a:t>pC</a:t>
            </a:r>
            <a:r>
              <a:rPr kumimoji="1" lang="en-US" altLang="ja-JP" sz="2000" b="1" dirty="0">
                <a:latin typeface="Arial" panose="020B0604020202020204" pitchFamily="34" charset="0"/>
                <a:cs typeface="Arial" panose="020B0604020202020204" pitchFamily="34" charset="0"/>
              </a:rPr>
              <a:t> and the data is 10 bits. Accordingly, the resolution of the data corresponds to 256pC/2</a:t>
            </a:r>
            <a:r>
              <a:rPr kumimoji="1" lang="en-US" altLang="ja-JP" sz="2000" b="1" baseline="30000" dirty="0">
                <a:latin typeface="Arial" panose="020B0604020202020204" pitchFamily="34" charset="0"/>
                <a:cs typeface="Arial" panose="020B0604020202020204" pitchFamily="34" charset="0"/>
              </a:rPr>
              <a:t>10</a:t>
            </a:r>
            <a:r>
              <a:rPr kumimoji="1" lang="en-US" altLang="ja-JP" sz="2000" b="1" dirty="0">
                <a:latin typeface="Arial" panose="020B0604020202020204" pitchFamily="34" charset="0"/>
                <a:cs typeface="Arial" panose="020B0604020202020204" pitchFamily="34" charset="0"/>
              </a:rPr>
              <a:t> = 0.25pC.</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input signal must be adjusted to this full scale range by adjustment of applied high voltage and/or pre-amplifier.  </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When "read data" is requested from the computer via the Crate Controller, the digital data is sent to the computer via the Crate Controller.</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Total energy deposit in the detector can be calculated from the ADC information in the data analysis.</a:t>
            </a:r>
          </a:p>
        </p:txBody>
      </p:sp>
      <p:pic>
        <p:nvPicPr>
          <p:cNvPr id="3" name="図 2">
            <a:extLst>
              <a:ext uri="{FF2B5EF4-FFF2-40B4-BE49-F238E27FC236}">
                <a16:creationId xmlns:a16="http://schemas.microsoft.com/office/drawing/2014/main" id="{CEE972E7-BE3B-8560-FAC3-5DB9AC31D9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262" y="399011"/>
            <a:ext cx="524824" cy="5853189"/>
          </a:xfrm>
          <a:prstGeom prst="rect">
            <a:avLst/>
          </a:prstGeom>
        </p:spPr>
      </p:pic>
      <p:sp>
        <p:nvSpPr>
          <p:cNvPr id="2" name="スライド番号プレースホルダー 1">
            <a:extLst>
              <a:ext uri="{FF2B5EF4-FFF2-40B4-BE49-F238E27FC236}">
                <a16:creationId xmlns:a16="http://schemas.microsoft.com/office/drawing/2014/main" id="{7D2A553E-7E33-09E0-ED44-A552567A564C}"/>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258371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2D7FCFF9-68DC-9A55-D2FC-E35497517B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832" y="459973"/>
            <a:ext cx="522705" cy="5805595"/>
          </a:xfrm>
          <a:prstGeom prst="rect">
            <a:avLst/>
          </a:prstGeom>
        </p:spPr>
      </p:pic>
      <p:sp>
        <p:nvSpPr>
          <p:cNvPr id="4" name="Text Box 23">
            <a:extLst>
              <a:ext uri="{FF2B5EF4-FFF2-40B4-BE49-F238E27FC236}">
                <a16:creationId xmlns:a16="http://schemas.microsoft.com/office/drawing/2014/main" id="{22F5278C-DD48-4064-BB7F-73B9C4D71397}"/>
              </a:ext>
            </a:extLst>
          </p:cNvPr>
          <p:cNvSpPr txBox="1">
            <a:spLocks noChangeArrowheads="1"/>
          </p:cNvSpPr>
          <p:nvPr/>
        </p:nvSpPr>
        <p:spPr bwMode="auto">
          <a:xfrm>
            <a:off x="236538" y="15187"/>
            <a:ext cx="8655050" cy="52322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2800" b="1" u="sng" dirty="0">
                <a:solidFill>
                  <a:srgbClr val="0A0AD4"/>
                </a:solidFill>
              </a:rPr>
              <a:t>TDC</a:t>
            </a: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 (</a:t>
            </a:r>
            <a:r>
              <a:rPr lang="en-US" altLang="ja-JP" sz="2800" b="1" u="sng" dirty="0">
                <a:solidFill>
                  <a:srgbClr val="0A0AD4"/>
                </a:solidFill>
              </a:rPr>
              <a:t>Time</a:t>
            </a: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 to Digital Converter)</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1D2E4E1A-8C5A-4399-2195-A4FD20DC7077}"/>
              </a:ext>
            </a:extLst>
          </p:cNvPr>
          <p:cNvSpPr txBox="1"/>
          <p:nvPr/>
        </p:nvSpPr>
        <p:spPr>
          <a:xfrm>
            <a:off x="215097" y="6260513"/>
            <a:ext cx="5967246" cy="507831"/>
          </a:xfrm>
          <a:prstGeom prst="rect">
            <a:avLst/>
          </a:prstGeom>
          <a:noFill/>
        </p:spPr>
        <p:txBody>
          <a:bodyPr wrap="square" rtlCol="0">
            <a:spAutoFit/>
          </a:bodyPr>
          <a:lstStyle/>
          <a:p>
            <a:r>
              <a:rPr kumimoji="1" lang="en-US" altLang="ja-JP" sz="1600" b="1" dirty="0" err="1">
                <a:latin typeface="Arial Narrow" panose="020B0606020202030204" pitchFamily="34" charset="0"/>
              </a:rPr>
              <a:t>LeCroy</a:t>
            </a:r>
            <a:r>
              <a:rPr kumimoji="1" lang="en-US" altLang="ja-JP" sz="1600" b="1" dirty="0">
                <a:latin typeface="Arial Narrow" panose="020B0606020202030204" pitchFamily="34" charset="0"/>
              </a:rPr>
              <a:t> CAMAC </a:t>
            </a:r>
            <a:r>
              <a:rPr lang="en-US" altLang="ja-JP" sz="1600" b="1" dirty="0">
                <a:latin typeface="Arial Narrow" panose="020B0606020202030204" pitchFamily="34" charset="0"/>
              </a:rPr>
              <a:t>Octal</a:t>
            </a:r>
            <a:r>
              <a:rPr kumimoji="1" lang="en-US" altLang="ja-JP" sz="1600" b="1" dirty="0">
                <a:latin typeface="Arial Narrow" panose="020B0606020202030204" pitchFamily="34" charset="0"/>
              </a:rPr>
              <a:t> </a:t>
            </a:r>
            <a:r>
              <a:rPr lang="en-US" altLang="ja-JP" sz="1600" b="1" dirty="0">
                <a:latin typeface="Arial Narrow" panose="020B0606020202030204" pitchFamily="34" charset="0"/>
              </a:rPr>
              <a:t>T</a:t>
            </a:r>
            <a:r>
              <a:rPr kumimoji="1" lang="en-US" altLang="ja-JP" sz="1600" b="1" dirty="0">
                <a:latin typeface="Arial Narrow" panose="020B0606020202030204" pitchFamily="34" charset="0"/>
              </a:rPr>
              <a:t>DC model 2228A</a:t>
            </a:r>
            <a:br>
              <a:rPr kumimoji="1" lang="en-US" altLang="ja-JP" sz="1600" b="1" dirty="0">
                <a:latin typeface="Arial Narrow" panose="020B0606020202030204" pitchFamily="34" charset="0"/>
              </a:rPr>
            </a:br>
            <a:r>
              <a:rPr kumimoji="1" lang="en-US" altLang="ja-JP" sz="1100" dirty="0">
                <a:latin typeface="Arial Narrow" panose="020B0606020202030204" pitchFamily="34" charset="0"/>
              </a:rPr>
              <a:t>https://www.https://www.fnal.gov/projects/ckm/jlab/2228a-spec.htm</a:t>
            </a:r>
          </a:p>
        </p:txBody>
      </p:sp>
      <p:sp>
        <p:nvSpPr>
          <p:cNvPr id="8" name="テキスト ボックス 7">
            <a:extLst>
              <a:ext uri="{FF2B5EF4-FFF2-40B4-BE49-F238E27FC236}">
                <a16:creationId xmlns:a16="http://schemas.microsoft.com/office/drawing/2014/main" id="{F4D9DA11-114D-8344-0E22-705D617A2D6A}"/>
              </a:ext>
            </a:extLst>
          </p:cNvPr>
          <p:cNvSpPr txBox="1"/>
          <p:nvPr/>
        </p:nvSpPr>
        <p:spPr>
          <a:xfrm>
            <a:off x="1313411" y="3819005"/>
            <a:ext cx="7747462" cy="2400657"/>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NIM level common start signal is input to the COM START connector.</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NIM level signals from each channel from the discriminator are input to STOP connectors. The time differences between the common start and stops are obtained as digital data</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and temporally stored in the memory of the module.</a:t>
            </a:r>
            <a:endParaRPr kumimoji="1" lang="en-US" altLang="ja-JP" sz="2000" b="1" dirty="0">
              <a:latin typeface="Arial" panose="020B0604020202020204" pitchFamily="34" charset="0"/>
              <a:cs typeface="Arial" panose="020B0604020202020204" pitchFamily="34" charset="0"/>
            </a:endParaRPr>
          </a:p>
        </p:txBody>
      </p:sp>
      <p:cxnSp>
        <p:nvCxnSpPr>
          <p:cNvPr id="2" name="直線コネクタ 1">
            <a:extLst>
              <a:ext uri="{FF2B5EF4-FFF2-40B4-BE49-F238E27FC236}">
                <a16:creationId xmlns:a16="http://schemas.microsoft.com/office/drawing/2014/main" id="{29B1E90A-92DD-2BA1-CA6E-67338242568D}"/>
              </a:ext>
            </a:extLst>
          </p:cNvPr>
          <p:cNvCxnSpPr>
            <a:cxnSpLocks/>
          </p:cNvCxnSpPr>
          <p:nvPr/>
        </p:nvCxnSpPr>
        <p:spPr>
          <a:xfrm>
            <a:off x="2309795" y="1085715"/>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F1A124CB-0540-F072-1FD3-F37D760C368C}"/>
              </a:ext>
            </a:extLst>
          </p:cNvPr>
          <p:cNvCxnSpPr>
            <a:cxnSpLocks/>
          </p:cNvCxnSpPr>
          <p:nvPr/>
        </p:nvCxnSpPr>
        <p:spPr>
          <a:xfrm>
            <a:off x="3110224" y="1087113"/>
            <a:ext cx="273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91E6E358-DD67-0EA6-B092-42F10A2BFCCA}"/>
              </a:ext>
            </a:extLst>
          </p:cNvPr>
          <p:cNvCxnSpPr>
            <a:cxnSpLocks/>
          </p:cNvCxnSpPr>
          <p:nvPr/>
        </p:nvCxnSpPr>
        <p:spPr>
          <a:xfrm>
            <a:off x="2685811" y="1425521"/>
            <a:ext cx="432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F59BA983-3251-C6E3-6174-8464899A9E14}"/>
              </a:ext>
            </a:extLst>
          </p:cNvPr>
          <p:cNvCxnSpPr>
            <a:cxnSpLocks/>
          </p:cNvCxnSpPr>
          <p:nvPr/>
        </p:nvCxnSpPr>
        <p:spPr>
          <a:xfrm rot="5400000">
            <a:off x="2505959" y="126193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E3053597-C3E5-125E-D08A-B8AE05A876D2}"/>
              </a:ext>
            </a:extLst>
          </p:cNvPr>
          <p:cNvCxnSpPr>
            <a:cxnSpLocks/>
          </p:cNvCxnSpPr>
          <p:nvPr/>
        </p:nvCxnSpPr>
        <p:spPr>
          <a:xfrm rot="5400000">
            <a:off x="2941920" y="126193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CEA8C4FE-DACD-E39A-D598-77017B9F8979}"/>
              </a:ext>
            </a:extLst>
          </p:cNvPr>
          <p:cNvSpPr txBox="1"/>
          <p:nvPr/>
        </p:nvSpPr>
        <p:spPr>
          <a:xfrm>
            <a:off x="5923279" y="876564"/>
            <a:ext cx="1809931" cy="369332"/>
          </a:xfrm>
          <a:prstGeom prst="rect">
            <a:avLst/>
          </a:prstGeom>
          <a:noFill/>
        </p:spPr>
        <p:txBody>
          <a:bodyPr wrap="square" rtlCol="0">
            <a:spAutoFit/>
          </a:bodyPr>
          <a:lstStyle/>
          <a:p>
            <a:r>
              <a:rPr lang="en-US" altLang="ja-JP" b="1" dirty="0">
                <a:solidFill>
                  <a:srgbClr val="FF0000"/>
                </a:solidFill>
              </a:rPr>
              <a:t>Common Start</a:t>
            </a:r>
            <a:r>
              <a:rPr kumimoji="1" lang="en-US" altLang="ja-JP" b="1" dirty="0">
                <a:solidFill>
                  <a:srgbClr val="FF0000"/>
                </a:solidFill>
              </a:rPr>
              <a:t>  </a:t>
            </a:r>
            <a:endParaRPr kumimoji="1" lang="ja-JP" altLang="en-US" b="1" dirty="0">
              <a:solidFill>
                <a:srgbClr val="FF0000"/>
              </a:solidFill>
            </a:endParaRPr>
          </a:p>
        </p:txBody>
      </p:sp>
      <p:sp>
        <p:nvSpPr>
          <p:cNvPr id="14" name="テキスト ボックス 13">
            <a:extLst>
              <a:ext uri="{FF2B5EF4-FFF2-40B4-BE49-F238E27FC236}">
                <a16:creationId xmlns:a16="http://schemas.microsoft.com/office/drawing/2014/main" id="{92370774-F58A-112A-CA4D-C6AD3A68B9CE}"/>
              </a:ext>
            </a:extLst>
          </p:cNvPr>
          <p:cNvSpPr txBox="1"/>
          <p:nvPr/>
        </p:nvSpPr>
        <p:spPr>
          <a:xfrm>
            <a:off x="5982793" y="1097182"/>
            <a:ext cx="1262736" cy="369332"/>
          </a:xfrm>
          <a:prstGeom prst="rect">
            <a:avLst/>
          </a:prstGeom>
          <a:noFill/>
        </p:spPr>
        <p:txBody>
          <a:bodyPr wrap="square" rtlCol="0">
            <a:spAutoFit/>
          </a:bodyPr>
          <a:lstStyle/>
          <a:p>
            <a:r>
              <a:rPr kumimoji="1" lang="en-US" altLang="ja-JP" b="1" dirty="0">
                <a:solidFill>
                  <a:srgbClr val="FF0000"/>
                </a:solidFill>
              </a:rPr>
              <a:t>(NIM level) </a:t>
            </a:r>
            <a:endParaRPr kumimoji="1" lang="ja-JP" altLang="en-US" b="1" dirty="0">
              <a:solidFill>
                <a:srgbClr val="FF0000"/>
              </a:solidFill>
            </a:endParaRPr>
          </a:p>
        </p:txBody>
      </p:sp>
      <p:sp>
        <p:nvSpPr>
          <p:cNvPr id="20" name="テキスト ボックス 19">
            <a:extLst>
              <a:ext uri="{FF2B5EF4-FFF2-40B4-BE49-F238E27FC236}">
                <a16:creationId xmlns:a16="http://schemas.microsoft.com/office/drawing/2014/main" id="{3C4B15B7-1B3B-1F89-ABB0-B3900DCF1D45}"/>
              </a:ext>
            </a:extLst>
          </p:cNvPr>
          <p:cNvSpPr txBox="1"/>
          <p:nvPr/>
        </p:nvSpPr>
        <p:spPr>
          <a:xfrm>
            <a:off x="5923279" y="2065284"/>
            <a:ext cx="1391921" cy="646331"/>
          </a:xfrm>
          <a:prstGeom prst="rect">
            <a:avLst/>
          </a:prstGeom>
          <a:noFill/>
        </p:spPr>
        <p:txBody>
          <a:bodyPr wrap="square" rtlCol="0">
            <a:spAutoFit/>
          </a:bodyPr>
          <a:lstStyle/>
          <a:p>
            <a:r>
              <a:rPr kumimoji="1" lang="en-US" altLang="ja-JP" b="1" dirty="0">
                <a:solidFill>
                  <a:srgbClr val="FF0000"/>
                </a:solidFill>
              </a:rPr>
              <a:t>Stop1</a:t>
            </a:r>
            <a:br>
              <a:rPr kumimoji="1" lang="en-US" altLang="ja-JP" b="1" dirty="0">
                <a:solidFill>
                  <a:srgbClr val="FF0000"/>
                </a:solidFill>
              </a:rPr>
            </a:br>
            <a:r>
              <a:rPr kumimoji="1" lang="en-US" altLang="ja-JP" b="1" dirty="0">
                <a:solidFill>
                  <a:srgbClr val="FF0000"/>
                </a:solidFill>
              </a:rPr>
              <a:t>(NIM level) </a:t>
            </a:r>
            <a:endParaRPr kumimoji="1" lang="ja-JP" altLang="en-US" b="1" dirty="0">
              <a:solidFill>
                <a:srgbClr val="FF0000"/>
              </a:solidFill>
            </a:endParaRPr>
          </a:p>
        </p:txBody>
      </p:sp>
      <p:sp>
        <p:nvSpPr>
          <p:cNvPr id="26" name="テキスト ボックス 25">
            <a:extLst>
              <a:ext uri="{FF2B5EF4-FFF2-40B4-BE49-F238E27FC236}">
                <a16:creationId xmlns:a16="http://schemas.microsoft.com/office/drawing/2014/main" id="{DDDD1C3E-A29F-5942-FD08-4A958EDEBDFE}"/>
              </a:ext>
            </a:extLst>
          </p:cNvPr>
          <p:cNvSpPr txBox="1"/>
          <p:nvPr/>
        </p:nvSpPr>
        <p:spPr>
          <a:xfrm>
            <a:off x="5923279" y="2888244"/>
            <a:ext cx="1303256" cy="646331"/>
          </a:xfrm>
          <a:prstGeom prst="rect">
            <a:avLst/>
          </a:prstGeom>
          <a:noFill/>
        </p:spPr>
        <p:txBody>
          <a:bodyPr wrap="square" rtlCol="0">
            <a:spAutoFit/>
          </a:bodyPr>
          <a:lstStyle/>
          <a:p>
            <a:r>
              <a:rPr kumimoji="1" lang="en-US" altLang="ja-JP" b="1" dirty="0">
                <a:solidFill>
                  <a:srgbClr val="FF0000"/>
                </a:solidFill>
              </a:rPr>
              <a:t>Stop2</a:t>
            </a:r>
            <a:br>
              <a:rPr kumimoji="1" lang="en-US" altLang="ja-JP" b="1" dirty="0">
                <a:solidFill>
                  <a:srgbClr val="FF0000"/>
                </a:solidFill>
              </a:rPr>
            </a:br>
            <a:r>
              <a:rPr kumimoji="1" lang="en-US" altLang="ja-JP" b="1" dirty="0">
                <a:solidFill>
                  <a:srgbClr val="FF0000"/>
                </a:solidFill>
              </a:rPr>
              <a:t>(NIM level) </a:t>
            </a:r>
            <a:endParaRPr kumimoji="1" lang="ja-JP" altLang="en-US" b="1" dirty="0">
              <a:solidFill>
                <a:srgbClr val="FF0000"/>
              </a:solidFill>
            </a:endParaRPr>
          </a:p>
        </p:txBody>
      </p:sp>
      <p:cxnSp>
        <p:nvCxnSpPr>
          <p:cNvPr id="30" name="直線コネクタ 29">
            <a:extLst>
              <a:ext uri="{FF2B5EF4-FFF2-40B4-BE49-F238E27FC236}">
                <a16:creationId xmlns:a16="http://schemas.microsoft.com/office/drawing/2014/main" id="{4CFB86B4-E3EA-3F4B-A2C2-E0EE4F080AC1}"/>
              </a:ext>
            </a:extLst>
          </p:cNvPr>
          <p:cNvCxnSpPr/>
          <p:nvPr/>
        </p:nvCxnSpPr>
        <p:spPr>
          <a:xfrm>
            <a:off x="2672080" y="914400"/>
            <a:ext cx="0" cy="2664813"/>
          </a:xfrm>
          <a:prstGeom prst="line">
            <a:avLst/>
          </a:prstGeom>
          <a:ln w="28575">
            <a:solidFill>
              <a:srgbClr val="F214BD"/>
            </a:solidFill>
            <a:prstDash val="dash"/>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E1F8A28C-A95A-82E3-1853-B054C051B678}"/>
              </a:ext>
            </a:extLst>
          </p:cNvPr>
          <p:cNvCxnSpPr/>
          <p:nvPr/>
        </p:nvCxnSpPr>
        <p:spPr>
          <a:xfrm>
            <a:off x="3841742" y="914400"/>
            <a:ext cx="0" cy="2664813"/>
          </a:xfrm>
          <a:prstGeom prst="line">
            <a:avLst/>
          </a:prstGeom>
          <a:ln w="28575">
            <a:solidFill>
              <a:srgbClr val="F214BD"/>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9CE1CC83-85B9-20DF-DA1B-AA4586D08268}"/>
              </a:ext>
            </a:extLst>
          </p:cNvPr>
          <p:cNvCxnSpPr>
            <a:cxnSpLocks/>
          </p:cNvCxnSpPr>
          <p:nvPr/>
        </p:nvCxnSpPr>
        <p:spPr>
          <a:xfrm flipH="1">
            <a:off x="604275" y="1090117"/>
            <a:ext cx="1700439" cy="523220"/>
          </a:xfrm>
          <a:prstGeom prst="straightConnector1">
            <a:avLst/>
          </a:prstGeom>
          <a:ln w="127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E22825D8-D798-1536-559C-12465C3C5022}"/>
              </a:ext>
            </a:extLst>
          </p:cNvPr>
          <p:cNvCxnSpPr>
            <a:cxnSpLocks/>
          </p:cNvCxnSpPr>
          <p:nvPr/>
        </p:nvCxnSpPr>
        <p:spPr>
          <a:xfrm flipH="1" flipV="1">
            <a:off x="590544" y="1998992"/>
            <a:ext cx="1682669" cy="269581"/>
          </a:xfrm>
          <a:prstGeom prst="straightConnector1">
            <a:avLst/>
          </a:prstGeom>
          <a:ln w="127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177DC5A3-8EE4-F9DE-4161-15B05EB99F06}"/>
              </a:ext>
            </a:extLst>
          </p:cNvPr>
          <p:cNvCxnSpPr>
            <a:cxnSpLocks/>
          </p:cNvCxnSpPr>
          <p:nvPr/>
        </p:nvCxnSpPr>
        <p:spPr>
          <a:xfrm flipH="1" flipV="1">
            <a:off x="590544" y="2457450"/>
            <a:ext cx="1714170" cy="596971"/>
          </a:xfrm>
          <a:prstGeom prst="straightConnector1">
            <a:avLst/>
          </a:prstGeom>
          <a:ln w="127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73EDF0D6-196E-4E8E-2681-E583FDDF2B9D}"/>
              </a:ext>
            </a:extLst>
          </p:cNvPr>
          <p:cNvCxnSpPr>
            <a:cxnSpLocks/>
          </p:cNvCxnSpPr>
          <p:nvPr/>
        </p:nvCxnSpPr>
        <p:spPr>
          <a:xfrm>
            <a:off x="2305436" y="2283142"/>
            <a:ext cx="1152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85642530-3218-09D4-D0D6-3DAC646D5359}"/>
              </a:ext>
            </a:extLst>
          </p:cNvPr>
          <p:cNvCxnSpPr>
            <a:cxnSpLocks/>
          </p:cNvCxnSpPr>
          <p:nvPr/>
        </p:nvCxnSpPr>
        <p:spPr>
          <a:xfrm>
            <a:off x="3898352" y="2284540"/>
            <a:ext cx="19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6A567AF3-D588-913B-F863-20D392048ED2}"/>
              </a:ext>
            </a:extLst>
          </p:cNvPr>
          <p:cNvCxnSpPr>
            <a:cxnSpLocks/>
          </p:cNvCxnSpPr>
          <p:nvPr/>
        </p:nvCxnSpPr>
        <p:spPr>
          <a:xfrm>
            <a:off x="3465225" y="2622948"/>
            <a:ext cx="432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CE2E2FC9-3844-E196-745F-10143A53F8C3}"/>
              </a:ext>
            </a:extLst>
          </p:cNvPr>
          <p:cNvCxnSpPr>
            <a:cxnSpLocks/>
          </p:cNvCxnSpPr>
          <p:nvPr/>
        </p:nvCxnSpPr>
        <p:spPr>
          <a:xfrm rot="5400000">
            <a:off x="3285373" y="2459358"/>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C64BB5B3-3FB6-5A52-5F1D-D6B247CCBD3E}"/>
              </a:ext>
            </a:extLst>
          </p:cNvPr>
          <p:cNvCxnSpPr>
            <a:cxnSpLocks/>
          </p:cNvCxnSpPr>
          <p:nvPr/>
        </p:nvCxnSpPr>
        <p:spPr>
          <a:xfrm rot="5400000">
            <a:off x="3721334" y="2459358"/>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61230D54-038B-CDDB-C5E5-621F3595F571}"/>
              </a:ext>
            </a:extLst>
          </p:cNvPr>
          <p:cNvCxnSpPr>
            <a:cxnSpLocks/>
          </p:cNvCxnSpPr>
          <p:nvPr/>
        </p:nvCxnSpPr>
        <p:spPr>
          <a:xfrm>
            <a:off x="2305438" y="3058205"/>
            <a:ext cx="154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D78658F3-5673-8344-0646-736B9E6D0F91}"/>
              </a:ext>
            </a:extLst>
          </p:cNvPr>
          <p:cNvCxnSpPr>
            <a:cxnSpLocks/>
          </p:cNvCxnSpPr>
          <p:nvPr/>
        </p:nvCxnSpPr>
        <p:spPr>
          <a:xfrm>
            <a:off x="4272816" y="3059603"/>
            <a:ext cx="154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8F044859-C635-6774-B62D-003D16BD7044}"/>
              </a:ext>
            </a:extLst>
          </p:cNvPr>
          <p:cNvCxnSpPr>
            <a:cxnSpLocks/>
          </p:cNvCxnSpPr>
          <p:nvPr/>
        </p:nvCxnSpPr>
        <p:spPr>
          <a:xfrm>
            <a:off x="3839699" y="3398011"/>
            <a:ext cx="432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48367833-5EA3-6320-F25E-ED270150FE3C}"/>
              </a:ext>
            </a:extLst>
          </p:cNvPr>
          <p:cNvCxnSpPr>
            <a:cxnSpLocks/>
          </p:cNvCxnSpPr>
          <p:nvPr/>
        </p:nvCxnSpPr>
        <p:spPr>
          <a:xfrm rot="5400000">
            <a:off x="3659847" y="323442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D120928A-7B1E-1312-5922-10FFF0FE7023}"/>
              </a:ext>
            </a:extLst>
          </p:cNvPr>
          <p:cNvCxnSpPr>
            <a:cxnSpLocks/>
          </p:cNvCxnSpPr>
          <p:nvPr/>
        </p:nvCxnSpPr>
        <p:spPr>
          <a:xfrm rot="5400000">
            <a:off x="4095808" y="323442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201965D6-03C6-0E9E-808B-9981DB3CB364}"/>
              </a:ext>
            </a:extLst>
          </p:cNvPr>
          <p:cNvCxnSpPr/>
          <p:nvPr/>
        </p:nvCxnSpPr>
        <p:spPr>
          <a:xfrm>
            <a:off x="3454202" y="918749"/>
            <a:ext cx="0" cy="2664813"/>
          </a:xfrm>
          <a:prstGeom prst="line">
            <a:avLst/>
          </a:prstGeom>
          <a:ln w="28575">
            <a:solidFill>
              <a:srgbClr val="F214BD"/>
            </a:solidFill>
            <a:prstDash val="dash"/>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AB11203E-9F03-7F4B-44D4-0FDDAFC99815}"/>
              </a:ext>
            </a:extLst>
          </p:cNvPr>
          <p:cNvCxnSpPr>
            <a:cxnSpLocks/>
          </p:cNvCxnSpPr>
          <p:nvPr/>
        </p:nvCxnSpPr>
        <p:spPr>
          <a:xfrm>
            <a:off x="2635011" y="2071404"/>
            <a:ext cx="828000" cy="0"/>
          </a:xfrm>
          <a:prstGeom prst="line">
            <a:avLst/>
          </a:prstGeom>
          <a:ln w="38100">
            <a:solidFill>
              <a:schemeClr val="accent3">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A0CB9590-805A-E73D-B2F8-9B0A2D76A610}"/>
              </a:ext>
            </a:extLst>
          </p:cNvPr>
          <p:cNvSpPr txBox="1"/>
          <p:nvPr/>
        </p:nvSpPr>
        <p:spPr>
          <a:xfrm>
            <a:off x="2901811" y="1694363"/>
            <a:ext cx="431998" cy="400110"/>
          </a:xfrm>
          <a:prstGeom prst="rect">
            <a:avLst/>
          </a:prstGeom>
          <a:noFill/>
          <a:ln>
            <a:noFill/>
          </a:ln>
        </p:spPr>
        <p:txBody>
          <a:bodyPr wrap="square" rtlCol="0">
            <a:spAutoFit/>
          </a:bodyPr>
          <a:lstStyle/>
          <a:p>
            <a:r>
              <a:rPr kumimoji="1" lang="en-US" altLang="ja-JP" sz="2000" b="1" dirty="0">
                <a:solidFill>
                  <a:srgbClr val="616161"/>
                </a:solidFill>
                <a:latin typeface="Arial Narrow" panose="020B0606020202030204" pitchFamily="34" charset="0"/>
              </a:rPr>
              <a:t>t</a:t>
            </a:r>
            <a:r>
              <a:rPr kumimoji="1" lang="en-US" altLang="ja-JP" sz="2000" b="1" baseline="-25000" dirty="0">
                <a:solidFill>
                  <a:srgbClr val="616161"/>
                </a:solidFill>
                <a:latin typeface="Arial Narrow" panose="020B0606020202030204" pitchFamily="34" charset="0"/>
              </a:rPr>
              <a:t>1</a:t>
            </a:r>
            <a:endParaRPr kumimoji="1" lang="ja-JP" altLang="en-US" sz="2000" b="1" baseline="-25000" dirty="0">
              <a:solidFill>
                <a:srgbClr val="616161"/>
              </a:solidFill>
              <a:latin typeface="Arial Narrow" panose="020B0606020202030204" pitchFamily="34" charset="0"/>
            </a:endParaRPr>
          </a:p>
        </p:txBody>
      </p:sp>
      <p:cxnSp>
        <p:nvCxnSpPr>
          <p:cNvPr id="41" name="直線コネクタ 40">
            <a:extLst>
              <a:ext uri="{FF2B5EF4-FFF2-40B4-BE49-F238E27FC236}">
                <a16:creationId xmlns:a16="http://schemas.microsoft.com/office/drawing/2014/main" id="{02C87092-5163-1F9C-4037-4A8ACCDA3F40}"/>
              </a:ext>
            </a:extLst>
          </p:cNvPr>
          <p:cNvCxnSpPr>
            <a:cxnSpLocks/>
          </p:cNvCxnSpPr>
          <p:nvPr/>
        </p:nvCxnSpPr>
        <p:spPr>
          <a:xfrm>
            <a:off x="2682903" y="2868240"/>
            <a:ext cx="1188000" cy="0"/>
          </a:xfrm>
          <a:prstGeom prst="line">
            <a:avLst/>
          </a:prstGeom>
          <a:ln w="38100">
            <a:solidFill>
              <a:schemeClr val="accent3">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FB117518-554C-AE78-8F7B-32EC7D972C32}"/>
              </a:ext>
            </a:extLst>
          </p:cNvPr>
          <p:cNvSpPr txBox="1"/>
          <p:nvPr/>
        </p:nvSpPr>
        <p:spPr>
          <a:xfrm>
            <a:off x="2949703" y="2491199"/>
            <a:ext cx="431998" cy="400110"/>
          </a:xfrm>
          <a:prstGeom prst="rect">
            <a:avLst/>
          </a:prstGeom>
          <a:noFill/>
          <a:ln>
            <a:noFill/>
          </a:ln>
        </p:spPr>
        <p:txBody>
          <a:bodyPr wrap="square" rtlCol="0">
            <a:spAutoFit/>
          </a:bodyPr>
          <a:lstStyle/>
          <a:p>
            <a:r>
              <a:rPr kumimoji="1" lang="en-US" altLang="ja-JP" sz="2000" b="1" dirty="0">
                <a:solidFill>
                  <a:srgbClr val="616161"/>
                </a:solidFill>
                <a:latin typeface="Arial Narrow" panose="020B0606020202030204" pitchFamily="34" charset="0"/>
              </a:rPr>
              <a:t>t</a:t>
            </a:r>
            <a:r>
              <a:rPr kumimoji="1" lang="en-US" altLang="ja-JP" sz="2000" b="1" baseline="-25000" dirty="0">
                <a:solidFill>
                  <a:srgbClr val="616161"/>
                </a:solidFill>
                <a:latin typeface="Arial Narrow" panose="020B0606020202030204" pitchFamily="34" charset="0"/>
              </a:rPr>
              <a:t>2</a:t>
            </a:r>
            <a:endParaRPr kumimoji="1" lang="ja-JP" altLang="en-US" sz="2000" b="1" baseline="-25000" dirty="0">
              <a:solidFill>
                <a:srgbClr val="616161"/>
              </a:solidFill>
              <a:latin typeface="Arial Narrow" panose="020B0606020202030204" pitchFamily="34" charset="0"/>
            </a:endParaRPr>
          </a:p>
        </p:txBody>
      </p:sp>
      <p:sp>
        <p:nvSpPr>
          <p:cNvPr id="3" name="スライド番号プレースホルダー 1">
            <a:extLst>
              <a:ext uri="{FF2B5EF4-FFF2-40B4-BE49-F238E27FC236}">
                <a16:creationId xmlns:a16="http://schemas.microsoft.com/office/drawing/2014/main" id="{089BB20F-6802-8842-EE66-6FA84916A5D8}"/>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428046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2D7FCFF9-68DC-9A55-D2FC-E35497517B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832" y="459973"/>
            <a:ext cx="522705" cy="5805595"/>
          </a:xfrm>
          <a:prstGeom prst="rect">
            <a:avLst/>
          </a:prstGeom>
        </p:spPr>
      </p:pic>
      <p:sp>
        <p:nvSpPr>
          <p:cNvPr id="4" name="Text Box 23">
            <a:extLst>
              <a:ext uri="{FF2B5EF4-FFF2-40B4-BE49-F238E27FC236}">
                <a16:creationId xmlns:a16="http://schemas.microsoft.com/office/drawing/2014/main" id="{22F5278C-DD48-4064-BB7F-73B9C4D71397}"/>
              </a:ext>
            </a:extLst>
          </p:cNvPr>
          <p:cNvSpPr txBox="1">
            <a:spLocks noChangeArrowheads="1"/>
          </p:cNvSpPr>
          <p:nvPr/>
        </p:nvSpPr>
        <p:spPr bwMode="auto">
          <a:xfrm>
            <a:off x="236538" y="15187"/>
            <a:ext cx="8655050" cy="52322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2800" b="1" u="sng" dirty="0">
                <a:solidFill>
                  <a:srgbClr val="0A0AD4"/>
                </a:solidFill>
              </a:rPr>
              <a:t>TDC</a:t>
            </a: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 (</a:t>
            </a:r>
            <a:r>
              <a:rPr lang="en-US" altLang="ja-JP" sz="2800" b="1" u="sng" dirty="0">
                <a:solidFill>
                  <a:srgbClr val="0A0AD4"/>
                </a:solidFill>
              </a:rPr>
              <a:t>Time</a:t>
            </a: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 to Digital Converter)</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1D2E4E1A-8C5A-4399-2195-A4FD20DC7077}"/>
              </a:ext>
            </a:extLst>
          </p:cNvPr>
          <p:cNvSpPr txBox="1"/>
          <p:nvPr/>
        </p:nvSpPr>
        <p:spPr>
          <a:xfrm>
            <a:off x="215097" y="6260513"/>
            <a:ext cx="5967246" cy="507831"/>
          </a:xfrm>
          <a:prstGeom prst="rect">
            <a:avLst/>
          </a:prstGeom>
          <a:noFill/>
        </p:spPr>
        <p:txBody>
          <a:bodyPr wrap="square" rtlCol="0">
            <a:spAutoFit/>
          </a:bodyPr>
          <a:lstStyle/>
          <a:p>
            <a:r>
              <a:rPr kumimoji="1" lang="en-US" altLang="ja-JP" sz="1600" b="1" dirty="0" err="1">
                <a:latin typeface="Arial Narrow" panose="020B0606020202030204" pitchFamily="34" charset="0"/>
              </a:rPr>
              <a:t>LeCroy</a:t>
            </a:r>
            <a:r>
              <a:rPr kumimoji="1" lang="en-US" altLang="ja-JP" sz="1600" b="1" dirty="0">
                <a:latin typeface="Arial Narrow" panose="020B0606020202030204" pitchFamily="34" charset="0"/>
              </a:rPr>
              <a:t> CAMAC </a:t>
            </a:r>
            <a:r>
              <a:rPr lang="en-US" altLang="ja-JP" sz="1600" b="1" dirty="0">
                <a:latin typeface="Arial Narrow" panose="020B0606020202030204" pitchFamily="34" charset="0"/>
              </a:rPr>
              <a:t>Octal</a:t>
            </a:r>
            <a:r>
              <a:rPr kumimoji="1" lang="en-US" altLang="ja-JP" sz="1600" b="1" dirty="0">
                <a:latin typeface="Arial Narrow" panose="020B0606020202030204" pitchFamily="34" charset="0"/>
              </a:rPr>
              <a:t> </a:t>
            </a:r>
            <a:r>
              <a:rPr lang="en-US" altLang="ja-JP" sz="1600" b="1" dirty="0">
                <a:latin typeface="Arial Narrow" panose="020B0606020202030204" pitchFamily="34" charset="0"/>
              </a:rPr>
              <a:t>T</a:t>
            </a:r>
            <a:r>
              <a:rPr kumimoji="1" lang="en-US" altLang="ja-JP" sz="1600" b="1" dirty="0">
                <a:latin typeface="Arial Narrow" panose="020B0606020202030204" pitchFamily="34" charset="0"/>
              </a:rPr>
              <a:t>DC model 2228A</a:t>
            </a:r>
            <a:br>
              <a:rPr kumimoji="1" lang="en-US" altLang="ja-JP" sz="1600" b="1" dirty="0">
                <a:latin typeface="Arial Narrow" panose="020B0606020202030204" pitchFamily="34" charset="0"/>
              </a:rPr>
            </a:br>
            <a:r>
              <a:rPr kumimoji="1" lang="en-US" altLang="ja-JP" sz="1100" dirty="0">
                <a:latin typeface="Arial Narrow" panose="020B0606020202030204" pitchFamily="34" charset="0"/>
              </a:rPr>
              <a:t>https://www.https://www.fnal.gov/projects/ckm/jlab/2228a-spec.htm</a:t>
            </a:r>
          </a:p>
        </p:txBody>
      </p:sp>
      <p:sp>
        <p:nvSpPr>
          <p:cNvPr id="8" name="テキスト ボックス 7">
            <a:extLst>
              <a:ext uri="{FF2B5EF4-FFF2-40B4-BE49-F238E27FC236}">
                <a16:creationId xmlns:a16="http://schemas.microsoft.com/office/drawing/2014/main" id="{F4D9DA11-114D-8344-0E22-705D617A2D6A}"/>
              </a:ext>
            </a:extLst>
          </p:cNvPr>
          <p:cNvSpPr txBox="1"/>
          <p:nvPr/>
        </p:nvSpPr>
        <p:spPr>
          <a:xfrm>
            <a:off x="1313410" y="530421"/>
            <a:ext cx="7830589" cy="5816977"/>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1900" b="1" dirty="0">
                <a:latin typeface="Arial" panose="020B0604020202020204" pitchFamily="34" charset="0"/>
                <a:cs typeface="Arial" panose="020B0604020202020204" pitchFamily="34" charset="0"/>
              </a:rPr>
              <a:t>The most important specification of TDC is full scale time range and number of bits of the data. For example, 2228A provides 11-bit digital data, and the full-scale time ranges are 100, 200 or 500 ns, which are switch-selectable.</a:t>
            </a:r>
            <a:br>
              <a:rPr kumimoji="1" lang="en-US" altLang="ja-JP" sz="1900" b="1" dirty="0">
                <a:latin typeface="Arial" panose="020B0604020202020204" pitchFamily="34" charset="0"/>
                <a:cs typeface="Arial" panose="020B0604020202020204" pitchFamily="34" charset="0"/>
              </a:rPr>
            </a:br>
            <a:r>
              <a:rPr kumimoji="1" lang="en-US" altLang="ja-JP" sz="1900" b="1" dirty="0">
                <a:latin typeface="Arial" panose="020B0604020202020204" pitchFamily="34" charset="0"/>
                <a:cs typeface="Arial" panose="020B0604020202020204" pitchFamily="34" charset="0"/>
              </a:rPr>
              <a:t>The time resolutions are about 50, 100, 250 </a:t>
            </a:r>
            <a:r>
              <a:rPr kumimoji="1" lang="en-US" altLang="ja-JP" sz="1900" b="1" dirty="0" err="1">
                <a:latin typeface="Arial" panose="020B0604020202020204" pitchFamily="34" charset="0"/>
                <a:cs typeface="Arial" panose="020B0604020202020204" pitchFamily="34" charset="0"/>
              </a:rPr>
              <a:t>ps</a:t>
            </a:r>
            <a:r>
              <a:rPr lang="en-US" altLang="ja-JP" sz="1900" b="1" dirty="0">
                <a:latin typeface="Arial" panose="020B0604020202020204" pitchFamily="34" charset="0"/>
                <a:cs typeface="Arial" panose="020B0604020202020204" pitchFamily="34" charset="0"/>
              </a:rPr>
              <a:t> </a:t>
            </a:r>
            <a:r>
              <a:rPr kumimoji="1" lang="en-US" altLang="ja-JP" sz="1900" b="1" dirty="0">
                <a:latin typeface="Arial" panose="020B0604020202020204" pitchFamily="34" charset="0"/>
                <a:cs typeface="Arial" panose="020B0604020202020204" pitchFamily="34" charset="0"/>
              </a:rPr>
              <a:t>respectively, because (100 ns)/2</a:t>
            </a:r>
            <a:r>
              <a:rPr kumimoji="1" lang="en-US" altLang="ja-JP" sz="1900" b="1" baseline="30000" dirty="0">
                <a:latin typeface="Arial" panose="020B0604020202020204" pitchFamily="34" charset="0"/>
                <a:cs typeface="Arial" panose="020B0604020202020204" pitchFamily="34" charset="0"/>
              </a:rPr>
              <a:t>11</a:t>
            </a:r>
            <a:r>
              <a:rPr kumimoji="1" lang="en-US" altLang="ja-JP" sz="1900" b="1" dirty="0">
                <a:latin typeface="Arial" panose="020B0604020202020204" pitchFamily="34" charset="0"/>
                <a:cs typeface="Arial" panose="020B0604020202020204" pitchFamily="34" charset="0"/>
              </a:rPr>
              <a:t> ~ 50 </a:t>
            </a:r>
            <a:r>
              <a:rPr kumimoji="1" lang="en-US" altLang="ja-JP" sz="1900" b="1" dirty="0" err="1">
                <a:latin typeface="Arial" panose="020B0604020202020204" pitchFamily="34" charset="0"/>
                <a:cs typeface="Arial" panose="020B0604020202020204" pitchFamily="34" charset="0"/>
              </a:rPr>
              <a:t>ps</a:t>
            </a:r>
            <a:r>
              <a:rPr kumimoji="1" lang="en-US" altLang="ja-JP" sz="1900" b="1" dirty="0">
                <a:latin typeface="Arial" panose="020B0604020202020204" pitchFamily="34" charset="0"/>
                <a:cs typeface="Arial" panose="020B0604020202020204" pitchFamily="34" charset="0"/>
              </a:rPr>
              <a:t>, for example.</a:t>
            </a:r>
          </a:p>
          <a:p>
            <a:pPr marL="342900" indent="-342900">
              <a:spcAft>
                <a:spcPts val="1200"/>
              </a:spcAft>
              <a:buFont typeface="Wingdings" panose="05000000000000000000" pitchFamily="2" charset="2"/>
              <a:buChar char="l"/>
            </a:pPr>
            <a:r>
              <a:rPr kumimoji="1" lang="en-US" altLang="ja-JP" sz="1900" b="1" dirty="0">
                <a:latin typeface="Arial" panose="020B0604020202020204" pitchFamily="34" charset="0"/>
                <a:cs typeface="Arial" panose="020B0604020202020204" pitchFamily="34" charset="0"/>
              </a:rPr>
              <a:t>The full scale time range must be selected carefully so that all time difference between the common start and stop signals are within the range. The nominal size of the detector strongly correlated to the full-scale time range.</a:t>
            </a:r>
          </a:p>
          <a:p>
            <a:pPr marL="342900" indent="-342900">
              <a:spcAft>
                <a:spcPts val="1200"/>
              </a:spcAft>
              <a:buFont typeface="Wingdings" panose="05000000000000000000" pitchFamily="2" charset="2"/>
              <a:buChar char="l"/>
            </a:pPr>
            <a:r>
              <a:rPr kumimoji="1" lang="en-US" altLang="ja-JP" sz="1900" b="1" dirty="0">
                <a:latin typeface="Arial" panose="020B0604020202020204" pitchFamily="34" charset="0"/>
                <a:cs typeface="Arial" panose="020B0604020202020204" pitchFamily="34" charset="0"/>
              </a:rPr>
              <a:t>When "read data" is requested from the computer via the Crate Controller, the digital data is sent to the computer via the Crate Controller.</a:t>
            </a:r>
          </a:p>
          <a:p>
            <a:pPr marL="342900" indent="-342900">
              <a:spcAft>
                <a:spcPts val="1200"/>
              </a:spcAft>
              <a:buFont typeface="Wingdings" panose="05000000000000000000" pitchFamily="2" charset="2"/>
              <a:buChar char="l"/>
            </a:pPr>
            <a:r>
              <a:rPr kumimoji="1" lang="en-US" altLang="ja-JP" sz="1900" b="1" dirty="0">
                <a:latin typeface="Arial" panose="020B0604020202020204" pitchFamily="34" charset="0"/>
                <a:cs typeface="Arial" panose="020B0604020202020204" pitchFamily="34" charset="0"/>
              </a:rPr>
              <a:t>The time difference of the TDC data, such as t</a:t>
            </a:r>
            <a:r>
              <a:rPr kumimoji="1" lang="en-US" altLang="ja-JP" sz="1900" b="1" baseline="-25000" dirty="0">
                <a:latin typeface="Arial" panose="020B0604020202020204" pitchFamily="34" charset="0"/>
                <a:cs typeface="Arial" panose="020B0604020202020204" pitchFamily="34" charset="0"/>
              </a:rPr>
              <a:t>2</a:t>
            </a:r>
            <a:r>
              <a:rPr kumimoji="1" lang="en-US" altLang="ja-JP" sz="1900" b="1" dirty="0">
                <a:latin typeface="Arial" panose="020B0604020202020204" pitchFamily="34" charset="0"/>
                <a:cs typeface="Arial" panose="020B0604020202020204" pitchFamily="34" charset="0"/>
              </a:rPr>
              <a:t>-t</a:t>
            </a:r>
            <a:r>
              <a:rPr kumimoji="1" lang="en-US" altLang="ja-JP" sz="1900" b="1" baseline="-25000" dirty="0">
                <a:latin typeface="Arial" panose="020B0604020202020204" pitchFamily="34" charset="0"/>
                <a:cs typeface="Arial" panose="020B0604020202020204" pitchFamily="34" charset="0"/>
              </a:rPr>
              <a:t>1</a:t>
            </a:r>
            <a:r>
              <a:rPr kumimoji="1" lang="en-US" altLang="ja-JP" sz="1900" b="1" dirty="0">
                <a:latin typeface="Arial" panose="020B0604020202020204" pitchFamily="34" charset="0"/>
                <a:cs typeface="Arial" panose="020B0604020202020204" pitchFamily="34" charset="0"/>
              </a:rPr>
              <a:t>, is arrival time difference of the photons to each photo sensors. This information can be used in physics analysis. </a:t>
            </a:r>
            <a:r>
              <a:rPr lang="en-US" altLang="ja-JP" sz="1900" b="1" dirty="0">
                <a:latin typeface="Arial" panose="020B0604020202020204" pitchFamily="34" charset="0"/>
                <a:cs typeface="Arial" panose="020B0604020202020204" pitchFamily="34" charset="0"/>
              </a:rPr>
              <a:t>T</a:t>
            </a:r>
            <a:r>
              <a:rPr kumimoji="1" lang="en-US" altLang="ja-JP" sz="1900" b="1" dirty="0">
                <a:latin typeface="Arial" panose="020B0604020202020204" pitchFamily="34" charset="0"/>
                <a:cs typeface="Arial" panose="020B0604020202020204" pitchFamily="34" charset="0"/>
              </a:rPr>
              <a:t>he time difference is sometimes converted to position information of the common light source.</a:t>
            </a:r>
          </a:p>
        </p:txBody>
      </p:sp>
      <p:sp>
        <p:nvSpPr>
          <p:cNvPr id="2" name="スライド番号プレースホルダー 1">
            <a:extLst>
              <a:ext uri="{FF2B5EF4-FFF2-40B4-BE49-F238E27FC236}">
                <a16:creationId xmlns:a16="http://schemas.microsoft.com/office/drawing/2014/main" id="{1472A9E2-0658-C0F7-882F-5443DD25CA77}"/>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797834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3">
            <a:extLst>
              <a:ext uri="{FF2B5EF4-FFF2-40B4-BE49-F238E27FC236}">
                <a16:creationId xmlns:a16="http://schemas.microsoft.com/office/drawing/2014/main" id="{8CA5B63D-583B-4533-9469-28553F25A691}"/>
              </a:ext>
            </a:extLst>
          </p:cNvPr>
          <p:cNvSpPr txBox="1">
            <a:spLocks noChangeArrowheads="1"/>
          </p:cNvSpPr>
          <p:nvPr/>
        </p:nvSpPr>
        <p:spPr bwMode="auto">
          <a:xfrm>
            <a:off x="236538" y="15187"/>
            <a:ext cx="8655050" cy="52322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DAQ </a:t>
            </a:r>
            <a:r>
              <a:rPr lang="en-US" altLang="ja-JP" sz="2800" b="1" u="sng" dirty="0">
                <a:solidFill>
                  <a:srgbClr val="0A0AD4"/>
                </a:solidFill>
              </a:rPr>
              <a:t>computer</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8FE39158-50FD-5FA0-FCCC-B94E60754FC6}"/>
              </a:ext>
            </a:extLst>
          </p:cNvPr>
          <p:cNvSpPr txBox="1"/>
          <p:nvPr/>
        </p:nvSpPr>
        <p:spPr>
          <a:xfrm>
            <a:off x="10034" y="562062"/>
            <a:ext cx="9133965" cy="6140142"/>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1900" b="1" dirty="0">
                <a:solidFill>
                  <a:srgbClr val="FF0000"/>
                </a:solidFill>
                <a:latin typeface="Arial" panose="020B0604020202020204" pitchFamily="34" charset="0"/>
                <a:cs typeface="Arial" panose="020B0604020202020204" pitchFamily="34" charset="0"/>
              </a:rPr>
              <a:t>DAQ </a:t>
            </a:r>
            <a:r>
              <a:rPr kumimoji="1" lang="en-US" altLang="ja-JP" sz="1900" b="1" dirty="0">
                <a:latin typeface="Arial" panose="020B0604020202020204" pitchFamily="34" charset="0"/>
                <a:cs typeface="Arial" panose="020B0604020202020204" pitchFamily="34" charset="0"/>
              </a:rPr>
              <a:t>(</a:t>
            </a:r>
            <a:r>
              <a:rPr kumimoji="1" lang="en-US" altLang="ja-JP" sz="1900" b="1" dirty="0">
                <a:solidFill>
                  <a:srgbClr val="FF0000"/>
                </a:solidFill>
                <a:latin typeface="Arial" panose="020B0604020202020204" pitchFamily="34" charset="0"/>
                <a:cs typeface="Arial" panose="020B0604020202020204" pitchFamily="34" charset="0"/>
              </a:rPr>
              <a:t>D</a:t>
            </a:r>
            <a:r>
              <a:rPr kumimoji="1" lang="en-US" altLang="ja-JP" sz="1900" b="1" dirty="0">
                <a:latin typeface="Arial" panose="020B0604020202020204" pitchFamily="34" charset="0"/>
                <a:cs typeface="Arial" panose="020B0604020202020204" pitchFamily="34" charset="0"/>
              </a:rPr>
              <a:t>ata </a:t>
            </a:r>
            <a:r>
              <a:rPr kumimoji="1" lang="en-US" altLang="ja-JP" sz="1900" b="1" dirty="0">
                <a:solidFill>
                  <a:srgbClr val="FF0000"/>
                </a:solidFill>
                <a:latin typeface="Arial" panose="020B0604020202020204" pitchFamily="34" charset="0"/>
                <a:cs typeface="Arial" panose="020B0604020202020204" pitchFamily="34" charset="0"/>
              </a:rPr>
              <a:t>A</a:t>
            </a:r>
            <a:r>
              <a:rPr kumimoji="1" lang="en-US" altLang="ja-JP" sz="1900" b="1" dirty="0">
                <a:latin typeface="Arial" panose="020B0604020202020204" pitchFamily="34" charset="0"/>
                <a:cs typeface="Arial" panose="020B0604020202020204" pitchFamily="34" charset="0"/>
              </a:rPr>
              <a:t>c</a:t>
            </a:r>
            <a:r>
              <a:rPr kumimoji="1" lang="en-US" altLang="ja-JP" sz="1900" b="1" dirty="0">
                <a:solidFill>
                  <a:srgbClr val="FF0000"/>
                </a:solidFill>
                <a:latin typeface="Arial" panose="020B0604020202020204" pitchFamily="34" charset="0"/>
                <a:cs typeface="Arial" panose="020B0604020202020204" pitchFamily="34" charset="0"/>
              </a:rPr>
              <a:t>q</a:t>
            </a:r>
            <a:r>
              <a:rPr kumimoji="1" lang="en-US" altLang="ja-JP" sz="1900" b="1" dirty="0">
                <a:latin typeface="Arial" panose="020B0604020202020204" pitchFamily="34" charset="0"/>
                <a:cs typeface="Arial" panose="020B0604020202020204" pitchFamily="34" charset="0"/>
              </a:rPr>
              <a:t>uisition) computer</a:t>
            </a:r>
            <a:br>
              <a:rPr kumimoji="1" lang="en-US" altLang="ja-JP" sz="1900" b="1" dirty="0">
                <a:latin typeface="Arial" panose="020B0604020202020204" pitchFamily="34" charset="0"/>
                <a:cs typeface="Arial" panose="020B0604020202020204" pitchFamily="34" charset="0"/>
              </a:rPr>
            </a:br>
            <a:r>
              <a:rPr kumimoji="1" lang="en-US" altLang="ja-JP" sz="1900" b="1" dirty="0">
                <a:latin typeface="Arial" panose="020B0604020202020204" pitchFamily="34" charset="0"/>
                <a:cs typeface="Arial" panose="020B0604020202020204" pitchFamily="34" charset="0"/>
              </a:rPr>
              <a:t>read data from electronics and</a:t>
            </a:r>
            <a:br>
              <a:rPr kumimoji="1" lang="en-US" altLang="ja-JP" sz="1900" b="1" dirty="0">
                <a:latin typeface="Arial" panose="020B0604020202020204" pitchFamily="34" charset="0"/>
                <a:cs typeface="Arial" panose="020B0604020202020204" pitchFamily="34" charset="0"/>
              </a:rPr>
            </a:br>
            <a:r>
              <a:rPr kumimoji="1" lang="en-US" altLang="ja-JP" sz="1900" b="1" dirty="0">
                <a:latin typeface="Arial" panose="020B0604020202020204" pitchFamily="34" charset="0"/>
                <a:cs typeface="Arial" panose="020B0604020202020204" pitchFamily="34" charset="0"/>
              </a:rPr>
              <a:t>write</a:t>
            </a:r>
            <a:r>
              <a:rPr lang="en-US" altLang="ja-JP" sz="1900" b="1" dirty="0">
                <a:latin typeface="Arial" panose="020B0604020202020204" pitchFamily="34" charset="0"/>
                <a:cs typeface="Arial" panose="020B0604020202020204" pitchFamily="34" charset="0"/>
              </a:rPr>
              <a:t> </a:t>
            </a:r>
            <a:r>
              <a:rPr kumimoji="1" lang="en-US" altLang="ja-JP" sz="1900" b="1" dirty="0">
                <a:latin typeface="Arial" panose="020B0604020202020204" pitchFamily="34" charset="0"/>
                <a:cs typeface="Arial" panose="020B0604020202020204" pitchFamily="34" charset="0"/>
              </a:rPr>
              <a:t>data</a:t>
            </a:r>
            <a:r>
              <a:rPr lang="en-US" altLang="ja-JP" sz="1900" b="1" dirty="0">
                <a:latin typeface="Arial" panose="020B0604020202020204" pitchFamily="34" charset="0"/>
                <a:cs typeface="Arial" panose="020B0604020202020204" pitchFamily="34" charset="0"/>
              </a:rPr>
              <a:t> </a:t>
            </a:r>
            <a:r>
              <a:rPr kumimoji="1" lang="en-US" altLang="ja-JP" sz="1900" b="1" dirty="0">
                <a:latin typeface="Arial" panose="020B0604020202020204" pitchFamily="34" charset="0"/>
                <a:cs typeface="Arial" panose="020B0604020202020204" pitchFamily="34" charset="0"/>
              </a:rPr>
              <a:t>to output file (or send</a:t>
            </a:r>
            <a:br>
              <a:rPr kumimoji="1" lang="en-US" altLang="ja-JP" sz="1900" b="1" dirty="0">
                <a:latin typeface="Arial" panose="020B0604020202020204" pitchFamily="34" charset="0"/>
                <a:cs typeface="Arial" panose="020B0604020202020204" pitchFamily="34" charset="0"/>
              </a:rPr>
            </a:br>
            <a:r>
              <a:rPr kumimoji="1" lang="en-US" altLang="ja-JP" sz="1900" b="1" dirty="0">
                <a:latin typeface="Arial" panose="020B0604020202020204" pitchFamily="34" charset="0"/>
                <a:cs typeface="Arial" panose="020B0604020202020204" pitchFamily="34" charset="0"/>
              </a:rPr>
              <a:t>to</a:t>
            </a:r>
            <a:r>
              <a:rPr lang="en-US" altLang="ja-JP" sz="1900" b="1" dirty="0">
                <a:latin typeface="Arial" panose="020B0604020202020204" pitchFamily="34" charset="0"/>
                <a:cs typeface="Arial" panose="020B0604020202020204" pitchFamily="34" charset="0"/>
              </a:rPr>
              <a:t> </a:t>
            </a:r>
            <a:r>
              <a:rPr kumimoji="1" lang="en-US" altLang="ja-JP" sz="1900" b="1" dirty="0">
                <a:latin typeface="Arial" panose="020B0604020202020204" pitchFamily="34" charset="0"/>
                <a:cs typeface="Arial" panose="020B0604020202020204" pitchFamily="34" charset="0"/>
              </a:rPr>
              <a:t>other downstream computer).</a:t>
            </a:r>
            <a:br>
              <a:rPr kumimoji="1" lang="en-US" altLang="ja-JP" sz="1900" b="1" dirty="0">
                <a:latin typeface="Arial" panose="020B0604020202020204" pitchFamily="34" charset="0"/>
                <a:cs typeface="Arial" panose="020B0604020202020204" pitchFamily="34" charset="0"/>
              </a:rPr>
            </a:br>
            <a:r>
              <a:rPr kumimoji="1" lang="en-US" altLang="ja-JP" sz="1900" b="1" dirty="0">
                <a:latin typeface="Arial" panose="020B0604020202020204" pitchFamily="34" charset="0"/>
                <a:cs typeface="Arial" panose="020B0604020202020204" pitchFamily="34" charset="0"/>
              </a:rPr>
              <a:t>It also control the data taking</a:t>
            </a:r>
            <a:br>
              <a:rPr kumimoji="1" lang="en-US" altLang="ja-JP" sz="1900" b="1" dirty="0">
                <a:latin typeface="Arial" panose="020B0604020202020204" pitchFamily="34" charset="0"/>
                <a:cs typeface="Arial" panose="020B0604020202020204" pitchFamily="34" charset="0"/>
              </a:rPr>
            </a:br>
            <a:r>
              <a:rPr kumimoji="1" lang="en-US" altLang="ja-JP" sz="1900" b="1" dirty="0">
                <a:latin typeface="Arial" panose="020B0604020202020204" pitchFamily="34" charset="0"/>
                <a:cs typeface="Arial" panose="020B0604020202020204" pitchFamily="34" charset="0"/>
              </a:rPr>
              <a:t>operation.</a:t>
            </a:r>
          </a:p>
          <a:p>
            <a:pPr marL="342900" indent="-342900">
              <a:spcAft>
                <a:spcPts val="1200"/>
              </a:spcAft>
              <a:buFont typeface="Wingdings" panose="05000000000000000000" pitchFamily="2" charset="2"/>
              <a:buChar char="l"/>
            </a:pPr>
            <a:r>
              <a:rPr kumimoji="1" lang="en-US" altLang="ja-JP" sz="1900" b="1" dirty="0">
                <a:latin typeface="Arial" panose="020B0604020202020204" pitchFamily="34" charset="0"/>
                <a:cs typeface="Arial" panose="020B0604020202020204" pitchFamily="34" charset="0"/>
              </a:rPr>
              <a:t>In the hardware camp 2023, I also gave a 30 minutes lecture on “</a:t>
            </a:r>
            <a:r>
              <a:rPr kumimoji="1" lang="en-US" altLang="ja-JP" sz="1900" b="1" dirty="0">
                <a:solidFill>
                  <a:srgbClr val="FF0000"/>
                </a:solidFill>
                <a:latin typeface="Arial" panose="020B0604020202020204" pitchFamily="34" charset="0"/>
                <a:cs typeface="Arial" panose="020B0604020202020204" pitchFamily="34" charset="0"/>
              </a:rPr>
              <a:t>DAQ system and software</a:t>
            </a:r>
            <a:r>
              <a:rPr kumimoji="1" lang="en-US" altLang="ja-JP" sz="1900" b="1" dirty="0">
                <a:latin typeface="Arial" panose="020B0604020202020204" pitchFamily="34" charset="0"/>
                <a:cs typeface="Arial" panose="020B0604020202020204" pitchFamily="34" charset="0"/>
              </a:rPr>
              <a:t>” and</a:t>
            </a:r>
            <a:r>
              <a:rPr lang="en-US" altLang="ja-JP" sz="1900" b="1" dirty="0">
                <a:latin typeface="Arial" panose="020B0604020202020204" pitchFamily="34" charset="0"/>
                <a:cs typeface="Arial" panose="020B0604020202020204" pitchFamily="34" charset="0"/>
              </a:rPr>
              <a:t> </a:t>
            </a:r>
            <a:r>
              <a:rPr kumimoji="1" lang="en-US" altLang="ja-JP" sz="1900" b="1" dirty="0">
                <a:latin typeface="Arial" panose="020B0604020202020204" pitchFamily="34" charset="0"/>
                <a:cs typeface="Arial" panose="020B0604020202020204" pitchFamily="34" charset="0"/>
              </a:rPr>
              <a:t>explained details about the computers.</a:t>
            </a:r>
            <a:br>
              <a:rPr kumimoji="1" lang="en-US" altLang="ja-JP" sz="1900" b="1" dirty="0">
                <a:latin typeface="Arial" panose="020B0604020202020204" pitchFamily="34" charset="0"/>
                <a:cs typeface="Arial" panose="020B0604020202020204" pitchFamily="34" charset="0"/>
              </a:rPr>
            </a:br>
            <a:r>
              <a:rPr kumimoji="1" lang="en-US" altLang="ja-JP" sz="1900" b="1" dirty="0">
                <a:latin typeface="Arial" panose="020B0604020202020204" pitchFamily="34" charset="0"/>
                <a:cs typeface="Arial" panose="020B0604020202020204" pitchFamily="34" charset="0"/>
              </a:rPr>
              <a:t>The topics in the lecture were</a:t>
            </a:r>
          </a:p>
          <a:p>
            <a:pPr marL="342900" indent="-342900">
              <a:spcAft>
                <a:spcPts val="1200"/>
              </a:spcAft>
              <a:buFont typeface="Wingdings" panose="05000000000000000000" pitchFamily="2" charset="2"/>
              <a:buChar char="l"/>
            </a:pPr>
            <a:endParaRPr kumimoji="1"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1900" b="1" dirty="0">
                <a:latin typeface="Arial" panose="020B0604020202020204" pitchFamily="34" charset="0"/>
                <a:cs typeface="Arial" panose="020B0604020202020204" pitchFamily="34" charset="0"/>
              </a:rPr>
              <a:t>However, I regret that the lecture was too specialized for the students, </a:t>
            </a:r>
            <a:r>
              <a:rPr kumimoji="1" lang="en-US" altLang="ja-JP" sz="1900" b="1" dirty="0">
                <a:solidFill>
                  <a:srgbClr val="FF0000"/>
                </a:solidFill>
                <a:latin typeface="Arial" panose="020B0604020202020204" pitchFamily="34" charset="0"/>
                <a:ea typeface="殴り書きクレヨン" panose="02000600000000000000" pitchFamily="2" charset="-128"/>
                <a:cs typeface="Arial" panose="020B0604020202020204" pitchFamily="34" charset="0"/>
              </a:rPr>
              <a:t>and many students slept well....</a:t>
            </a:r>
            <a:endParaRPr kumimoji="1"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1900" b="1" dirty="0">
                <a:latin typeface="Arial" panose="020B0604020202020204" pitchFamily="34" charset="0"/>
                <a:cs typeface="Arial" panose="020B0604020202020204" pitchFamily="34" charset="0"/>
              </a:rPr>
              <a:t>This year, I will not give the </a:t>
            </a:r>
            <a:r>
              <a:rPr lang="en-US" altLang="ja-JP" sz="1900" b="1" dirty="0">
                <a:latin typeface="Arial" panose="020B0604020202020204" pitchFamily="34" charset="0"/>
                <a:cs typeface="Arial" panose="020B0604020202020204" pitchFamily="34" charset="0"/>
              </a:rPr>
              <a:t>lecture on DAQ. Instead, the </a:t>
            </a:r>
            <a:r>
              <a:rPr kumimoji="1" lang="en-US" altLang="ja-JP" sz="1900" b="1" dirty="0">
                <a:latin typeface="Arial" panose="020B0604020202020204" pitchFamily="34" charset="0"/>
                <a:cs typeface="Arial" panose="020B0604020202020204" pitchFamily="34" charset="0"/>
              </a:rPr>
              <a:t>presentation file used last year will be uploaded on the slide archive</a:t>
            </a:r>
            <a:r>
              <a:rPr lang="en-US" altLang="ja-JP" sz="1900" b="1" dirty="0">
                <a:latin typeface="Arial" panose="020B0604020202020204" pitchFamily="34" charset="0"/>
                <a:cs typeface="Arial" panose="020B0604020202020204" pitchFamily="34" charset="0"/>
              </a:rPr>
              <a:t>. </a:t>
            </a:r>
            <a:r>
              <a:rPr kumimoji="1" lang="en-US" altLang="ja-JP" sz="1900" b="1" dirty="0">
                <a:latin typeface="Arial" panose="020B0604020202020204" pitchFamily="34" charset="0"/>
                <a:cs typeface="Arial" panose="020B0604020202020204" pitchFamily="34" charset="0"/>
              </a:rPr>
              <a:t>If you are interested, please visit the slides.</a:t>
            </a:r>
          </a:p>
        </p:txBody>
      </p:sp>
      <p:sp>
        <p:nvSpPr>
          <p:cNvPr id="6" name="スライド番号プレースホルダー 1">
            <a:extLst>
              <a:ext uri="{FF2B5EF4-FFF2-40B4-BE49-F238E27FC236}">
                <a16:creationId xmlns:a16="http://schemas.microsoft.com/office/drawing/2014/main" id="{76DF26B5-2DA1-87CC-2EE5-98ED3BF30F0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pic>
        <p:nvPicPr>
          <p:cNvPr id="4" name="図 3">
            <a:extLst>
              <a:ext uri="{FF2B5EF4-FFF2-40B4-BE49-F238E27FC236}">
                <a16:creationId xmlns:a16="http://schemas.microsoft.com/office/drawing/2014/main" id="{27C81C28-C4F4-942C-BA18-CADA8FD287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1559" y="743154"/>
            <a:ext cx="4345726" cy="1507207"/>
          </a:xfrm>
          <a:prstGeom prst="rect">
            <a:avLst/>
          </a:prstGeom>
          <a:ln w="12700">
            <a:solidFill>
              <a:schemeClr val="tx1">
                <a:lumMod val="65000"/>
                <a:lumOff val="35000"/>
              </a:schemeClr>
            </a:solidFill>
          </a:ln>
        </p:spPr>
      </p:pic>
      <p:sp>
        <p:nvSpPr>
          <p:cNvPr id="5" name="テキスト ボックス 4">
            <a:extLst>
              <a:ext uri="{FF2B5EF4-FFF2-40B4-BE49-F238E27FC236}">
                <a16:creationId xmlns:a16="http://schemas.microsoft.com/office/drawing/2014/main" id="{43194C6B-AD40-8B33-D9FF-B5F5F40D7DD2}"/>
              </a:ext>
            </a:extLst>
          </p:cNvPr>
          <p:cNvSpPr txBox="1"/>
          <p:nvPr/>
        </p:nvSpPr>
        <p:spPr>
          <a:xfrm>
            <a:off x="624253" y="3410970"/>
            <a:ext cx="6620607" cy="1323439"/>
          </a:xfrm>
          <a:prstGeom prst="rect">
            <a:avLst/>
          </a:prstGeom>
          <a:noFill/>
        </p:spPr>
        <p:txBody>
          <a:bodyPr wrap="square" rtlCol="0">
            <a:spAutoFit/>
          </a:bodyPr>
          <a:lstStyle/>
          <a:p>
            <a:pPr marL="342900" indent="-342900">
              <a:spcAft>
                <a:spcPts val="1200"/>
              </a:spcAft>
              <a:buFont typeface="Wingdings" panose="05000000000000000000" pitchFamily="2" charset="2"/>
              <a:buChar char="p"/>
            </a:pPr>
            <a:r>
              <a:rPr kumimoji="1" lang="en-US" altLang="ja-JP" sz="1900" b="1" dirty="0">
                <a:latin typeface="Arial" panose="020B0604020202020204" pitchFamily="34" charset="0"/>
                <a:cs typeface="Arial" panose="020B0604020202020204" pitchFamily="34" charset="0"/>
              </a:rPr>
              <a:t>Control of the electronics from DAQ computer</a:t>
            </a:r>
          </a:p>
          <a:p>
            <a:pPr marL="342900" indent="-342900">
              <a:spcAft>
                <a:spcPts val="1200"/>
              </a:spcAft>
              <a:buFont typeface="Wingdings" panose="05000000000000000000" pitchFamily="2" charset="2"/>
              <a:buChar char="p"/>
            </a:pPr>
            <a:r>
              <a:rPr kumimoji="1" lang="en-US" altLang="ja-JP" sz="1900" b="1" dirty="0">
                <a:latin typeface="Arial" panose="020B0604020202020204" pitchFamily="34" charset="0"/>
                <a:cs typeface="Arial" panose="020B0604020202020204" pitchFamily="34" charset="0"/>
              </a:rPr>
              <a:t>Data processing in the DAQ computer</a:t>
            </a:r>
          </a:p>
          <a:p>
            <a:pPr marL="342900" indent="-342900">
              <a:spcAft>
                <a:spcPts val="1200"/>
              </a:spcAft>
              <a:buFont typeface="Wingdings" panose="05000000000000000000" pitchFamily="2" charset="2"/>
              <a:buChar char="p"/>
            </a:pPr>
            <a:r>
              <a:rPr kumimoji="1" lang="en-US" altLang="ja-JP" sz="1900" b="1" dirty="0">
                <a:latin typeface="Arial" panose="020B0604020202020204" pitchFamily="34" charset="0"/>
                <a:cs typeface="Arial" panose="020B0604020202020204" pitchFamily="34" charset="0"/>
              </a:rPr>
              <a:t>Trends in DAQ electronics/computer</a:t>
            </a:r>
          </a:p>
        </p:txBody>
      </p:sp>
    </p:spTree>
    <p:extLst>
      <p:ext uri="{BB962C8B-B14F-4D97-AF65-F5344CB8AC3E}">
        <p14:creationId xmlns:p14="http://schemas.microsoft.com/office/powerpoint/2010/main" val="536411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F7C8DBE-144D-1BEB-E93C-7554C1410313}"/>
              </a:ext>
            </a:extLst>
          </p:cNvPr>
          <p:cNvSpPr txBox="1"/>
          <p:nvPr/>
        </p:nvSpPr>
        <p:spPr>
          <a:xfrm>
            <a:off x="1814512" y="28575"/>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Read from computer</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4" name="テキスト ボックス 3">
            <a:extLst>
              <a:ext uri="{FF2B5EF4-FFF2-40B4-BE49-F238E27FC236}">
                <a16:creationId xmlns:a16="http://schemas.microsoft.com/office/drawing/2014/main" id="{6CF83C94-5135-DF12-8310-B0D99AA66D39}"/>
              </a:ext>
            </a:extLst>
          </p:cNvPr>
          <p:cNvSpPr txBox="1"/>
          <p:nvPr/>
        </p:nvSpPr>
        <p:spPr>
          <a:xfrm>
            <a:off x="-2" y="553673"/>
            <a:ext cx="9144001" cy="5755422"/>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1900" b="1" dirty="0">
                <a:latin typeface="Arial" panose="020B0604020202020204" pitchFamily="34" charset="0"/>
                <a:cs typeface="Arial" panose="020B0604020202020204" pitchFamily="34" charset="0"/>
              </a:rPr>
              <a:t>A template program will be prepared from experts. Users can write program based on the manual of each electronics module.</a:t>
            </a: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p:txBody>
      </p:sp>
      <p:pic>
        <p:nvPicPr>
          <p:cNvPr id="5" name="図 4">
            <a:extLst>
              <a:ext uri="{FF2B5EF4-FFF2-40B4-BE49-F238E27FC236}">
                <a16:creationId xmlns:a16="http://schemas.microsoft.com/office/drawing/2014/main" id="{0CE1E7CC-CED4-BDBF-BF1A-9136CB582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9248" y="1715673"/>
            <a:ext cx="4204402" cy="2099939"/>
          </a:xfrm>
          <a:prstGeom prst="rect">
            <a:avLst/>
          </a:prstGeom>
        </p:spPr>
      </p:pic>
      <p:sp>
        <p:nvSpPr>
          <p:cNvPr id="6" name="テキスト ボックス 5">
            <a:extLst>
              <a:ext uri="{FF2B5EF4-FFF2-40B4-BE49-F238E27FC236}">
                <a16:creationId xmlns:a16="http://schemas.microsoft.com/office/drawing/2014/main" id="{97D4F8BD-F3F1-DCD6-0D01-A51E779A2B43}"/>
              </a:ext>
            </a:extLst>
          </p:cNvPr>
          <p:cNvSpPr txBox="1"/>
          <p:nvPr/>
        </p:nvSpPr>
        <p:spPr>
          <a:xfrm>
            <a:off x="4150660" y="4096870"/>
            <a:ext cx="4787153" cy="2092881"/>
          </a:xfrm>
          <a:prstGeom prst="rect">
            <a:avLst/>
          </a:prstGeom>
          <a:solidFill>
            <a:srgbClr val="C5F0FF"/>
          </a:solidFill>
        </p:spPr>
        <p:txBody>
          <a:bodyPr wrap="square" rtlCol="0">
            <a:spAutoFit/>
          </a:bodyPr>
          <a:lstStyle/>
          <a:p>
            <a:r>
              <a:rPr lang="pt-BR" altLang="ja-JP" sz="1600" dirty="0">
                <a:latin typeface="Consolas" panose="020B0609020204030204" pitchFamily="49" charset="0"/>
              </a:rPr>
              <a:t>      </a:t>
            </a:r>
            <a:r>
              <a:rPr kumimoji="1" lang="pt-BR" altLang="ja-JP" sz="1600" b="1" dirty="0">
                <a:latin typeface="Consolas" panose="020B0609020204030204" pitchFamily="49" charset="0"/>
              </a:rPr>
              <a:t>integer*4   n,a,f,naf,data,iq,ix</a:t>
            </a:r>
          </a:p>
          <a:p>
            <a:r>
              <a:rPr lang="pt-BR" altLang="ja-JP" sz="1600" b="1" dirty="0">
                <a:latin typeface="Consolas" panose="020B0609020204030204" pitchFamily="49" charset="0"/>
              </a:rPr>
              <a:t>      </a:t>
            </a:r>
            <a:r>
              <a:rPr kumimoji="1" lang="pt-BR" altLang="ja-JP" sz="1600" b="1" dirty="0">
                <a:latin typeface="Consolas" panose="020B0609020204030204" pitchFamily="49" charset="0"/>
              </a:rPr>
              <a:t>external</a:t>
            </a:r>
            <a:r>
              <a:rPr lang="pt-BR" altLang="ja-JP" sz="1600" b="1" dirty="0">
                <a:latin typeface="Consolas" panose="020B0609020204030204" pitchFamily="49" charset="0"/>
              </a:rPr>
              <a:t>    </a:t>
            </a:r>
            <a:r>
              <a:rPr kumimoji="1" lang="pt-BR" altLang="ja-JP" sz="1600" b="1" dirty="0">
                <a:latin typeface="Consolas" panose="020B0609020204030204" pitchFamily="49" charset="0"/>
              </a:rPr>
              <a:t>naf</a:t>
            </a:r>
          </a:p>
          <a:p>
            <a:endParaRPr kumimoji="1" lang="pt-BR" altLang="ja-JP" sz="1600" b="1" dirty="0">
              <a:latin typeface="Consolas" panose="020B0609020204030204" pitchFamily="49" charset="0"/>
            </a:endParaRPr>
          </a:p>
          <a:p>
            <a:r>
              <a:rPr lang="pt-BR" altLang="ja-JP" sz="1600" b="1" dirty="0">
                <a:latin typeface="Consolas" panose="020B0609020204030204" pitchFamily="49" charset="0"/>
              </a:rPr>
              <a:t>      </a:t>
            </a:r>
            <a:r>
              <a:rPr kumimoji="1" lang="pt-BR" altLang="ja-JP" sz="1600" b="1" dirty="0">
                <a:latin typeface="Consolas" panose="020B0609020204030204" pitchFamily="49" charset="0"/>
              </a:rPr>
              <a:t>n=9</a:t>
            </a:r>
          </a:p>
          <a:p>
            <a:r>
              <a:rPr lang="pt-BR" altLang="ja-JP" sz="1600" b="1" dirty="0">
                <a:latin typeface="Consolas" panose="020B0609020204030204" pitchFamily="49" charset="0"/>
              </a:rPr>
              <a:t>      </a:t>
            </a:r>
            <a:r>
              <a:rPr kumimoji="1" lang="pt-BR" altLang="ja-JP" sz="1600" b="1" dirty="0">
                <a:latin typeface="Consolas" panose="020B0609020204030204" pitchFamily="49" charset="0"/>
              </a:rPr>
              <a:t>a=3</a:t>
            </a:r>
          </a:p>
          <a:p>
            <a:r>
              <a:rPr lang="pt-BR" altLang="ja-JP" sz="1600" b="1" dirty="0">
                <a:latin typeface="Consolas" panose="020B0609020204030204" pitchFamily="49" charset="0"/>
              </a:rPr>
              <a:t>      </a:t>
            </a:r>
            <a:r>
              <a:rPr kumimoji="1" lang="pt-BR" altLang="ja-JP" sz="1600" b="1" dirty="0">
                <a:latin typeface="Consolas" panose="020B0609020204030204" pitchFamily="49" charset="0"/>
              </a:rPr>
              <a:t>f=0</a:t>
            </a:r>
          </a:p>
          <a:p>
            <a:r>
              <a:rPr lang="pt-BR" altLang="ja-JP" sz="1600" b="1" dirty="0">
                <a:latin typeface="Consolas" panose="020B0609020204030204" pitchFamily="49" charset="0"/>
              </a:rPr>
              <a:t>      </a:t>
            </a:r>
            <a:r>
              <a:rPr kumimoji="1" lang="pt-BR" altLang="ja-JP" sz="1600" b="1" dirty="0">
                <a:latin typeface="Consolas" panose="020B0609020204030204" pitchFamily="49" charset="0"/>
              </a:rPr>
              <a:t>call camac(naf(n,a,f),data,iq,ix)</a:t>
            </a:r>
          </a:p>
          <a:p>
            <a:r>
              <a:rPr lang="pt-BR" altLang="ja-JP" sz="1600" b="1" dirty="0">
                <a:latin typeface="Consolas" panose="020B0609020204030204" pitchFamily="49" charset="0"/>
              </a:rPr>
              <a:t>      </a:t>
            </a:r>
            <a:r>
              <a:rPr kumimoji="1" lang="pt-BR" altLang="ja-JP" sz="1600" b="1" dirty="0">
                <a:latin typeface="Consolas" panose="020B0609020204030204" pitchFamily="49" charset="0"/>
              </a:rPr>
              <a:t>write(*,*)data</a:t>
            </a:r>
          </a:p>
        </p:txBody>
      </p:sp>
      <p:sp>
        <p:nvSpPr>
          <p:cNvPr id="7" name="テキスト ボックス 6">
            <a:extLst>
              <a:ext uri="{FF2B5EF4-FFF2-40B4-BE49-F238E27FC236}">
                <a16:creationId xmlns:a16="http://schemas.microsoft.com/office/drawing/2014/main" id="{D9E58CC2-7A39-1EAB-CBC9-BA9C248CA38D}"/>
              </a:ext>
            </a:extLst>
          </p:cNvPr>
          <p:cNvSpPr txBox="1"/>
          <p:nvPr/>
        </p:nvSpPr>
        <p:spPr>
          <a:xfrm>
            <a:off x="5074026" y="1390378"/>
            <a:ext cx="3415552" cy="369332"/>
          </a:xfrm>
          <a:prstGeom prst="rect">
            <a:avLst/>
          </a:prstGeom>
          <a:noFill/>
        </p:spPr>
        <p:txBody>
          <a:bodyPr wrap="square" rtlCol="0">
            <a:spAutoFit/>
          </a:bodyPr>
          <a:lstStyle/>
          <a:p>
            <a:r>
              <a:rPr kumimoji="1" lang="en-US" altLang="ja-JP" b="1" dirty="0">
                <a:latin typeface="Arial Narrow" panose="020B0606020202030204" pitchFamily="34" charset="0"/>
              </a:rPr>
              <a:t>From </a:t>
            </a:r>
            <a:r>
              <a:rPr kumimoji="1" lang="en-US" altLang="ja-JP" b="1" dirty="0" err="1">
                <a:latin typeface="Arial Narrow" panose="020B0606020202030204" pitchFamily="34" charset="0"/>
              </a:rPr>
              <a:t>LeCroy</a:t>
            </a:r>
            <a:r>
              <a:rPr kumimoji="1" lang="en-US" altLang="ja-JP" b="1" dirty="0">
                <a:latin typeface="Arial Narrow" panose="020B0606020202030204" pitchFamily="34" charset="0"/>
              </a:rPr>
              <a:t> 2249A ADC manual </a:t>
            </a:r>
            <a:endParaRPr kumimoji="1" lang="ja-JP" altLang="en-US" b="1" dirty="0">
              <a:latin typeface="Arial Narrow" panose="020B0606020202030204" pitchFamily="34" charset="0"/>
            </a:endParaRPr>
          </a:p>
        </p:txBody>
      </p:sp>
      <p:sp>
        <p:nvSpPr>
          <p:cNvPr id="8" name="テキスト ボックス 7">
            <a:extLst>
              <a:ext uri="{FF2B5EF4-FFF2-40B4-BE49-F238E27FC236}">
                <a16:creationId xmlns:a16="http://schemas.microsoft.com/office/drawing/2014/main" id="{797C0298-75BB-1291-E938-B72BD73C749D}"/>
              </a:ext>
            </a:extLst>
          </p:cNvPr>
          <p:cNvSpPr txBox="1"/>
          <p:nvPr/>
        </p:nvSpPr>
        <p:spPr>
          <a:xfrm>
            <a:off x="152359" y="5597918"/>
            <a:ext cx="3801080" cy="646331"/>
          </a:xfrm>
          <a:prstGeom prst="rect">
            <a:avLst/>
          </a:prstGeom>
          <a:noFill/>
        </p:spPr>
        <p:txBody>
          <a:bodyPr wrap="square" rtlCol="0">
            <a:spAutoFit/>
          </a:bodyPr>
          <a:lstStyle/>
          <a:p>
            <a:r>
              <a:rPr kumimoji="1" lang="en-US" altLang="ja-JP" b="1" dirty="0">
                <a:solidFill>
                  <a:srgbClr val="FF0000"/>
                </a:solidFill>
                <a:latin typeface="MT たれっぴ" panose="02000604000000000000" pitchFamily="2" charset="-128"/>
                <a:ea typeface="MT たれっぴ" panose="02000604000000000000" pitchFamily="2" charset="-128"/>
              </a:rPr>
              <a:t>Terribly sorry but I am FORTRAN</a:t>
            </a:r>
            <a:br>
              <a:rPr kumimoji="1" lang="en-US" altLang="ja-JP" b="1" dirty="0">
                <a:solidFill>
                  <a:srgbClr val="FF0000"/>
                </a:solidFill>
                <a:latin typeface="MT たれっぴ" panose="02000604000000000000" pitchFamily="2" charset="-128"/>
                <a:ea typeface="MT たれっぴ" panose="02000604000000000000" pitchFamily="2" charset="-128"/>
              </a:rPr>
            </a:br>
            <a:r>
              <a:rPr kumimoji="1" lang="en-US" altLang="ja-JP" b="1" dirty="0">
                <a:solidFill>
                  <a:srgbClr val="FF0000"/>
                </a:solidFill>
                <a:latin typeface="MT たれっぴ" panose="02000604000000000000" pitchFamily="2" charset="-128"/>
                <a:ea typeface="MT たれっぴ" panose="02000604000000000000" pitchFamily="2" charset="-128"/>
              </a:rPr>
              <a:t>generation! </a:t>
            </a:r>
          </a:p>
        </p:txBody>
      </p:sp>
      <p:sp>
        <p:nvSpPr>
          <p:cNvPr id="9" name="テキスト ボックス 8">
            <a:extLst>
              <a:ext uri="{FF2B5EF4-FFF2-40B4-BE49-F238E27FC236}">
                <a16:creationId xmlns:a16="http://schemas.microsoft.com/office/drawing/2014/main" id="{E150D77D-544C-8452-71D3-F9478C55A53A}"/>
              </a:ext>
            </a:extLst>
          </p:cNvPr>
          <p:cNvSpPr txBox="1"/>
          <p:nvPr/>
        </p:nvSpPr>
        <p:spPr>
          <a:xfrm>
            <a:off x="165846" y="1744410"/>
            <a:ext cx="4119330" cy="3754874"/>
          </a:xfrm>
          <a:prstGeom prst="rect">
            <a:avLst/>
          </a:prstGeom>
          <a:noFill/>
        </p:spPr>
        <p:txBody>
          <a:bodyPr wrap="square" rtlCol="0">
            <a:spAutoFit/>
          </a:bodyPr>
          <a:lstStyle/>
          <a:p>
            <a:pPr>
              <a:spcAft>
                <a:spcPts val="1200"/>
              </a:spcAft>
            </a:pPr>
            <a:r>
              <a:rPr kumimoji="1" lang="en-US" altLang="ja-JP" b="1" dirty="0"/>
              <a:t>Example</a:t>
            </a:r>
          </a:p>
          <a:p>
            <a:pPr>
              <a:spcAft>
                <a:spcPts val="1200"/>
              </a:spcAft>
            </a:pPr>
            <a:r>
              <a:rPr kumimoji="1" lang="en-US" altLang="ja-JP" b="1" dirty="0"/>
              <a:t>Assume that </a:t>
            </a:r>
            <a:r>
              <a:rPr kumimoji="1" lang="en-US" altLang="ja-JP" b="1" dirty="0" err="1"/>
              <a:t>LeCroy</a:t>
            </a:r>
            <a:r>
              <a:rPr kumimoji="1" lang="en-US" altLang="ja-JP" b="1" dirty="0"/>
              <a:t> 2249A ADC is installed in </a:t>
            </a:r>
            <a:r>
              <a:rPr kumimoji="1" lang="en-US" altLang="ja-JP" b="1" dirty="0">
                <a:solidFill>
                  <a:srgbClr val="FF0000"/>
                </a:solidFill>
              </a:rPr>
              <a:t>slot 9</a:t>
            </a:r>
            <a:r>
              <a:rPr kumimoji="1" lang="en-US" altLang="ja-JP" b="1" dirty="0"/>
              <a:t> of the CAMAC crate.</a:t>
            </a:r>
          </a:p>
          <a:p>
            <a:pPr>
              <a:spcAft>
                <a:spcPts val="1200"/>
              </a:spcAft>
            </a:pPr>
            <a:r>
              <a:rPr kumimoji="1" lang="en-US" altLang="ja-JP" b="1" dirty="0"/>
              <a:t>According to the 2249A manual, the function to </a:t>
            </a:r>
            <a:r>
              <a:rPr kumimoji="1" lang="en-US" altLang="ja-JP" b="1" dirty="0">
                <a:solidFill>
                  <a:srgbClr val="FF0000"/>
                </a:solidFill>
              </a:rPr>
              <a:t>“read data” is 0</a:t>
            </a:r>
            <a:r>
              <a:rPr kumimoji="1" lang="en-US" altLang="ja-JP" b="1" dirty="0"/>
              <a:t>.  </a:t>
            </a:r>
          </a:p>
          <a:p>
            <a:pPr>
              <a:spcAft>
                <a:spcPts val="1200"/>
              </a:spcAft>
            </a:pPr>
            <a:r>
              <a:rPr lang="en-US" altLang="ja-JP" b="1" dirty="0"/>
              <a:t>T</a:t>
            </a:r>
            <a:r>
              <a:rPr kumimoji="1" lang="en-US" altLang="ja-JP" b="1" dirty="0"/>
              <a:t>o read the data of </a:t>
            </a:r>
            <a:r>
              <a:rPr lang="en-US" altLang="ja-JP" b="1" dirty="0">
                <a:solidFill>
                  <a:srgbClr val="FF0000"/>
                </a:solidFill>
              </a:rPr>
              <a:t>address</a:t>
            </a:r>
            <a:r>
              <a:rPr kumimoji="1" lang="en-US" altLang="ja-JP" b="1" dirty="0">
                <a:solidFill>
                  <a:srgbClr val="FF0000"/>
                </a:solidFill>
              </a:rPr>
              <a:t> 3</a:t>
            </a:r>
            <a:r>
              <a:rPr kumimoji="1" lang="en-US" altLang="ja-JP" b="1" dirty="0"/>
              <a:t>,</a:t>
            </a:r>
            <a:br>
              <a:rPr kumimoji="1" lang="en-US" altLang="ja-JP" b="1" dirty="0"/>
            </a:br>
            <a:r>
              <a:rPr kumimoji="1" lang="en-US" altLang="ja-JP" b="1" dirty="0"/>
              <a:t>you can call a subroutine “</a:t>
            </a:r>
            <a:r>
              <a:rPr kumimoji="1" lang="en-US" altLang="ja-JP" b="1" dirty="0" err="1"/>
              <a:t>camac</a:t>
            </a:r>
            <a:r>
              <a:rPr kumimoji="1" lang="en-US" altLang="ja-JP" b="1" dirty="0"/>
              <a:t>”</a:t>
            </a:r>
            <a:br>
              <a:rPr kumimoji="1" lang="en-US" altLang="ja-JP" b="1" dirty="0"/>
            </a:br>
            <a:r>
              <a:rPr kumimoji="1" lang="en-US" altLang="ja-JP" b="1" dirty="0"/>
              <a:t>with</a:t>
            </a:r>
            <a:r>
              <a:rPr lang="en-US" altLang="ja-JP" b="1" dirty="0"/>
              <a:t> </a:t>
            </a:r>
            <a:r>
              <a:rPr kumimoji="1" lang="en-US" altLang="ja-JP" b="1" dirty="0"/>
              <a:t>input arguments</a:t>
            </a:r>
            <a:br>
              <a:rPr kumimoji="1" lang="en-US" altLang="ja-JP" b="1" dirty="0"/>
            </a:br>
            <a:r>
              <a:rPr kumimoji="1" lang="en-US" altLang="ja-JP" b="1" dirty="0">
                <a:solidFill>
                  <a:srgbClr val="FF0000"/>
                </a:solidFill>
              </a:rPr>
              <a:t>(slot, address, function)=(9,3,0)</a:t>
            </a:r>
            <a:r>
              <a:rPr kumimoji="1" lang="en-US" altLang="ja-JP" b="1" dirty="0"/>
              <a:t>.</a:t>
            </a:r>
          </a:p>
          <a:p>
            <a:pPr>
              <a:spcAft>
                <a:spcPts val="1200"/>
              </a:spcAft>
            </a:pPr>
            <a:r>
              <a:rPr kumimoji="1" lang="en-US" altLang="ja-JP" b="1" dirty="0"/>
              <a:t>Corresponding FORTRAN program is shown.</a:t>
            </a:r>
          </a:p>
        </p:txBody>
      </p:sp>
      <p:sp>
        <p:nvSpPr>
          <p:cNvPr id="3" name="スライド番号プレースホルダー 1">
            <a:extLst>
              <a:ext uri="{FF2B5EF4-FFF2-40B4-BE49-F238E27FC236}">
                <a16:creationId xmlns:a16="http://schemas.microsoft.com/office/drawing/2014/main" id="{2266C629-BE95-CE44-1F52-E1AFBB3890F5}"/>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515201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F7C8DBE-144D-1BEB-E93C-7554C1410313}"/>
              </a:ext>
            </a:extLst>
          </p:cNvPr>
          <p:cNvSpPr txBox="1"/>
          <p:nvPr/>
        </p:nvSpPr>
        <p:spPr>
          <a:xfrm>
            <a:off x="1814512" y="19866"/>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Cosmic ray muons</a:t>
            </a:r>
            <a:endParaRPr kumimoji="1" lang="ja-JP" altLang="en-US" sz="2800" b="1" u="sng" dirty="0">
              <a:solidFill>
                <a:srgbClr val="0000FF"/>
              </a:solidFill>
              <a:latin typeface="Arial" panose="020B0604020202020204" pitchFamily="34" charset="0"/>
              <a:cs typeface="Arial" panose="020B0604020202020204" pitchFamily="34" charset="0"/>
            </a:endParaRPr>
          </a:p>
        </p:txBody>
      </p:sp>
      <p:pic>
        <p:nvPicPr>
          <p:cNvPr id="6" name="図 5">
            <a:extLst>
              <a:ext uri="{FF2B5EF4-FFF2-40B4-BE49-F238E27FC236}">
                <a16:creationId xmlns:a16="http://schemas.microsoft.com/office/drawing/2014/main" id="{758488E9-A21B-157F-9397-CDBBE54AD3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5191" y="561276"/>
            <a:ext cx="2684313" cy="6131814"/>
          </a:xfrm>
          <a:prstGeom prst="rect">
            <a:avLst/>
          </a:prstGeom>
        </p:spPr>
      </p:pic>
      <p:grpSp>
        <p:nvGrpSpPr>
          <p:cNvPr id="19" name="グループ化 18">
            <a:extLst>
              <a:ext uri="{FF2B5EF4-FFF2-40B4-BE49-F238E27FC236}">
                <a16:creationId xmlns:a16="http://schemas.microsoft.com/office/drawing/2014/main" id="{368D353F-9BA7-2080-D985-C1BEB78B710F}"/>
              </a:ext>
            </a:extLst>
          </p:cNvPr>
          <p:cNvGrpSpPr/>
          <p:nvPr/>
        </p:nvGrpSpPr>
        <p:grpSpPr>
          <a:xfrm>
            <a:off x="1879600" y="1797505"/>
            <a:ext cx="2265680" cy="523220"/>
            <a:chOff x="1879600" y="1980385"/>
            <a:chExt cx="2265680" cy="523220"/>
          </a:xfrm>
        </p:grpSpPr>
        <p:sp>
          <p:nvSpPr>
            <p:cNvPr id="15" name="テキスト ボックス 79">
              <a:extLst>
                <a:ext uri="{FF2B5EF4-FFF2-40B4-BE49-F238E27FC236}">
                  <a16:creationId xmlns:a16="http://schemas.microsoft.com/office/drawing/2014/main" id="{45D11895-957A-31A5-DFF5-4E655E907601}"/>
                </a:ext>
              </a:extLst>
            </p:cNvPr>
            <p:cNvSpPr txBox="1">
              <a:spLocks noChangeArrowheads="1"/>
            </p:cNvSpPr>
            <p:nvPr/>
          </p:nvSpPr>
          <p:spPr bwMode="auto">
            <a:xfrm>
              <a:off x="1879600" y="1980385"/>
              <a:ext cx="22656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800" b="1" dirty="0">
                  <a:solidFill>
                    <a:srgbClr val="007100"/>
                  </a:solidFill>
                  <a:latin typeface="Symbol" panose="05050102010706020507" pitchFamily="18" charset="2"/>
                  <a:cs typeface="Arial" panose="020B0604020202020204" pitchFamily="34" charset="0"/>
                </a:rPr>
                <a:t>p</a:t>
              </a:r>
              <a:r>
                <a:rPr lang="en-US" altLang="ja-JP" sz="2800" b="1" dirty="0">
                  <a:solidFill>
                    <a:srgbClr val="000000"/>
                  </a:solidFill>
                  <a:cs typeface="Arial" panose="020B0604020202020204" pitchFamily="34" charset="0"/>
                </a:rPr>
                <a:t> </a:t>
              </a:r>
              <a:r>
                <a:rPr lang="ja-JP" altLang="en-US" sz="2800" b="1" dirty="0">
                  <a:solidFill>
                    <a:srgbClr val="000000"/>
                  </a:solidFill>
                  <a:cs typeface="Arial" panose="020B0604020202020204" pitchFamily="34" charset="0"/>
                </a:rPr>
                <a:t>    </a:t>
              </a:r>
              <a:r>
                <a:rPr lang="en-US" altLang="ja-JP" sz="2800" b="1" dirty="0">
                  <a:solidFill>
                    <a:srgbClr val="F214BD"/>
                  </a:solidFill>
                  <a:latin typeface="Symbol" panose="05050102010706020507" pitchFamily="18" charset="2"/>
                  <a:cs typeface="Arial" panose="020B0604020202020204" pitchFamily="34" charset="0"/>
                </a:rPr>
                <a:t>m </a:t>
              </a:r>
              <a:r>
                <a:rPr lang="en-US" altLang="ja-JP" sz="2800" b="1" dirty="0">
                  <a:solidFill>
                    <a:srgbClr val="000000"/>
                  </a:solidFill>
                  <a:cs typeface="Arial" panose="020B0604020202020204" pitchFamily="34" charset="0"/>
                </a:rPr>
                <a:t>+</a:t>
              </a:r>
              <a:r>
                <a:rPr lang="en-US" altLang="ja-JP" sz="2800" b="1" dirty="0">
                  <a:solidFill>
                    <a:srgbClr val="000000"/>
                  </a:solidFill>
                  <a:latin typeface="Symbol" panose="05050102010706020507" pitchFamily="18" charset="2"/>
                  <a:cs typeface="Arial" panose="020B0604020202020204" pitchFamily="34" charset="0"/>
                </a:rPr>
                <a:t> </a:t>
              </a:r>
              <a:r>
                <a:rPr lang="en-US" altLang="ja-JP" sz="2800" b="1" dirty="0">
                  <a:solidFill>
                    <a:srgbClr val="0000FF"/>
                  </a:solidFill>
                  <a:latin typeface="Symbol" panose="05050102010706020507" pitchFamily="18" charset="2"/>
                  <a:cs typeface="Arial" panose="020B0604020202020204" pitchFamily="34" charset="0"/>
                </a:rPr>
                <a:t>n</a:t>
              </a:r>
              <a:r>
                <a:rPr lang="en-US" altLang="ja-JP" sz="2800" b="1" baseline="-25000" dirty="0">
                  <a:solidFill>
                    <a:srgbClr val="0000FF"/>
                  </a:solidFill>
                  <a:latin typeface="Symbol" panose="05050102010706020507" pitchFamily="18" charset="2"/>
                  <a:cs typeface="Arial" panose="020B0604020202020204" pitchFamily="34" charset="0"/>
                </a:rPr>
                <a:t>m</a:t>
              </a:r>
              <a:endParaRPr lang="ja-JP" altLang="en-US" sz="2800" b="1" dirty="0">
                <a:solidFill>
                  <a:srgbClr val="0000FF"/>
                </a:solidFill>
                <a:cs typeface="Arial" panose="020B0604020202020204" pitchFamily="34" charset="0"/>
              </a:endParaRPr>
            </a:p>
          </p:txBody>
        </p:sp>
        <p:cxnSp>
          <p:nvCxnSpPr>
            <p:cNvPr id="16" name="直線矢印コネクタ 15">
              <a:extLst>
                <a:ext uri="{FF2B5EF4-FFF2-40B4-BE49-F238E27FC236}">
                  <a16:creationId xmlns:a16="http://schemas.microsoft.com/office/drawing/2014/main" id="{E4287D57-AFAE-2186-51D3-0D4009912B4D}"/>
                </a:ext>
              </a:extLst>
            </p:cNvPr>
            <p:cNvCxnSpPr/>
            <p:nvPr/>
          </p:nvCxnSpPr>
          <p:spPr bwMode="auto">
            <a:xfrm>
              <a:off x="2238058" y="2277883"/>
              <a:ext cx="32354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テキスト ボックス 16">
            <a:extLst>
              <a:ext uri="{FF2B5EF4-FFF2-40B4-BE49-F238E27FC236}">
                <a16:creationId xmlns:a16="http://schemas.microsoft.com/office/drawing/2014/main" id="{803E2912-6105-FF9E-4148-A7BEFB3C3F09}"/>
              </a:ext>
            </a:extLst>
          </p:cNvPr>
          <p:cNvSpPr txBox="1"/>
          <p:nvPr/>
        </p:nvSpPr>
        <p:spPr>
          <a:xfrm>
            <a:off x="0" y="561276"/>
            <a:ext cx="6181991" cy="5324535"/>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Primary cosmic rays (p, He,…) collide with upper atmosphere and charged </a:t>
            </a:r>
            <a:r>
              <a:rPr kumimoji="1" lang="en-US" altLang="ja-JP" sz="2000" b="1" dirty="0" err="1">
                <a:latin typeface="Arial" panose="020B0604020202020204" pitchFamily="34" charset="0"/>
                <a:cs typeface="Arial" panose="020B0604020202020204" pitchFamily="34" charset="0"/>
              </a:rPr>
              <a:t>pions</a:t>
            </a:r>
            <a:r>
              <a:rPr kumimoji="1" lang="en-US" altLang="ja-JP" sz="2000" b="1" dirty="0">
                <a:latin typeface="Arial" panose="020B0604020202020204" pitchFamily="34" charset="0"/>
                <a:cs typeface="Arial" panose="020B0604020202020204" pitchFamily="34" charset="0"/>
              </a:rPr>
              <a:t> are produced. A charged pion decays into one muon and one muon neutrino.</a:t>
            </a:r>
          </a:p>
          <a:p>
            <a:pPr>
              <a:spcAft>
                <a:spcPts val="1200"/>
              </a:spcAft>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Cosmic ray muons travel to the surface of the earth. The nominal rate is </a:t>
            </a:r>
            <a:r>
              <a:rPr kumimoji="1" lang="en-US" altLang="ja-JP" sz="2000" b="1" dirty="0">
                <a:solidFill>
                  <a:srgbClr val="FF0000"/>
                </a:solidFill>
                <a:latin typeface="Arial" panose="020B0604020202020204" pitchFamily="34" charset="0"/>
                <a:cs typeface="Arial" panose="020B0604020202020204" pitchFamily="34" charset="0"/>
              </a:rPr>
              <a:t>~ 1 muon/cm</a:t>
            </a:r>
            <a:r>
              <a:rPr kumimoji="1" lang="en-US" altLang="ja-JP" sz="2000" b="1" baseline="30000" dirty="0">
                <a:solidFill>
                  <a:srgbClr val="FF0000"/>
                </a:solidFill>
                <a:latin typeface="Arial" panose="020B0604020202020204" pitchFamily="34" charset="0"/>
                <a:cs typeface="Arial" panose="020B0604020202020204" pitchFamily="34" charset="0"/>
              </a:rPr>
              <a:t>2</a:t>
            </a:r>
            <a:r>
              <a:rPr kumimoji="1" lang="en-US" altLang="ja-JP" sz="2000" b="1" dirty="0">
                <a:solidFill>
                  <a:srgbClr val="FF0000"/>
                </a:solidFill>
                <a:latin typeface="Arial" panose="020B0604020202020204" pitchFamily="34" charset="0"/>
                <a:cs typeface="Arial" panose="020B0604020202020204" pitchFamily="34" charset="0"/>
              </a:rPr>
              <a:t>/min </a:t>
            </a:r>
            <a:r>
              <a:rPr kumimoji="1" lang="en-US" altLang="ja-JP" sz="2000" b="1" dirty="0">
                <a:latin typeface="Arial" panose="020B0604020202020204" pitchFamily="34" charset="0"/>
                <a:cs typeface="Arial" panose="020B0604020202020204" pitchFamily="34" charset="0"/>
              </a:rPr>
              <a:t>at a horizontal plane. Or </a:t>
            </a:r>
            <a:r>
              <a:rPr kumimoji="1" lang="en-US" altLang="ja-JP" sz="2000" b="1" dirty="0">
                <a:solidFill>
                  <a:srgbClr val="FF0000"/>
                </a:solidFill>
                <a:latin typeface="Arial" panose="020B0604020202020204" pitchFamily="34" charset="0"/>
                <a:cs typeface="Arial" panose="020B0604020202020204" pitchFamily="34" charset="0"/>
              </a:rPr>
              <a:t>~ 1 muon/palm/sec</a:t>
            </a:r>
            <a:r>
              <a:rPr kumimoji="1" lang="en-US" altLang="ja-JP" sz="2000" b="1" dirty="0">
                <a:latin typeface="Arial" panose="020B0604020202020204" pitchFamily="34" charset="0"/>
                <a:cs typeface="Arial" panose="020B0604020202020204" pitchFamily="34" charset="0"/>
              </a:rPr>
              <a:t>.</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Cosmic ray muons are widely used as "</a:t>
            </a:r>
            <a:r>
              <a:rPr kumimoji="1" lang="en-US" altLang="ja-JP" sz="2000" b="1" dirty="0">
                <a:solidFill>
                  <a:srgbClr val="FF0000"/>
                </a:solidFill>
                <a:latin typeface="Arial" panose="020B0604020202020204" pitchFamily="34" charset="0"/>
                <a:cs typeface="Arial" panose="020B0604020202020204" pitchFamily="34" charset="0"/>
              </a:rPr>
              <a:t>natural beam</a:t>
            </a:r>
            <a:r>
              <a:rPr kumimoji="1" lang="en-US" altLang="ja-JP" sz="2000" b="1" dirty="0">
                <a:latin typeface="Arial" panose="020B0604020202020204" pitchFamily="34" charset="0"/>
                <a:cs typeface="Arial" panose="020B0604020202020204" pitchFamily="34" charset="0"/>
              </a:rPr>
              <a:t>" in high energy physics experiment. Especially, they are very convenient</a:t>
            </a:r>
            <a:r>
              <a:rPr lang="en-US" altLang="ja-JP" sz="2000" b="1" dirty="0">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beam for small scale test experiments or calibration of detectors.</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Recently, cosmic ray muons are also used for muon radiography experiments. </a:t>
            </a:r>
          </a:p>
        </p:txBody>
      </p:sp>
      <p:sp>
        <p:nvSpPr>
          <p:cNvPr id="3" name="スライド番号プレースホルダー 1">
            <a:extLst>
              <a:ext uri="{FF2B5EF4-FFF2-40B4-BE49-F238E27FC236}">
                <a16:creationId xmlns:a16="http://schemas.microsoft.com/office/drawing/2014/main" id="{8188628C-0717-9529-7A1C-D189AA97CA53}"/>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654796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6942D-7C0A-7413-7E22-3FF0CE018AF1}"/>
            </a:ext>
          </a:extLst>
        </p:cNvPr>
        <p:cNvGrpSpPr/>
        <p:nvPr/>
      </p:nvGrpSpPr>
      <p:grpSpPr>
        <a:xfrm>
          <a:off x="0" y="0"/>
          <a:ext cx="0" cy="0"/>
          <a:chOff x="0" y="0"/>
          <a:chExt cx="0" cy="0"/>
        </a:xfrm>
      </p:grpSpPr>
      <p:sp>
        <p:nvSpPr>
          <p:cNvPr id="2" name="Text Box 23">
            <a:extLst>
              <a:ext uri="{FF2B5EF4-FFF2-40B4-BE49-F238E27FC236}">
                <a16:creationId xmlns:a16="http://schemas.microsoft.com/office/drawing/2014/main" id="{CEA8D478-4F92-7467-E0BA-F70C6C8BB754}"/>
              </a:ext>
            </a:extLst>
          </p:cNvPr>
          <p:cNvSpPr txBox="1">
            <a:spLocks noChangeArrowheads="1"/>
          </p:cNvSpPr>
          <p:nvPr/>
        </p:nvSpPr>
        <p:spPr bwMode="auto">
          <a:xfrm>
            <a:off x="236538" y="15187"/>
            <a:ext cx="8655050" cy="52322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In addition……</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611DC7B5-D593-484E-620F-71B60314C35E}"/>
              </a:ext>
            </a:extLst>
          </p:cNvPr>
          <p:cNvSpPr txBox="1"/>
          <p:nvPr/>
        </p:nvSpPr>
        <p:spPr>
          <a:xfrm>
            <a:off x="10034" y="562062"/>
            <a:ext cx="9133965" cy="5632311"/>
          </a:xfrm>
          <a:prstGeom prst="rect">
            <a:avLst/>
          </a:prstGeom>
          <a:noFill/>
        </p:spPr>
        <p:txBody>
          <a:bodyPr wrap="square" rtlCol="0">
            <a:spAutoFit/>
          </a:bodyPr>
          <a:lstStyle/>
          <a:p>
            <a:pPr marL="342900" indent="-342900">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For a real experiment, there are additional important </a:t>
            </a:r>
            <a:r>
              <a:rPr lang="en-US" altLang="ja-JP" sz="2000" b="1" dirty="0">
                <a:latin typeface="Arial" panose="020B0604020202020204" pitchFamily="34" charset="0"/>
                <a:cs typeface="Arial" panose="020B0604020202020204" pitchFamily="34" charset="0"/>
              </a:rPr>
              <a:t>modules,</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concept and frequently used procedure. </a:t>
            </a:r>
            <a:endParaRPr kumimoji="1" lang="en-US" altLang="ja-JP" sz="2000" b="1" dirty="0">
              <a:latin typeface="Arial" panose="020B0604020202020204" pitchFamily="34" charset="0"/>
              <a:cs typeface="Arial" panose="020B0604020202020204" pitchFamily="34" charset="0"/>
            </a:endParaRPr>
          </a:p>
          <a:p>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The module/component shown by </a:t>
            </a:r>
            <a:r>
              <a:rPr lang="en-US" altLang="ja-JP" sz="2000" b="1" dirty="0">
                <a:solidFill>
                  <a:srgbClr val="FF0000"/>
                </a:solidFill>
                <a:latin typeface="Arial" panose="020B0604020202020204" pitchFamily="34" charset="0"/>
                <a:cs typeface="Arial" panose="020B0604020202020204" pitchFamily="34" charset="0"/>
              </a:rPr>
              <a:t>red </a:t>
            </a:r>
            <a:r>
              <a:rPr lang="en-US" altLang="ja-JP" sz="2000" b="1" dirty="0">
                <a:latin typeface="Arial" panose="020B0604020202020204" pitchFamily="34" charset="0"/>
                <a:cs typeface="Arial" panose="020B0604020202020204" pitchFamily="34" charset="0"/>
              </a:rPr>
              <a:t>are explained in the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a:t>
            </a:r>
            <a:r>
              <a:rPr lang="en-US" altLang="ja-JP" sz="2000" b="1" dirty="0">
                <a:solidFill>
                  <a:srgbClr val="FF0000"/>
                </a:solidFill>
                <a:latin typeface="Arial" panose="020B0604020202020204" pitchFamily="34" charset="0"/>
                <a:cs typeface="Arial" panose="020B0604020202020204" pitchFamily="34" charset="0"/>
              </a:rPr>
              <a:t>DAQ system and software</a:t>
            </a:r>
            <a:r>
              <a:rPr lang="en-US" altLang="ja-JP" sz="2000" b="1" dirty="0">
                <a:latin typeface="Arial" panose="020B0604020202020204" pitchFamily="34" charset="0"/>
                <a:cs typeface="Arial" panose="020B0604020202020204" pitchFamily="34" charset="0"/>
              </a:rPr>
              <a:t>” slides.</a:t>
            </a:r>
          </a:p>
          <a:p>
            <a:pPr marL="342900" indent="-342900">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You will also learn most of them when you will work on a real experiment. </a:t>
            </a:r>
          </a:p>
        </p:txBody>
      </p:sp>
      <p:sp>
        <p:nvSpPr>
          <p:cNvPr id="4" name="テキスト ボックス 3">
            <a:extLst>
              <a:ext uri="{FF2B5EF4-FFF2-40B4-BE49-F238E27FC236}">
                <a16:creationId xmlns:a16="http://schemas.microsoft.com/office/drawing/2014/main" id="{127FF202-6939-161C-1E4D-5F779984B908}"/>
              </a:ext>
            </a:extLst>
          </p:cNvPr>
          <p:cNvSpPr txBox="1"/>
          <p:nvPr/>
        </p:nvSpPr>
        <p:spPr>
          <a:xfrm>
            <a:off x="370762" y="1543572"/>
            <a:ext cx="3899236" cy="2554545"/>
          </a:xfrm>
          <a:prstGeom prst="rect">
            <a:avLst/>
          </a:prstGeom>
          <a:noFill/>
        </p:spPr>
        <p:txBody>
          <a:bodyPr wrap="square" rtlCol="0">
            <a:spAutoFit/>
          </a:bodyPr>
          <a:lstStyle/>
          <a:p>
            <a:pPr marL="342900" indent="-342900">
              <a:buFont typeface="Wingdings" panose="05000000000000000000" pitchFamily="2" charset="2"/>
              <a:buChar char="p"/>
            </a:pPr>
            <a:r>
              <a:rPr kumimoji="1" lang="en-US" altLang="ja-JP" sz="2000" b="1" dirty="0">
                <a:latin typeface="Arial" panose="020B0604020202020204" pitchFamily="34" charset="0"/>
                <a:cs typeface="Arial" panose="020B0604020202020204" pitchFamily="34" charset="0"/>
              </a:rPr>
              <a:t>The NIM modules are</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a:t>
            </a:r>
            <a:r>
              <a:rPr lang="en-US" altLang="ja-JP" sz="2000" b="1" dirty="0">
                <a:latin typeface="Arial" panose="020B0604020202020204" pitchFamily="34" charset="0"/>
                <a:cs typeface="Arial" panose="020B0604020202020204" pitchFamily="34" charset="0"/>
              </a:rPr>
              <a:t>Pre-amplifier</a:t>
            </a:r>
            <a:br>
              <a:rPr lang="en-US" altLang="ja-JP" sz="2000" b="1" dirty="0">
                <a:latin typeface="Arial" panose="020B0604020202020204" pitchFamily="34" charset="0"/>
                <a:cs typeface="Arial" panose="020B0604020202020204" pitchFamily="34" charset="0"/>
              </a:rPr>
            </a:br>
            <a:r>
              <a:rPr lang="en-US" altLang="ja-JP" sz="2000" b="1" dirty="0">
                <a:solidFill>
                  <a:srgbClr val="FF0000"/>
                </a:solidFill>
                <a:latin typeface="Arial" panose="020B0604020202020204" pitchFamily="34" charset="0"/>
                <a:cs typeface="Arial" panose="020B0604020202020204" pitchFamily="34" charset="0"/>
              </a:rPr>
              <a:t>-Clock</a:t>
            </a:r>
            <a:r>
              <a:rPr kumimoji="1" lang="en-US" altLang="ja-JP" sz="2000" b="1" dirty="0">
                <a:solidFill>
                  <a:srgbClr val="FF0000"/>
                </a:solidFill>
                <a:latin typeface="Arial" panose="020B0604020202020204" pitchFamily="34" charset="0"/>
                <a:cs typeface="Arial" panose="020B0604020202020204" pitchFamily="34" charset="0"/>
              </a:rPr>
              <a:t> generator</a:t>
            </a:r>
            <a:br>
              <a:rPr kumimoji="1" lang="en-US" altLang="ja-JP" sz="2000" b="1" dirty="0">
                <a:solidFill>
                  <a:srgbClr val="FF0000"/>
                </a:solidFill>
                <a:latin typeface="Arial" panose="020B0604020202020204" pitchFamily="34" charset="0"/>
                <a:cs typeface="Arial" panose="020B0604020202020204" pitchFamily="34" charset="0"/>
              </a:rPr>
            </a:br>
            <a:r>
              <a:rPr kumimoji="1" lang="en-US" altLang="ja-JP" sz="2000" b="1" dirty="0">
                <a:solidFill>
                  <a:srgbClr val="FF0000"/>
                </a:solidFill>
                <a:latin typeface="Arial" panose="020B0604020202020204" pitchFamily="34" charset="0"/>
                <a:cs typeface="Arial" panose="020B0604020202020204" pitchFamily="34" charset="0"/>
              </a:rPr>
              <a:t>-V</a:t>
            </a:r>
            <a:r>
              <a:rPr lang="en-US" altLang="ja-JP" sz="2000" b="1" dirty="0">
                <a:solidFill>
                  <a:srgbClr val="FF0000"/>
                </a:solidFill>
                <a:latin typeface="Arial" panose="020B0604020202020204" pitchFamily="34" charset="0"/>
                <a:cs typeface="Arial" panose="020B0604020202020204" pitchFamily="34" charset="0"/>
              </a:rPr>
              <a:t>isual </a:t>
            </a:r>
            <a:r>
              <a:rPr kumimoji="1" lang="en-US" altLang="ja-JP" sz="2000" b="1" dirty="0">
                <a:solidFill>
                  <a:srgbClr val="FF0000"/>
                </a:solidFill>
                <a:latin typeface="Arial" panose="020B0604020202020204" pitchFamily="34" charset="0"/>
                <a:cs typeface="Arial" panose="020B0604020202020204" pitchFamily="34" charset="0"/>
              </a:rPr>
              <a:t>scaler</a:t>
            </a:r>
          </a:p>
          <a:p>
            <a:pPr marL="342900" indent="-342900">
              <a:buFont typeface="Wingdings" panose="05000000000000000000" pitchFamily="2" charset="2"/>
              <a:buChar char="p"/>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p"/>
            </a:pPr>
            <a:r>
              <a:rPr lang="en-US" altLang="ja-JP" sz="2000" b="1" dirty="0">
                <a:latin typeface="Arial" panose="020B0604020202020204" pitchFamily="34" charset="0"/>
                <a:cs typeface="Arial" panose="020B0604020202020204" pitchFamily="34" charset="0"/>
              </a:rPr>
              <a:t>The CAMAC modules are</a:t>
            </a:r>
            <a:br>
              <a:rPr lang="en-US" altLang="ja-JP" sz="2000" b="1" dirty="0">
                <a:latin typeface="Arial" panose="020B0604020202020204" pitchFamily="34" charset="0"/>
                <a:cs typeface="Arial" panose="020B0604020202020204" pitchFamily="34" charset="0"/>
              </a:rPr>
            </a:br>
            <a:r>
              <a:rPr lang="en-US" altLang="ja-JP" sz="2000" b="1" dirty="0">
                <a:solidFill>
                  <a:srgbClr val="FF0000"/>
                </a:solidFill>
                <a:latin typeface="Arial" panose="020B0604020202020204" pitchFamily="34" charset="0"/>
                <a:cs typeface="Arial" panose="020B0604020202020204" pitchFamily="34" charset="0"/>
              </a:rPr>
              <a:t>-</a:t>
            </a:r>
            <a:r>
              <a:rPr kumimoji="1" lang="en-US" altLang="ja-JP" sz="2000" b="1" dirty="0">
                <a:solidFill>
                  <a:srgbClr val="FF0000"/>
                </a:solidFill>
                <a:latin typeface="Arial" panose="020B0604020202020204" pitchFamily="34" charset="0"/>
                <a:cs typeface="Arial" panose="020B0604020202020204" pitchFamily="34" charset="0"/>
              </a:rPr>
              <a:t>Output register</a:t>
            </a:r>
            <a:br>
              <a:rPr kumimoji="1" lang="en-US" altLang="ja-JP" sz="2000" b="1" dirty="0">
                <a:solidFill>
                  <a:srgbClr val="FF0000"/>
                </a:solidFill>
                <a:latin typeface="Arial" panose="020B0604020202020204" pitchFamily="34" charset="0"/>
                <a:cs typeface="Arial" panose="020B0604020202020204" pitchFamily="34" charset="0"/>
              </a:rPr>
            </a:br>
            <a:r>
              <a:rPr kumimoji="1" lang="en-US" altLang="ja-JP" sz="2000" b="1" dirty="0">
                <a:solidFill>
                  <a:srgbClr val="FF0000"/>
                </a:solidFill>
                <a:latin typeface="Arial" panose="020B0604020202020204" pitchFamily="34" charset="0"/>
                <a:cs typeface="Arial" panose="020B0604020202020204" pitchFamily="34" charset="0"/>
              </a:rPr>
              <a:t>-</a:t>
            </a:r>
            <a:r>
              <a:rPr lang="en-US" altLang="ja-JP" sz="2000" b="1" dirty="0">
                <a:solidFill>
                  <a:srgbClr val="FF0000"/>
                </a:solidFill>
                <a:latin typeface="Arial" panose="020B0604020202020204" pitchFamily="34" charset="0"/>
                <a:cs typeface="Arial" panose="020B0604020202020204" pitchFamily="34" charset="0"/>
              </a:rPr>
              <a:t>Scaler </a:t>
            </a:r>
            <a:endParaRPr kumimoji="1" lang="en-US" altLang="ja-JP" sz="2000" b="1" dirty="0">
              <a:solidFill>
                <a:srgbClr val="FF0000"/>
              </a:solidFill>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2F90517A-3892-8628-2584-70A8C0569FCF}"/>
              </a:ext>
            </a:extLst>
          </p:cNvPr>
          <p:cNvSpPr txBox="1"/>
          <p:nvPr/>
        </p:nvSpPr>
        <p:spPr>
          <a:xfrm>
            <a:off x="4194496" y="1543572"/>
            <a:ext cx="4854176" cy="2554545"/>
          </a:xfrm>
          <a:prstGeom prst="rect">
            <a:avLst/>
          </a:prstGeom>
          <a:noFill/>
        </p:spPr>
        <p:txBody>
          <a:bodyPr wrap="square" rtlCol="0">
            <a:spAutoFit/>
          </a:bodyPr>
          <a:lstStyle/>
          <a:p>
            <a:pPr marL="342900" indent="-342900">
              <a:buFont typeface="Wingdings" panose="05000000000000000000" pitchFamily="2" charset="2"/>
              <a:buChar char="p"/>
            </a:pPr>
            <a:r>
              <a:rPr kumimoji="1" lang="en-US" altLang="ja-JP" sz="2000" b="1" dirty="0">
                <a:latin typeface="Arial" panose="020B0604020202020204" pitchFamily="34" charset="0"/>
                <a:cs typeface="Arial" panose="020B0604020202020204" pitchFamily="34" charset="0"/>
              </a:rPr>
              <a:t>Concepts in the circuit are</a:t>
            </a:r>
            <a:br>
              <a:rPr kumimoji="1" lang="en-US" altLang="ja-JP" sz="2000" b="1" dirty="0">
                <a:latin typeface="Arial" panose="020B0604020202020204" pitchFamily="34" charset="0"/>
                <a:cs typeface="Arial" panose="020B0604020202020204" pitchFamily="34" charset="0"/>
              </a:rPr>
            </a:br>
            <a:r>
              <a:rPr kumimoji="1" lang="en-US" altLang="ja-JP" sz="2000" b="1" dirty="0">
                <a:solidFill>
                  <a:srgbClr val="FF0000"/>
                </a:solidFill>
                <a:latin typeface="Arial" panose="020B0604020202020204" pitchFamily="34" charset="0"/>
                <a:cs typeface="Arial" panose="020B0604020202020204" pitchFamily="34" charset="0"/>
              </a:rPr>
              <a:t>-Veto</a:t>
            </a:r>
            <a:br>
              <a:rPr kumimoji="1" lang="en-US" altLang="ja-JP" sz="2000" b="1" dirty="0">
                <a:solidFill>
                  <a:srgbClr val="FF0000"/>
                </a:solidFill>
                <a:latin typeface="Arial" panose="020B0604020202020204" pitchFamily="34" charset="0"/>
                <a:cs typeface="Arial" panose="020B0604020202020204" pitchFamily="34" charset="0"/>
              </a:rPr>
            </a:br>
            <a:r>
              <a:rPr kumimoji="1" lang="en-US" altLang="ja-JP" sz="2000" b="1" dirty="0">
                <a:solidFill>
                  <a:srgbClr val="FF0000"/>
                </a:solidFill>
                <a:latin typeface="Arial" panose="020B0604020202020204" pitchFamily="34" charset="0"/>
                <a:cs typeface="Arial" panose="020B0604020202020204" pitchFamily="34" charset="0"/>
              </a:rPr>
              <a:t>-Latch mode</a:t>
            </a:r>
          </a:p>
          <a:p>
            <a:pPr marL="342900" indent="-342900">
              <a:buFont typeface="Wingdings" panose="05000000000000000000" pitchFamily="2" charset="2"/>
              <a:buChar char="p"/>
            </a:pPr>
            <a:endParaRPr kumimoji="1"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p"/>
            </a:pPr>
            <a:endParaRPr kumimoji="1"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p"/>
            </a:pPr>
            <a:r>
              <a:rPr kumimoji="1" lang="en-US" altLang="ja-JP" sz="2000" b="1" dirty="0">
                <a:latin typeface="Arial" panose="020B0604020202020204" pitchFamily="34" charset="0"/>
                <a:cs typeface="Arial" panose="020B0604020202020204" pitchFamily="34" charset="0"/>
              </a:rPr>
              <a:t>Procedure in the data treatment are</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-Pedestal subtraction for ADC data</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-TQ map for TDC data</a:t>
            </a:r>
          </a:p>
        </p:txBody>
      </p:sp>
      <p:sp>
        <p:nvSpPr>
          <p:cNvPr id="6" name="スライド番号プレースホルダー 1">
            <a:extLst>
              <a:ext uri="{FF2B5EF4-FFF2-40B4-BE49-F238E27FC236}">
                <a16:creationId xmlns:a16="http://schemas.microsoft.com/office/drawing/2014/main" id="{905D0A47-CDD3-3E1D-8B96-C4E4D2BD1796}"/>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311231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3">
            <a:extLst>
              <a:ext uri="{FF2B5EF4-FFF2-40B4-BE49-F238E27FC236}">
                <a16:creationId xmlns:a16="http://schemas.microsoft.com/office/drawing/2014/main" id="{8CA5B63D-583B-4533-9469-28553F25A691}"/>
              </a:ext>
            </a:extLst>
          </p:cNvPr>
          <p:cNvSpPr txBox="1">
            <a:spLocks noChangeArrowheads="1"/>
          </p:cNvSpPr>
          <p:nvPr/>
        </p:nvSpPr>
        <p:spPr bwMode="auto">
          <a:xfrm>
            <a:off x="236538" y="15187"/>
            <a:ext cx="8655050" cy="52322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2800" b="1" u="sng" dirty="0">
                <a:solidFill>
                  <a:srgbClr val="0A0AD4"/>
                </a:solidFill>
              </a:rPr>
              <a:t>Summary</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sp>
        <p:nvSpPr>
          <p:cNvPr id="4" name="テキスト ボックス 3">
            <a:extLst>
              <a:ext uri="{FF2B5EF4-FFF2-40B4-BE49-F238E27FC236}">
                <a16:creationId xmlns:a16="http://schemas.microsoft.com/office/drawing/2014/main" id="{07EA253A-0093-504F-8403-478A556C6DFF}"/>
              </a:ext>
            </a:extLst>
          </p:cNvPr>
          <p:cNvSpPr txBox="1"/>
          <p:nvPr/>
        </p:nvSpPr>
        <p:spPr>
          <a:xfrm>
            <a:off x="24650" y="563877"/>
            <a:ext cx="9119349" cy="923330"/>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lang="en-US" altLang="ja-JP" b="1" dirty="0">
                <a:latin typeface="Arial" panose="020B0604020202020204" pitchFamily="34" charset="0"/>
                <a:cs typeface="Arial" panose="020B0604020202020204" pitchFamily="34" charset="0"/>
              </a:rPr>
              <a:t>Let me show you the experimental setup again.</a:t>
            </a:r>
            <a:br>
              <a:rPr lang="en-US" altLang="ja-JP" b="1" dirty="0">
                <a:latin typeface="Arial" panose="020B0604020202020204" pitchFamily="34" charset="0"/>
                <a:cs typeface="Arial" panose="020B0604020202020204" pitchFamily="34" charset="0"/>
              </a:rPr>
            </a:br>
            <a:r>
              <a:rPr lang="en-US" altLang="ja-JP" b="1" dirty="0">
                <a:latin typeface="Arial" panose="020B0604020202020204" pitchFamily="34" charset="0"/>
                <a:cs typeface="Arial" panose="020B0604020202020204" pitchFamily="34" charset="0"/>
              </a:rPr>
              <a:t>I hope that you understand this setup perfectly.</a:t>
            </a:r>
            <a:br>
              <a:rPr lang="en-US" altLang="ja-JP" b="1" dirty="0">
                <a:latin typeface="Arial" panose="020B0604020202020204" pitchFamily="34" charset="0"/>
                <a:cs typeface="Arial" panose="020B0604020202020204" pitchFamily="34" charset="0"/>
              </a:rPr>
            </a:br>
            <a:endParaRPr kumimoji="1" lang="en-US" altLang="ja-JP" b="1" dirty="0">
              <a:latin typeface="Arial" panose="020B0604020202020204" pitchFamily="34" charset="0"/>
              <a:cs typeface="Arial" panose="020B0604020202020204" pitchFamily="34" charset="0"/>
            </a:endParaRPr>
          </a:p>
        </p:txBody>
      </p:sp>
      <p:pic>
        <p:nvPicPr>
          <p:cNvPr id="5" name="図 4">
            <a:extLst>
              <a:ext uri="{FF2B5EF4-FFF2-40B4-BE49-F238E27FC236}">
                <a16:creationId xmlns:a16="http://schemas.microsoft.com/office/drawing/2014/main" id="{52879A60-AE94-AD7A-C384-711B48814C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491" y="1379633"/>
            <a:ext cx="7869940" cy="5230829"/>
          </a:xfrm>
          <a:prstGeom prst="rect">
            <a:avLst/>
          </a:prstGeom>
        </p:spPr>
      </p:pic>
      <p:sp>
        <p:nvSpPr>
          <p:cNvPr id="3" name="スライド番号プレースホルダー 1">
            <a:extLst>
              <a:ext uri="{FF2B5EF4-FFF2-40B4-BE49-F238E27FC236}">
                <a16:creationId xmlns:a16="http://schemas.microsoft.com/office/drawing/2014/main" id="{C619B6EE-1F00-3DDB-AA57-87D96822FAF4}"/>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985622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E365AA1-B3B8-ACA0-35F6-52F39DED1C77}"/>
              </a:ext>
            </a:extLst>
          </p:cNvPr>
          <p:cNvSpPr txBox="1"/>
          <p:nvPr/>
        </p:nvSpPr>
        <p:spPr>
          <a:xfrm>
            <a:off x="254000" y="2689883"/>
            <a:ext cx="8636000" cy="1107996"/>
          </a:xfrm>
          <a:prstGeom prst="rect">
            <a:avLst/>
          </a:prstGeom>
          <a:noFill/>
        </p:spPr>
        <p:txBody>
          <a:bodyPr wrap="square" rtlCol="0">
            <a:spAutoFit/>
          </a:bodyPr>
          <a:lstStyle/>
          <a:p>
            <a:pPr algn="ctr"/>
            <a:r>
              <a:rPr kumimoji="1" lang="en-US" altLang="ja-JP" sz="6600" b="1" dirty="0">
                <a:latin typeface="Arial" panose="020B0604020202020204" pitchFamily="34" charset="0"/>
                <a:ea typeface="MT たれっぴ" panose="02000604000000000000" pitchFamily="2" charset="-128"/>
                <a:cs typeface="Arial" panose="020B0604020202020204" pitchFamily="34" charset="0"/>
              </a:rPr>
              <a:t>end</a:t>
            </a:r>
            <a:endParaRPr kumimoji="1" lang="ja-JP" altLang="en-US" sz="6600" b="1" dirty="0">
              <a:latin typeface="Arial" panose="020B0604020202020204" pitchFamily="34" charset="0"/>
              <a:ea typeface="MT たれっぴ" panose="02000604000000000000" pitchFamily="2" charset="-128"/>
              <a:cs typeface="Arial" panose="020B0604020202020204" pitchFamily="34" charset="0"/>
            </a:endParaRPr>
          </a:p>
        </p:txBody>
      </p:sp>
      <p:sp>
        <p:nvSpPr>
          <p:cNvPr id="3" name="スライド番号プレースホルダー 1">
            <a:extLst>
              <a:ext uri="{FF2B5EF4-FFF2-40B4-BE49-F238E27FC236}">
                <a16:creationId xmlns:a16="http://schemas.microsoft.com/office/drawing/2014/main" id="{4934DC9C-6F5A-E56A-5902-4ABC8F89CEC3}"/>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581666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8740A1D-72C1-7BD5-FF54-CB2D1F5EE416}"/>
              </a:ext>
            </a:extLst>
          </p:cNvPr>
          <p:cNvSpPr txBox="1"/>
          <p:nvPr/>
        </p:nvSpPr>
        <p:spPr>
          <a:xfrm>
            <a:off x="1814512" y="19866"/>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The experimental setup</a:t>
            </a:r>
            <a:endParaRPr kumimoji="1" lang="ja-JP" altLang="en-US" sz="2800" b="1" u="sng" dirty="0">
              <a:solidFill>
                <a:srgbClr val="0000FF"/>
              </a:solidFill>
              <a:latin typeface="Arial" panose="020B0604020202020204" pitchFamily="34" charset="0"/>
              <a:cs typeface="Arial" panose="020B0604020202020204" pitchFamily="34" charset="0"/>
            </a:endParaRPr>
          </a:p>
        </p:txBody>
      </p:sp>
      <p:pic>
        <p:nvPicPr>
          <p:cNvPr id="5" name="図 4">
            <a:extLst>
              <a:ext uri="{FF2B5EF4-FFF2-40B4-BE49-F238E27FC236}">
                <a16:creationId xmlns:a16="http://schemas.microsoft.com/office/drawing/2014/main" id="{8D7CE4B0-6D23-E609-0D96-87531CF500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91" y="503323"/>
            <a:ext cx="8857488" cy="5887212"/>
          </a:xfrm>
          <a:prstGeom prst="rect">
            <a:avLst/>
          </a:prstGeom>
        </p:spPr>
      </p:pic>
      <p:sp>
        <p:nvSpPr>
          <p:cNvPr id="2" name="スライド番号プレースホルダー 1">
            <a:extLst>
              <a:ext uri="{FF2B5EF4-FFF2-40B4-BE49-F238E27FC236}">
                <a16:creationId xmlns:a16="http://schemas.microsoft.com/office/drawing/2014/main" id="{2F309DEB-0220-9EE2-2BBB-7B728541D95B}"/>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367882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8740A1D-72C1-7BD5-FF54-CB2D1F5EE416}"/>
              </a:ext>
            </a:extLst>
          </p:cNvPr>
          <p:cNvSpPr txBox="1"/>
          <p:nvPr/>
        </p:nvSpPr>
        <p:spPr>
          <a:xfrm>
            <a:off x="1814512" y="19866"/>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Upstream</a:t>
            </a:r>
            <a:endParaRPr kumimoji="1" lang="ja-JP" altLang="en-US" sz="2800" b="1" u="sng" dirty="0">
              <a:solidFill>
                <a:srgbClr val="0000FF"/>
              </a:solidFill>
              <a:latin typeface="Arial" panose="020B0604020202020204" pitchFamily="34" charset="0"/>
              <a:cs typeface="Arial" panose="020B0604020202020204" pitchFamily="34" charset="0"/>
            </a:endParaRPr>
          </a:p>
        </p:txBody>
      </p:sp>
      <p:pic>
        <p:nvPicPr>
          <p:cNvPr id="5" name="図 4">
            <a:extLst>
              <a:ext uri="{FF2B5EF4-FFF2-40B4-BE49-F238E27FC236}">
                <a16:creationId xmlns:a16="http://schemas.microsoft.com/office/drawing/2014/main" id="{8D7CE4B0-6D23-E609-0D96-87531CF500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91" y="503323"/>
            <a:ext cx="8857488" cy="5887212"/>
          </a:xfrm>
          <a:prstGeom prst="rect">
            <a:avLst/>
          </a:prstGeom>
        </p:spPr>
      </p:pic>
      <p:sp>
        <p:nvSpPr>
          <p:cNvPr id="2" name="四角形: 角を丸くする 1">
            <a:extLst>
              <a:ext uri="{FF2B5EF4-FFF2-40B4-BE49-F238E27FC236}">
                <a16:creationId xmlns:a16="http://schemas.microsoft.com/office/drawing/2014/main" id="{99FC3230-B3AB-0C0F-542B-2A02518FAC6C}"/>
              </a:ext>
            </a:extLst>
          </p:cNvPr>
          <p:cNvSpPr/>
          <p:nvPr/>
        </p:nvSpPr>
        <p:spPr>
          <a:xfrm>
            <a:off x="212181" y="543086"/>
            <a:ext cx="2349434" cy="2782887"/>
          </a:xfrm>
          <a:prstGeom prst="roundRect">
            <a:avLst/>
          </a:prstGeom>
          <a:noFill/>
          <a:ln w="127000">
            <a:solidFill>
              <a:srgbClr val="FAAC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1">
            <a:extLst>
              <a:ext uri="{FF2B5EF4-FFF2-40B4-BE49-F238E27FC236}">
                <a16:creationId xmlns:a16="http://schemas.microsoft.com/office/drawing/2014/main" id="{6E957CBF-A37B-0437-F951-3419D7E45AF4}"/>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264352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F7C8DBE-144D-1BEB-E93C-7554C1410313}"/>
              </a:ext>
            </a:extLst>
          </p:cNvPr>
          <p:cNvSpPr txBox="1"/>
          <p:nvPr/>
        </p:nvSpPr>
        <p:spPr>
          <a:xfrm>
            <a:off x="1814512" y="28575"/>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Plastic scintillator</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E2241B85-3AF3-8803-6AA6-AD77A9C98C0A}"/>
              </a:ext>
            </a:extLst>
          </p:cNvPr>
          <p:cNvSpPr txBox="1"/>
          <p:nvPr/>
        </p:nvSpPr>
        <p:spPr>
          <a:xfrm>
            <a:off x="10160" y="558800"/>
            <a:ext cx="8971280" cy="4862870"/>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Plastic scintillators are made of plastic material mixed with a fluorescent substance.</a:t>
            </a: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When a charged particle pass through plastic scintillators, scintillation lights of blue wavelength are effectively emitted.</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The nominal numbers of lights from 1 cm charged particle passage</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is ~300 photons.</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In usual, plastic scintillators are used with black light shield.</a:t>
            </a:r>
          </a:p>
        </p:txBody>
      </p:sp>
      <p:pic>
        <p:nvPicPr>
          <p:cNvPr id="6" name="図 5">
            <a:extLst>
              <a:ext uri="{FF2B5EF4-FFF2-40B4-BE49-F238E27FC236}">
                <a16:creationId xmlns:a16="http://schemas.microsoft.com/office/drawing/2014/main" id="{662A972E-E02A-8575-DE64-9A21EF5C08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9830" y="1436330"/>
            <a:ext cx="3737610" cy="2003814"/>
          </a:xfrm>
          <a:prstGeom prst="rect">
            <a:avLst/>
          </a:prstGeom>
        </p:spPr>
      </p:pic>
      <p:sp>
        <p:nvSpPr>
          <p:cNvPr id="4" name="スライド番号プレースホルダー 1">
            <a:extLst>
              <a:ext uri="{FF2B5EF4-FFF2-40B4-BE49-F238E27FC236}">
                <a16:creationId xmlns:a16="http://schemas.microsoft.com/office/drawing/2014/main" id="{2A6ED9DD-7595-5676-3DDA-A6853614F106}"/>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729708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1F481-2087-353E-600C-22841DB670C9}"/>
            </a:ext>
          </a:extLst>
        </p:cNvPr>
        <p:cNvGrpSpPr/>
        <p:nvPr/>
      </p:nvGrpSpPr>
      <p:grpSpPr>
        <a:xfrm>
          <a:off x="0" y="0"/>
          <a:ext cx="0" cy="0"/>
          <a:chOff x="0" y="0"/>
          <a:chExt cx="0" cy="0"/>
        </a:xfrm>
      </p:grpSpPr>
      <p:pic>
        <p:nvPicPr>
          <p:cNvPr id="5" name="図 3">
            <a:extLst>
              <a:ext uri="{FF2B5EF4-FFF2-40B4-BE49-F238E27FC236}">
                <a16:creationId xmlns:a16="http://schemas.microsoft.com/office/drawing/2014/main" id="{7BCD748D-33D6-229B-C0F3-170DFAF5B4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6470398" y="696175"/>
            <a:ext cx="1785216" cy="298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a:extLst>
              <a:ext uri="{FF2B5EF4-FFF2-40B4-BE49-F238E27FC236}">
                <a16:creationId xmlns:a16="http://schemas.microsoft.com/office/drawing/2014/main" id="{5C346185-22E0-44D2-38A5-7CAE31D82D7A}"/>
              </a:ext>
            </a:extLst>
          </p:cNvPr>
          <p:cNvSpPr txBox="1"/>
          <p:nvPr/>
        </p:nvSpPr>
        <p:spPr>
          <a:xfrm>
            <a:off x="1814512" y="28575"/>
            <a:ext cx="5495925" cy="523220"/>
          </a:xfrm>
          <a:prstGeom prst="rect">
            <a:avLst/>
          </a:prstGeom>
          <a:noFill/>
        </p:spPr>
        <p:txBody>
          <a:bodyPr wrap="square" rtlCol="0">
            <a:spAutoFit/>
          </a:bodyPr>
          <a:lstStyle/>
          <a:p>
            <a:pPr algn="ctr"/>
            <a:r>
              <a:rPr kumimoji="1" lang="en-US" altLang="ja-JP" sz="2800" b="1" u="sng" dirty="0">
                <a:solidFill>
                  <a:srgbClr val="0000FF"/>
                </a:solidFill>
                <a:latin typeface="Arial" panose="020B0604020202020204" pitchFamily="34" charset="0"/>
                <a:cs typeface="Arial" panose="020B0604020202020204" pitchFamily="34" charset="0"/>
              </a:rPr>
              <a:t>PMT (Photomultiplier tube)</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4" name="テキスト ボックス 3">
            <a:extLst>
              <a:ext uri="{FF2B5EF4-FFF2-40B4-BE49-F238E27FC236}">
                <a16:creationId xmlns:a16="http://schemas.microsoft.com/office/drawing/2014/main" id="{1056AE3F-596D-7097-37E1-AC224E7699EE}"/>
              </a:ext>
            </a:extLst>
          </p:cNvPr>
          <p:cNvSpPr txBox="1"/>
          <p:nvPr/>
        </p:nvSpPr>
        <p:spPr>
          <a:xfrm>
            <a:off x="5378" y="580522"/>
            <a:ext cx="9138622" cy="5940088"/>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A photon hits the photocathode, and a photo-electron is emitted by photo-</a:t>
            </a:r>
            <a:r>
              <a:rPr lang="en-US" altLang="ja-JP" sz="2000" b="1" dirty="0">
                <a:latin typeface="Arial" panose="020B0604020202020204" pitchFamily="34" charset="0"/>
                <a:cs typeface="Arial" panose="020B0604020202020204" pitchFamily="34" charset="0"/>
              </a:rPr>
              <a:t>ele</a:t>
            </a:r>
            <a:r>
              <a:rPr kumimoji="1" lang="en-US" altLang="ja-JP" sz="2000" b="1" dirty="0">
                <a:latin typeface="Arial" panose="020B0604020202020204" pitchFamily="34" charset="0"/>
                <a:cs typeface="Arial" panose="020B0604020202020204" pitchFamily="34" charset="0"/>
              </a:rPr>
              <a:t>ctric effect. The quantum efficiency (the probability that a photo-electron is emitted) is typically, 10%~30%.</a:t>
            </a: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inside of the tube is a vacuum.</a:t>
            </a:r>
            <a:br>
              <a:rPr kumimoji="1"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The first photo-electron is focused</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into the first dynode.</a:t>
            </a:r>
          </a:p>
          <a:p>
            <a:pPr marL="342900" indent="-342900">
              <a:spcAft>
                <a:spcPts val="1200"/>
              </a:spcAft>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The typical voltage between dynodes is ~100V.</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The number of electrons are multiplicated with many dynodes.</a:t>
            </a:r>
          </a:p>
          <a:p>
            <a:pPr marL="342900" indent="-342900">
              <a:spcAft>
                <a:spcPts val="1200"/>
              </a:spcAft>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A typical multiplication factor of one dynode is 2~3. For example,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with 13 dynodes,</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the multiplication</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becomes 3</a:t>
            </a:r>
            <a:r>
              <a:rPr lang="en-US" altLang="ja-JP" sz="2000" b="1" baseline="30000" dirty="0">
                <a:latin typeface="Arial" panose="020B0604020202020204" pitchFamily="34" charset="0"/>
                <a:cs typeface="Arial" panose="020B0604020202020204" pitchFamily="34" charset="0"/>
              </a:rPr>
              <a:t>13</a:t>
            </a:r>
            <a:r>
              <a:rPr lang="en-US" altLang="ja-JP" sz="2000" b="1" dirty="0">
                <a:latin typeface="Arial" panose="020B0604020202020204" pitchFamily="34" charset="0"/>
                <a:cs typeface="Arial" panose="020B0604020202020204" pitchFamily="34" charset="0"/>
              </a:rPr>
              <a:t> ~ 10</a:t>
            </a:r>
            <a:r>
              <a:rPr lang="en-US" altLang="ja-JP" sz="2000" b="1" baseline="30000" dirty="0">
                <a:latin typeface="Arial" panose="020B0604020202020204" pitchFamily="34" charset="0"/>
                <a:cs typeface="Arial" panose="020B0604020202020204" pitchFamily="34" charset="0"/>
              </a:rPr>
              <a:t>6</a:t>
            </a:r>
            <a:r>
              <a:rPr lang="en-US" altLang="ja-JP" sz="2000" b="1" dirty="0">
                <a:latin typeface="Arial" panose="020B0604020202020204" pitchFamily="34" charset="0"/>
                <a:cs typeface="Arial" panose="020B0604020202020204" pitchFamily="34" charset="0"/>
              </a:rPr>
              <a:t>.</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This multiplication</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factor is called “</a:t>
            </a:r>
            <a:r>
              <a:rPr lang="en-US" altLang="ja-JP" sz="2000" b="1" dirty="0">
                <a:solidFill>
                  <a:srgbClr val="FF0000"/>
                </a:solidFill>
                <a:latin typeface="Arial" panose="020B0604020202020204" pitchFamily="34" charset="0"/>
                <a:cs typeface="Arial" panose="020B0604020202020204" pitchFamily="34" charset="0"/>
              </a:rPr>
              <a:t>Gain</a:t>
            </a:r>
            <a:r>
              <a:rPr lang="en-US" altLang="ja-JP" sz="2000" b="1" dirty="0">
                <a:latin typeface="Arial" panose="020B0604020202020204" pitchFamily="34" charset="0"/>
                <a:cs typeface="Arial" panose="020B0604020202020204" pitchFamily="34" charset="0"/>
              </a:rPr>
              <a:t>”.</a:t>
            </a:r>
          </a:p>
          <a:p>
            <a:pPr marL="342900" indent="-342900">
              <a:spcAft>
                <a:spcPts val="1200"/>
              </a:spcAft>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The electrons are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extracted to the cable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as an electronic signal.</a:t>
            </a:r>
          </a:p>
        </p:txBody>
      </p:sp>
      <p:pic>
        <p:nvPicPr>
          <p:cNvPr id="8" name="図 7">
            <a:extLst>
              <a:ext uri="{FF2B5EF4-FFF2-40B4-BE49-F238E27FC236}">
                <a16:creationId xmlns:a16="http://schemas.microsoft.com/office/drawing/2014/main" id="{44CFC3B8-26C0-FE48-BD93-CB0F160EA9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6262" y="3966547"/>
            <a:ext cx="5283428" cy="2577551"/>
          </a:xfrm>
          <a:prstGeom prst="rect">
            <a:avLst/>
          </a:prstGeom>
        </p:spPr>
      </p:pic>
      <p:sp>
        <p:nvSpPr>
          <p:cNvPr id="3" name="スライド番号プレースホルダー 1">
            <a:extLst>
              <a:ext uri="{FF2B5EF4-FFF2-40B4-BE49-F238E27FC236}">
                <a16:creationId xmlns:a16="http://schemas.microsoft.com/office/drawing/2014/main" id="{8308495F-2DEB-870D-CF0D-5489CC648405}"/>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627592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3">
            <a:extLst>
              <a:ext uri="{FF2B5EF4-FFF2-40B4-BE49-F238E27FC236}">
                <a16:creationId xmlns:a16="http://schemas.microsoft.com/office/drawing/2014/main" id="{21CADD65-688A-4AAF-A3B7-7AF30FF2C5E8}"/>
              </a:ext>
            </a:extLst>
          </p:cNvPr>
          <p:cNvSpPr txBox="1">
            <a:spLocks noChangeArrowheads="1"/>
          </p:cNvSpPr>
          <p:nvPr/>
        </p:nvSpPr>
        <p:spPr bwMode="auto">
          <a:xfrm>
            <a:off x="236538" y="15187"/>
            <a:ext cx="8655050"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sng" strike="noStrike" kern="1200" cap="none" spc="0" normalizeH="0" baseline="0" noProof="0" dirty="0" err="1">
                <a:ln>
                  <a:noFill/>
                </a:ln>
                <a:solidFill>
                  <a:srgbClr val="0A0AD4"/>
                </a:solidFill>
                <a:effectLst/>
                <a:uLnTx/>
                <a:uFillTx/>
                <a:latin typeface="Arial" panose="020B0604020202020204" pitchFamily="34" charset="0"/>
                <a:ea typeface="ＭＳ Ｐゴシック" panose="020B0600070205080204" pitchFamily="50" charset="-128"/>
                <a:cs typeface="+mn-cs"/>
              </a:rPr>
              <a:t>Lemo</a:t>
            </a: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 cable</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pic>
        <p:nvPicPr>
          <p:cNvPr id="4" name="図 3">
            <a:extLst>
              <a:ext uri="{FF2B5EF4-FFF2-40B4-BE49-F238E27FC236}">
                <a16:creationId xmlns:a16="http://schemas.microsoft.com/office/drawing/2014/main" id="{3DD2E6CE-B667-4C28-94C3-A4C5F11F82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053" y="2041336"/>
            <a:ext cx="2577736" cy="1639440"/>
          </a:xfrm>
          <a:prstGeom prst="rect">
            <a:avLst/>
          </a:prstGeom>
        </p:spPr>
      </p:pic>
      <p:pic>
        <p:nvPicPr>
          <p:cNvPr id="6" name="図 5">
            <a:extLst>
              <a:ext uri="{FF2B5EF4-FFF2-40B4-BE49-F238E27FC236}">
                <a16:creationId xmlns:a16="http://schemas.microsoft.com/office/drawing/2014/main" id="{5CF4B2D2-7612-400F-A412-56AF1BA0A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7499" y="2155299"/>
            <a:ext cx="2105085" cy="1625126"/>
          </a:xfrm>
          <a:prstGeom prst="rect">
            <a:avLst/>
          </a:prstGeom>
        </p:spPr>
      </p:pic>
      <p:sp>
        <p:nvSpPr>
          <p:cNvPr id="11" name="テキスト ボックス 10">
            <a:extLst>
              <a:ext uri="{FF2B5EF4-FFF2-40B4-BE49-F238E27FC236}">
                <a16:creationId xmlns:a16="http://schemas.microsoft.com/office/drawing/2014/main" id="{DE048B50-FD42-ED95-4104-D2574CE14AC3}"/>
              </a:ext>
            </a:extLst>
          </p:cNvPr>
          <p:cNvSpPr txBox="1"/>
          <p:nvPr/>
        </p:nvSpPr>
        <p:spPr>
          <a:xfrm>
            <a:off x="2" y="587322"/>
            <a:ext cx="9143998" cy="6370975"/>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err="1">
                <a:solidFill>
                  <a:srgbClr val="FF0000"/>
                </a:solidFill>
                <a:latin typeface="Arial" panose="020B0604020202020204" pitchFamily="34" charset="0"/>
                <a:cs typeface="Arial" panose="020B0604020202020204" pitchFamily="34" charset="0"/>
              </a:rPr>
              <a:t>Lemo</a:t>
            </a:r>
            <a:r>
              <a:rPr kumimoji="1" lang="en-US" altLang="ja-JP" sz="2000" b="1" dirty="0">
                <a:solidFill>
                  <a:srgbClr val="FF0000"/>
                </a:solidFill>
                <a:latin typeface="Arial" panose="020B0604020202020204" pitchFamily="34" charset="0"/>
                <a:cs typeface="Arial" panose="020B0604020202020204" pitchFamily="34" charset="0"/>
              </a:rPr>
              <a:t> cables </a:t>
            </a:r>
            <a:r>
              <a:rPr kumimoji="1" lang="en-US" altLang="ja-JP" sz="2000" b="1" dirty="0">
                <a:latin typeface="Arial" panose="020B0604020202020204" pitchFamily="34" charset="0"/>
                <a:cs typeface="Arial" panose="020B0604020202020204" pitchFamily="34" charset="0"/>
              </a:rPr>
              <a:t>are coaxial cables which are widely used for signals</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(both for analog signals and logic signals) in high energy physics.</a:t>
            </a: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outer conductor is grounded. Signal (electrons) travels in the inner conductor with the velocity </a:t>
            </a:r>
            <a:r>
              <a:rPr kumimoji="1" lang="en-US" altLang="ja-JP" sz="2000" b="1" dirty="0">
                <a:solidFill>
                  <a:srgbClr val="FF0000"/>
                </a:solidFill>
                <a:latin typeface="Arial" panose="020B0604020202020204" pitchFamily="34" charset="0"/>
                <a:cs typeface="Arial" panose="020B0604020202020204" pitchFamily="34" charset="0"/>
              </a:rPr>
              <a:t>~20 cm/ns</a:t>
            </a:r>
            <a:r>
              <a:rPr kumimoji="1" lang="en-US" altLang="ja-JP" sz="2000" b="1" dirty="0">
                <a:latin typeface="Arial" panose="020B0604020202020204" pitchFamily="34" charset="0"/>
                <a:cs typeface="Arial" panose="020B0604020202020204" pitchFamily="34" charset="0"/>
              </a:rPr>
              <a:t>. It is 2/3 of the light velocity.</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The length of </a:t>
            </a:r>
            <a:r>
              <a:rPr kumimoji="1" lang="en-US" altLang="ja-JP" sz="2000" b="1" dirty="0" err="1">
                <a:latin typeface="Arial" panose="020B0604020202020204" pitchFamily="34" charset="0"/>
                <a:cs typeface="Arial" panose="020B0604020202020204" pitchFamily="34" charset="0"/>
              </a:rPr>
              <a:t>Lemo</a:t>
            </a:r>
            <a:r>
              <a:rPr kumimoji="1" lang="en-US" altLang="ja-JP" sz="2000" b="1" dirty="0">
                <a:latin typeface="Arial" panose="020B0604020202020204" pitchFamily="34" charset="0"/>
                <a:cs typeface="Arial" panose="020B0604020202020204" pitchFamily="34" charset="0"/>
              </a:rPr>
              <a:t> cables are occasionally expressed in ns unit.</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a:t>
            </a:r>
            <a:r>
              <a:rPr kumimoji="1" lang="en-US" altLang="ja-JP" sz="2000" b="1" dirty="0">
                <a:solidFill>
                  <a:srgbClr val="FF0000"/>
                </a:solidFill>
                <a:latin typeface="Arial" panose="020B0604020202020204" pitchFamily="34" charset="0"/>
                <a:cs typeface="Arial" panose="020B0604020202020204" pitchFamily="34" charset="0"/>
              </a:rPr>
              <a:t>impedance</a:t>
            </a:r>
            <a:r>
              <a:rPr kumimoji="1" lang="en-US" altLang="ja-JP" sz="2000" b="1" dirty="0">
                <a:latin typeface="Arial" panose="020B0604020202020204" pitchFamily="34" charset="0"/>
                <a:cs typeface="Arial" panose="020B0604020202020204" pitchFamily="34" charset="0"/>
              </a:rPr>
              <a:t> of the cable is </a:t>
            </a:r>
            <a:r>
              <a:rPr kumimoji="1" lang="en-US" altLang="ja-JP" sz="2000" b="1" dirty="0">
                <a:solidFill>
                  <a:srgbClr val="FF0000"/>
                </a:solidFill>
                <a:latin typeface="Arial" panose="020B0604020202020204" pitchFamily="34" charset="0"/>
                <a:cs typeface="Arial" panose="020B0604020202020204" pitchFamily="34" charset="0"/>
              </a:rPr>
              <a:t>50 </a:t>
            </a:r>
            <a:r>
              <a:rPr kumimoji="1" lang="en-US" altLang="ja-JP" sz="2000" b="1" dirty="0">
                <a:solidFill>
                  <a:srgbClr val="FF0000"/>
                </a:solidFill>
                <a:latin typeface="Symbol" panose="05050102010706020507" pitchFamily="18" charset="2"/>
                <a:cs typeface="Arial" panose="020B0604020202020204" pitchFamily="34" charset="0"/>
              </a:rPr>
              <a:t>W</a:t>
            </a:r>
            <a:r>
              <a:rPr kumimoji="1" lang="en-US" altLang="ja-JP" sz="2000" b="1" dirty="0">
                <a:latin typeface="Arial" panose="020B0604020202020204" pitchFamily="34" charset="0"/>
                <a:cs typeface="Arial" panose="020B0604020202020204" pitchFamily="34" charset="0"/>
              </a:rPr>
              <a:t>.</a:t>
            </a:r>
          </a:p>
          <a:p>
            <a:endParaRPr kumimoji="1" lang="en-US" altLang="ja-JP" dirty="0"/>
          </a:p>
        </p:txBody>
      </p:sp>
      <p:pic>
        <p:nvPicPr>
          <p:cNvPr id="13" name="図 12">
            <a:extLst>
              <a:ext uri="{FF2B5EF4-FFF2-40B4-BE49-F238E27FC236}">
                <a16:creationId xmlns:a16="http://schemas.microsoft.com/office/drawing/2014/main" id="{97FAA792-5868-6208-EA82-65C4EB576B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2286" y="1843477"/>
            <a:ext cx="2105086" cy="1936948"/>
          </a:xfrm>
          <a:prstGeom prst="rect">
            <a:avLst/>
          </a:prstGeom>
        </p:spPr>
      </p:pic>
      <p:sp>
        <p:nvSpPr>
          <p:cNvPr id="14" name="テキスト ボックス 13">
            <a:extLst>
              <a:ext uri="{FF2B5EF4-FFF2-40B4-BE49-F238E27FC236}">
                <a16:creationId xmlns:a16="http://schemas.microsoft.com/office/drawing/2014/main" id="{3F919238-9ACC-655F-D939-0CED15FB979E}"/>
              </a:ext>
            </a:extLst>
          </p:cNvPr>
          <p:cNvSpPr txBox="1"/>
          <p:nvPr/>
        </p:nvSpPr>
        <p:spPr>
          <a:xfrm>
            <a:off x="931875" y="3884499"/>
            <a:ext cx="1375956" cy="400110"/>
          </a:xfrm>
          <a:prstGeom prst="rect">
            <a:avLst/>
          </a:prstGeom>
          <a:noFill/>
        </p:spPr>
        <p:txBody>
          <a:bodyPr wrap="square" rtlCol="0">
            <a:spAutoFit/>
          </a:bodyPr>
          <a:lstStyle/>
          <a:p>
            <a:r>
              <a:rPr kumimoji="1" lang="en-US" altLang="ja-JP" sz="2000" b="1" dirty="0" err="1">
                <a:solidFill>
                  <a:srgbClr val="0070C0"/>
                </a:solidFill>
                <a:latin typeface="Arial Narrow" panose="020B0606020202030204" pitchFamily="34" charset="0"/>
              </a:rPr>
              <a:t>Lemo</a:t>
            </a:r>
            <a:r>
              <a:rPr kumimoji="1" lang="en-US" altLang="ja-JP" sz="2000" b="1" dirty="0">
                <a:solidFill>
                  <a:srgbClr val="0070C0"/>
                </a:solidFill>
                <a:latin typeface="Arial Narrow" panose="020B0606020202030204" pitchFamily="34" charset="0"/>
              </a:rPr>
              <a:t> cable</a:t>
            </a:r>
            <a:endParaRPr kumimoji="1" lang="ja-JP" altLang="en-US" sz="2000" b="1" dirty="0">
              <a:solidFill>
                <a:srgbClr val="0070C0"/>
              </a:solidFill>
              <a:latin typeface="Arial Narrow" panose="020B0606020202030204" pitchFamily="34" charset="0"/>
            </a:endParaRPr>
          </a:p>
        </p:txBody>
      </p:sp>
      <p:sp>
        <p:nvSpPr>
          <p:cNvPr id="15" name="テキスト ボックス 14">
            <a:extLst>
              <a:ext uri="{FF2B5EF4-FFF2-40B4-BE49-F238E27FC236}">
                <a16:creationId xmlns:a16="http://schemas.microsoft.com/office/drawing/2014/main" id="{7BD8FB69-FCB6-6743-2A19-B90780328476}"/>
              </a:ext>
            </a:extLst>
          </p:cNvPr>
          <p:cNvSpPr txBox="1"/>
          <p:nvPr/>
        </p:nvSpPr>
        <p:spPr>
          <a:xfrm>
            <a:off x="3392053" y="3862724"/>
            <a:ext cx="2105084" cy="400110"/>
          </a:xfrm>
          <a:prstGeom prst="rect">
            <a:avLst/>
          </a:prstGeom>
          <a:noFill/>
        </p:spPr>
        <p:txBody>
          <a:bodyPr wrap="square" rtlCol="0">
            <a:spAutoFit/>
          </a:bodyPr>
          <a:lstStyle/>
          <a:p>
            <a:r>
              <a:rPr kumimoji="1" lang="en-US" altLang="ja-JP" sz="2000" b="1" dirty="0" err="1">
                <a:solidFill>
                  <a:srgbClr val="0070C0"/>
                </a:solidFill>
                <a:latin typeface="Arial Narrow" panose="020B0606020202030204" pitchFamily="34" charset="0"/>
              </a:rPr>
              <a:t>Lemo</a:t>
            </a:r>
            <a:r>
              <a:rPr kumimoji="1" lang="en-US" altLang="ja-JP" sz="2000" b="1" dirty="0">
                <a:solidFill>
                  <a:srgbClr val="0070C0"/>
                </a:solidFill>
                <a:latin typeface="Arial Narrow" panose="020B0606020202030204" pitchFamily="34" charset="0"/>
              </a:rPr>
              <a:t> connectors</a:t>
            </a:r>
            <a:endParaRPr kumimoji="1" lang="ja-JP" altLang="en-US" sz="2000" b="1" dirty="0">
              <a:solidFill>
                <a:srgbClr val="0070C0"/>
              </a:solidFill>
              <a:latin typeface="Arial Narrow" panose="020B0606020202030204" pitchFamily="34" charset="0"/>
            </a:endParaRPr>
          </a:p>
        </p:txBody>
      </p:sp>
      <p:sp>
        <p:nvSpPr>
          <p:cNvPr id="16" name="テキスト ボックス 15">
            <a:extLst>
              <a:ext uri="{FF2B5EF4-FFF2-40B4-BE49-F238E27FC236}">
                <a16:creationId xmlns:a16="http://schemas.microsoft.com/office/drawing/2014/main" id="{7D45BDA6-B944-159F-EAD8-B4B67CC9DD62}"/>
              </a:ext>
            </a:extLst>
          </p:cNvPr>
          <p:cNvSpPr txBox="1"/>
          <p:nvPr/>
        </p:nvSpPr>
        <p:spPr>
          <a:xfrm>
            <a:off x="5948024" y="3867074"/>
            <a:ext cx="2386079" cy="707886"/>
          </a:xfrm>
          <a:prstGeom prst="rect">
            <a:avLst/>
          </a:prstGeom>
          <a:noFill/>
        </p:spPr>
        <p:txBody>
          <a:bodyPr wrap="square" rtlCol="0">
            <a:spAutoFit/>
          </a:bodyPr>
          <a:lstStyle/>
          <a:p>
            <a:pPr algn="ctr"/>
            <a:r>
              <a:rPr kumimoji="1" lang="en-US" altLang="ja-JP" sz="2000" b="1" dirty="0">
                <a:solidFill>
                  <a:srgbClr val="0070C0"/>
                </a:solidFill>
                <a:latin typeface="Arial Narrow" panose="020B0606020202030204" pitchFamily="34" charset="0"/>
              </a:rPr>
              <a:t>Cross sectional view</a:t>
            </a:r>
            <a:br>
              <a:rPr kumimoji="1" lang="en-US" altLang="ja-JP" sz="2000" b="1" dirty="0">
                <a:solidFill>
                  <a:srgbClr val="0070C0"/>
                </a:solidFill>
                <a:latin typeface="Arial Narrow" panose="020B0606020202030204" pitchFamily="34" charset="0"/>
              </a:rPr>
            </a:br>
            <a:r>
              <a:rPr kumimoji="1" lang="en-US" altLang="ja-JP" sz="2000" b="1" dirty="0">
                <a:solidFill>
                  <a:srgbClr val="0070C0"/>
                </a:solidFill>
                <a:latin typeface="Arial Narrow" panose="020B0606020202030204" pitchFamily="34" charset="0"/>
              </a:rPr>
              <a:t>of Coaxial Cable</a:t>
            </a:r>
          </a:p>
        </p:txBody>
      </p:sp>
      <p:sp>
        <p:nvSpPr>
          <p:cNvPr id="3" name="スライド番号プレースホルダー 1">
            <a:extLst>
              <a:ext uri="{FF2B5EF4-FFF2-40B4-BE49-F238E27FC236}">
                <a16:creationId xmlns:a16="http://schemas.microsoft.com/office/drawing/2014/main" id="{594FC2B0-2910-10AF-4FAA-2BB7DA6CBDA4}"/>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363684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3399BE3-4DE7-1D4C-8011-AB7BC1FF91B7}"/>
              </a:ext>
            </a:extLst>
          </p:cNvPr>
          <p:cNvSpPr txBox="1"/>
          <p:nvPr/>
        </p:nvSpPr>
        <p:spPr>
          <a:xfrm>
            <a:off x="1814512" y="28575"/>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Oscilloscope</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CFC72C8B-FF57-4E53-1519-C9B93927B567}"/>
              </a:ext>
            </a:extLst>
          </p:cNvPr>
          <p:cNvSpPr txBox="1"/>
          <p:nvPr/>
        </p:nvSpPr>
        <p:spPr>
          <a:xfrm>
            <a:off x="6728" y="562886"/>
            <a:ext cx="9137271" cy="1169551"/>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When you apply the high voltage to PMTs, watch the raw signal from the PMT by an oscilloscope.</a:t>
            </a: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p:txBody>
      </p:sp>
      <p:pic>
        <p:nvPicPr>
          <p:cNvPr id="3" name="Picture 4" descr="A picture containing text, indoor&#10;&#10;Description automatically generated">
            <a:extLst>
              <a:ext uri="{FF2B5EF4-FFF2-40B4-BE49-F238E27FC236}">
                <a16:creationId xmlns:a16="http://schemas.microsoft.com/office/drawing/2014/main" id="{CE236149-2BE7-EF8B-0E8E-C2D6E7F7B602}"/>
              </a:ext>
            </a:extLst>
          </p:cNvPr>
          <p:cNvPicPr>
            <a:picLocks noChangeAspect="1"/>
          </p:cNvPicPr>
          <p:nvPr/>
        </p:nvPicPr>
        <p:blipFill rotWithShape="1">
          <a:blip r:embed="rId2"/>
          <a:srcRect b="19"/>
          <a:stretch/>
        </p:blipFill>
        <p:spPr>
          <a:xfrm>
            <a:off x="1625379" y="2281460"/>
            <a:ext cx="5878289" cy="3306538"/>
          </a:xfrm>
          <a:prstGeom prst="rect">
            <a:avLst/>
          </a:prstGeom>
        </p:spPr>
      </p:pic>
      <p:pic>
        <p:nvPicPr>
          <p:cNvPr id="7" name="図 6">
            <a:extLst>
              <a:ext uri="{FF2B5EF4-FFF2-40B4-BE49-F238E27FC236}">
                <a16:creationId xmlns:a16="http://schemas.microsoft.com/office/drawing/2014/main" id="{F536982C-2271-1440-EE91-F1E89DF6BB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3619" y="1060861"/>
            <a:ext cx="3025613" cy="898568"/>
          </a:xfrm>
          <a:prstGeom prst="rect">
            <a:avLst/>
          </a:prstGeom>
        </p:spPr>
      </p:pic>
      <p:sp>
        <p:nvSpPr>
          <p:cNvPr id="8" name="テキスト ボックス 7">
            <a:extLst>
              <a:ext uri="{FF2B5EF4-FFF2-40B4-BE49-F238E27FC236}">
                <a16:creationId xmlns:a16="http://schemas.microsoft.com/office/drawing/2014/main" id="{18A84D12-E6CB-FCB7-9C5B-2705FAC1747E}"/>
              </a:ext>
            </a:extLst>
          </p:cNvPr>
          <p:cNvSpPr txBox="1"/>
          <p:nvPr/>
        </p:nvSpPr>
        <p:spPr>
          <a:xfrm>
            <a:off x="696686" y="5721527"/>
            <a:ext cx="8186057" cy="923330"/>
          </a:xfrm>
          <a:prstGeom prst="rect">
            <a:avLst/>
          </a:prstGeom>
          <a:noFill/>
        </p:spPr>
        <p:txBody>
          <a:bodyPr wrap="square" rtlCol="0">
            <a:spAutoFit/>
          </a:bodyPr>
          <a:lstStyle/>
          <a:p>
            <a:r>
              <a:rPr kumimoji="1" lang="en-US" altLang="ja-JP" b="1" dirty="0">
                <a:latin typeface="Arial Narrow" panose="020B0606020202030204" pitchFamily="34" charset="0"/>
              </a:rPr>
              <a:t>An oscilloscope of the Vietnam Neutrino group.</a:t>
            </a:r>
          </a:p>
          <a:p>
            <a:r>
              <a:rPr kumimoji="1" lang="en-US" altLang="ja-JP" b="1" dirty="0">
                <a:latin typeface="Arial Narrow" panose="020B0606020202030204" pitchFamily="34" charset="0"/>
              </a:rPr>
              <a:t>This photo is borrowed from the students’ presentation in the hardware camp in 2022.</a:t>
            </a:r>
          </a:p>
          <a:p>
            <a:r>
              <a:rPr kumimoji="1" lang="en-US" altLang="ja-JP" b="1" dirty="0">
                <a:latin typeface="Arial Narrow" panose="020B0606020202030204" pitchFamily="34" charset="0"/>
              </a:rPr>
              <a:t>Sorry that the signal is not from a PMT but from a MPPC.</a:t>
            </a:r>
          </a:p>
        </p:txBody>
      </p:sp>
      <p:cxnSp>
        <p:nvCxnSpPr>
          <p:cNvPr id="10" name="直線矢印コネクタ 9">
            <a:extLst>
              <a:ext uri="{FF2B5EF4-FFF2-40B4-BE49-F238E27FC236}">
                <a16:creationId xmlns:a16="http://schemas.microsoft.com/office/drawing/2014/main" id="{328ED29E-D34D-0B5C-2E66-7898449E1657}"/>
              </a:ext>
            </a:extLst>
          </p:cNvPr>
          <p:cNvCxnSpPr/>
          <p:nvPr/>
        </p:nvCxnSpPr>
        <p:spPr>
          <a:xfrm flipV="1">
            <a:off x="6853643" y="1602378"/>
            <a:ext cx="731520" cy="252549"/>
          </a:xfrm>
          <a:prstGeom prst="straightConnector1">
            <a:avLst/>
          </a:prstGeom>
          <a:ln w="28575">
            <a:solidFill>
              <a:srgbClr val="0000FF"/>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92D2128C-47A7-5AF6-EA69-E44E62EF7CC4}"/>
              </a:ext>
            </a:extLst>
          </p:cNvPr>
          <p:cNvSpPr txBox="1"/>
          <p:nvPr/>
        </p:nvSpPr>
        <p:spPr>
          <a:xfrm>
            <a:off x="6932023" y="1270002"/>
            <a:ext cx="1854925" cy="369332"/>
          </a:xfrm>
          <a:prstGeom prst="rect">
            <a:avLst/>
          </a:prstGeom>
          <a:noFill/>
        </p:spPr>
        <p:txBody>
          <a:bodyPr wrap="square" rtlCol="0">
            <a:spAutoFit/>
          </a:bodyPr>
          <a:lstStyle/>
          <a:p>
            <a:r>
              <a:rPr kumimoji="1" lang="en-US" altLang="ja-JP" b="1" dirty="0">
                <a:solidFill>
                  <a:srgbClr val="FF0000"/>
                </a:solidFill>
                <a:latin typeface="Arial Narrow" panose="020B0606020202030204" pitchFamily="34" charset="0"/>
              </a:rPr>
              <a:t>Watch this signal!</a:t>
            </a:r>
            <a:endParaRPr kumimoji="1" lang="ja-JP" altLang="en-US" b="1" dirty="0">
              <a:solidFill>
                <a:srgbClr val="FF0000"/>
              </a:solidFill>
              <a:latin typeface="Arial Narrow" panose="020B0606020202030204" pitchFamily="34" charset="0"/>
            </a:endParaRPr>
          </a:p>
        </p:txBody>
      </p:sp>
      <p:sp>
        <p:nvSpPr>
          <p:cNvPr id="4" name="スライド番号プレースホルダー 1">
            <a:extLst>
              <a:ext uri="{FF2B5EF4-FFF2-40B4-BE49-F238E27FC236}">
                <a16:creationId xmlns:a16="http://schemas.microsoft.com/office/drawing/2014/main" id="{5E482D46-0997-BD09-06C2-BBF6E987BD20}"/>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58908691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18579</TotalTime>
  <Words>2921</Words>
  <Application>Microsoft Office PowerPoint</Application>
  <PresentationFormat>画面に合わせる (4:3)</PresentationFormat>
  <Paragraphs>289</Paragraphs>
  <Slides>32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32</vt:i4>
      </vt:variant>
    </vt:vector>
  </HeadingPairs>
  <TitlesOfParts>
    <vt:vector size="41" baseType="lpstr">
      <vt:lpstr>MT たれっぴ</vt:lpstr>
      <vt:lpstr>Arial</vt:lpstr>
      <vt:lpstr>Arial Narrow</vt:lpstr>
      <vt:lpstr>Calibri</vt:lpstr>
      <vt:lpstr>Consolas</vt:lpstr>
      <vt:lpstr>Modern No. 20</vt:lpstr>
      <vt:lpstr>Symbol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Yuichi Oyama</dc:creator>
  <cp:lastModifiedBy>Yuichi Oyama</cp:lastModifiedBy>
  <cp:revision>517</cp:revision>
  <cp:lastPrinted>2016-09-22T23:44:42Z</cp:lastPrinted>
  <dcterms:created xsi:type="dcterms:W3CDTF">2016-01-12T02:22:37Z</dcterms:created>
  <dcterms:modified xsi:type="dcterms:W3CDTF">2024-11-27T05:40:52Z</dcterms:modified>
</cp:coreProperties>
</file>