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71" r:id="rId3"/>
  </p:sldMasterIdLst>
  <p:notesMasterIdLst>
    <p:notesMasterId r:id="rId23"/>
  </p:notesMasterIdLst>
  <p:sldIdLst>
    <p:sldId id="1519" r:id="rId4"/>
    <p:sldId id="1515" r:id="rId5"/>
    <p:sldId id="1511" r:id="rId6"/>
    <p:sldId id="371" r:id="rId7"/>
    <p:sldId id="379" r:id="rId8"/>
    <p:sldId id="1508" r:id="rId9"/>
    <p:sldId id="1510" r:id="rId10"/>
    <p:sldId id="1513" r:id="rId11"/>
    <p:sldId id="1498" r:id="rId12"/>
    <p:sldId id="1192" r:id="rId13"/>
    <p:sldId id="1190" r:id="rId14"/>
    <p:sldId id="1500" r:id="rId15"/>
    <p:sldId id="1501" r:id="rId16"/>
    <p:sldId id="1394" r:id="rId17"/>
    <p:sldId id="1193" r:id="rId18"/>
    <p:sldId id="1503" r:id="rId19"/>
    <p:sldId id="1499" r:id="rId20"/>
    <p:sldId id="1507" r:id="rId21"/>
    <p:sldId id="1514" r:id="rId22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3"/>
    <a:srgbClr val="E3EEF9"/>
    <a:srgbClr val="F5F9FD"/>
    <a:srgbClr val="D0E0F4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85" d="100"/>
          <a:sy n="85" d="100"/>
        </p:scale>
        <p:origin x="147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2024/3/4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6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56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4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2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0A3D9-DC2B-4779-A4BF-7620F5148044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362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C5592-FE15-46E8-BE26-2B3B9358306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9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7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2024/3/4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2024/3/4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D0EB3-8552-43E0-9292-AC46B2DA36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779B-18BA-465C-B599-72FED8616EE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2024/3/4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2024/3/4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3"/>
          <p:cNvSpPr txBox="1">
            <a:spLocks noChangeArrowheads="1"/>
          </p:cNvSpPr>
          <p:nvPr/>
        </p:nvSpPr>
        <p:spPr bwMode="auto">
          <a:xfrm>
            <a:off x="3285225" y="1155840"/>
            <a:ext cx="2540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  <a:b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Mar-4-2024</a:t>
            </a:r>
            <a:endParaRPr lang="ja-JP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2"/>
          <p:cNvSpPr txBox="1">
            <a:spLocks noChangeArrowheads="1"/>
          </p:cNvSpPr>
          <p:nvPr/>
        </p:nvSpPr>
        <p:spPr bwMode="auto">
          <a:xfrm>
            <a:off x="100013" y="54089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“3</a:t>
            </a:r>
            <a:r>
              <a:rPr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Camp for Fast and Low-Light detection”!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92724A4-95E2-4FF0-8823-82FAD581A64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AAA0C673-C9D5-4C80-B366-535DADBD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0314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Organizers/Lecturers/Mentors of the hardware camp are: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My “welcome lecture” includes: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-About the program of this hardware camp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-Importance of experiment in physics,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importance of invention of detectors in experimental physics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-Birth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1EA8217-88B8-1F43-2680-D90D4C1A8323}"/>
              </a:ext>
            </a:extLst>
          </p:cNvPr>
          <p:cNvGrpSpPr/>
          <p:nvPr/>
        </p:nvGrpSpPr>
        <p:grpSpPr>
          <a:xfrm>
            <a:off x="197550" y="2607604"/>
            <a:ext cx="8653842" cy="1939373"/>
            <a:chOff x="197550" y="2675700"/>
            <a:chExt cx="8653842" cy="1939373"/>
          </a:xfrm>
        </p:grpSpPr>
        <p:sp>
          <p:nvSpPr>
            <p:cNvPr id="4100" name="テキスト ボックス 1"/>
            <p:cNvSpPr txBox="1">
              <a:spLocks noChangeArrowheads="1"/>
            </p:cNvSpPr>
            <p:nvPr/>
          </p:nvSpPr>
          <p:spPr bwMode="auto">
            <a:xfrm>
              <a:off x="197550" y="2676081"/>
              <a:ext cx="8653842" cy="1938992"/>
            </a:xfrm>
            <a:prstGeom prst="rect">
              <a:avLst/>
            </a:prstGeom>
            <a:solidFill>
              <a:srgbClr val="E3EEF9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Son Cao 	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Yuichi Oyama 	(KEK/J-PARC)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Atsumu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Suzuki 	(Kobe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Dong Van Thanh 	(Duy Tan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Alex </a:t>
              </a: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Snells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	(UCL)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Quyen Phan 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Sang Truong 	(IFIRSE)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Shouvik</a:t>
              </a:r>
              <a:r>
                <a:rPr lang="en-US" altLang="ja-JP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Mondal 	(Univ. Calcutta)</a:t>
              </a: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0C70968B-7009-5B78-E682-19BAEDE8A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409" y="2675700"/>
              <a:ext cx="4299287" cy="1708160"/>
            </a:xfrm>
            <a:prstGeom prst="rect">
              <a:avLst/>
            </a:prstGeom>
            <a:solidFill>
              <a:srgbClr val="E3EEF9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Tsuyoshi Nakaya 	(Kyoto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Jennifer Thomas 	(UCL)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Ceser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(Univ. of Texas at Austin)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 Tran 	(Fermilab)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Tran 	(Boston Univ.)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Ken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Sakashita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(KEK/J-PARC)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Guillaume 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Pronost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(ICRR/</a:t>
              </a:r>
              <a:r>
                <a:rPr lang="en-US" altLang="ja-JP" sz="15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Kamioka</a:t>
              </a:r>
              <a:r>
                <a:rPr lang="en-US" altLang="ja-JP" sz="15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EFF62C-E5BF-ECF4-219A-BBBD68D725E2}"/>
              </a:ext>
            </a:extLst>
          </p:cNvPr>
          <p:cNvSpPr txBox="1"/>
          <p:nvPr/>
        </p:nvSpPr>
        <p:spPr>
          <a:xfrm>
            <a:off x="4631158" y="4607601"/>
            <a:ext cx="382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lecturers are shown in blue.</a:t>
            </a:r>
            <a:endParaRPr kumimoji="1" lang="ja-JP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Before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group in department of physics, University of Tokyo participated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Experiment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(1977-1986) in PETRA Ring in DESY, Hamburg.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the second and local experiment of the group.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Before Kamiokande experiment…..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detector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PETRA Ring in DESY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eutschland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ngland collaboration.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Instead, 3 jet events which directly show existence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JADE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group took charge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photomultiplier tubes (PMTs) and lead glasses.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that time, the leading company of the PMTs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Philips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Nederland. PMTs made by Philips and made by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compared and obviously Philips PMTs were much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better than Hamamatsu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and PMT for OPAL experiment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985963"/>
            <a:ext cx="27447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"Our research budget is funded by the Japanese government.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the critical and high-technology component of the detector,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must purchase Japanese products as much as possible.“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developed new PMTs for JADE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 with cooperation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Japanese JADE members. Hamamatsu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accumulated experience in the design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 thanks to Koshiba's decision.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was real “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first step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” for the Kamiokande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941763" y="5319713"/>
            <a:ext cx="2744787" cy="646112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R594 PMT</a:t>
            </a:r>
            <a:b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Development of 20-inch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When the planning of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experiment started around 1979,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IMB group have already started similar project independently in USA.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IMB detector is larger and the start of the experiment is earlier.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seems there is no advantage in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“Ask Hamamatsu to make new PMTs which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have large diameter. They cannot reject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my request. They succeeded as a PMT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company after we selected Hamamatsu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PMTs for JADE experiment!”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20-inch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are developed, and precise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measurement became possible with large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photo collection.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led to the success of the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tank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including PMT support structure was designed and constructed by Mitsui Engineering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Shipbuilding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Co.,Ltd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company also designed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structure of the JADE lead glass counter. The group had enough experience of communication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with the company.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 was used 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on-line data-taking computer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 group asked how to use it to a JADE member since PDP 11 series was used in JADE.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readout electronics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high voltage power supplies and distributors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 ready-made electronics were purchased. For some of the component, second-hand modules were used.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off-line analysis computer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an IBM-type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mainframe computer, FACOM M-190 for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experiment was used without any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charge. Kamiokande members were just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USERS of the computer, and did not care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maintenance and management.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analysis computer, all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utility software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 were used.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include data structure or event display.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Monte Carlo simulation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program, lead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glasses were replaced with water, and only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summarize, Kamiokande borrow (or steal) almost everything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JADE experiment. In that sense, Kamiokande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(JADE)'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What we can learn from the 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experience?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115888" y="1113677"/>
            <a:ext cx="88666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Vietnamese high energy experimental groups/physicists will join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(or already joined) a large international collaboration.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44500" y="2409077"/>
            <a:ext cx="8145463" cy="1630363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critical and high-technology components of the detector, 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purchase your own national products.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76250" y="4490290"/>
            <a:ext cx="8145463" cy="1323975"/>
          </a:xfrm>
          <a:prstGeom prst="rect">
            <a:avLst/>
          </a:prstGeom>
          <a:solidFill>
            <a:srgbClr val="C6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 should consider to imitate a detector component and start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your own experiment in your own country. You can borrow (or steal) every property/experience/technology/software/hardware/ 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26368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Let me emphasize again. Experiment is important in physics.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 of detectors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are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hand-on experience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study a detector of high energy experiment.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this experience become a trigger, and some of you will change your research field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become a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most advanced detector in Vietnam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420891" y="26988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Finally……</a:t>
            </a:r>
            <a:endParaRPr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585145-021E-8D81-0C5C-B85072A25216}"/>
              </a:ext>
            </a:extLst>
          </p:cNvPr>
          <p:cNvSpPr txBox="1"/>
          <p:nvPr/>
        </p:nvSpPr>
        <p:spPr>
          <a:xfrm>
            <a:off x="2445391" y="2701255"/>
            <a:ext cx="4253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kumimoji="1" lang="ja-JP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DAD6B210-3245-EAEE-C529-65C27EC9E3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15E48EF2-E659-44E7-80BB-079F5BF5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6404520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1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st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camp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is planned as a supplementary exercise course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the Vietnam School on Neutrino 2023 (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VSoN2023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, Jul. 18 - Jul. 28, 2023).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has been organized by the Vietnam neutrino group and Japanese experimental physicists working in Super-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T2K.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It started in 2017 and it has been held every year.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hardware camp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started from 2022, and this is the third camp.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time,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students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are invited to ICISE, Quy Nhon. Hand-on experiences of hardware will be provided.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172952" y="26988"/>
            <a:ext cx="4798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this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9FCCA-273B-8709-A380-E66D88F80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" y="3292508"/>
            <a:ext cx="4094389" cy="30697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7E54FE-07F2-DFA2-ECAA-D12C31BE0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058" y="3295562"/>
            <a:ext cx="4616650" cy="307776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D92349-1EFA-BD19-3F20-28CFDAF7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601" y="6410272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2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nd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2023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participants will study/experience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basic and common components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energy experiments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are;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-photoproduction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charged particles in matter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-photosensor with high voltage power supply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-analog signal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-trigger logic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-digitization of analog signal by readout electronics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acquisition (DAQ) by online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analysis using offline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-Monte Carlo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program focus 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for high energy experiments.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physics itself is not the direct scope of this program.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Most of the participants might be studying theoretical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would be the first hand-on experience to study a detector of high energy experiment for most of students.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camp 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energy physics.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954671" y="26988"/>
            <a:ext cx="72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 of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 is important in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fact, 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awarded not only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also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Let me show you examples ………..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40838" y="26988"/>
            <a:ext cx="406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6212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Maynard Stuart Blackett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chamber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method, and his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discoveries therewith in the fields of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physics and cosmic radiation” 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 Frank Powell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studying nuclear processes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and his discoveries regarding mesons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made with this method”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John Douglas Cockcroft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Ernest Thomas Sinton 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their pioneer work on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transmutation of atomic nuclei by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artificially accelerated atomic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particles”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Cockcroft-Walton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for particle acceleration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F4EA5-76D6-42EE-A21F-BEFF7DE79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14" y="967841"/>
            <a:ext cx="2590918" cy="1857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A703A-FDA8-4879-AF11-3EFC8AFBF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1113495"/>
            <a:ext cx="1084536" cy="1629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F4F1AE-2535-49CF-9802-793B646B2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3013267"/>
            <a:ext cx="1133774" cy="16034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9DAB9-D62D-4EA6-8D95-BC7322D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3" y="3126661"/>
            <a:ext cx="2529644" cy="5522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734E4C-9985-4130-BB61-9A3D0D6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8" y="4412609"/>
            <a:ext cx="1732268" cy="23088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AA9EA1-E6E6-4F4B-AF20-55D56500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3" y="4794590"/>
            <a:ext cx="1084536" cy="1626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2C515-54A9-40BC-A610-989430568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4763315"/>
            <a:ext cx="1087902" cy="16318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2EEB4C-DEE0-42C1-8F70-788C4C344359}"/>
              </a:ext>
            </a:extLst>
          </p:cNvPr>
          <p:cNvSpPr txBox="1"/>
          <p:nvPr/>
        </p:nvSpPr>
        <p:spPr>
          <a:xfrm>
            <a:off x="5113151" y="2402100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Blackett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3C5979-8868-412C-8738-079C4F3A856F}"/>
              </a:ext>
            </a:extLst>
          </p:cNvPr>
          <p:cNvSpPr txBox="1"/>
          <p:nvPr/>
        </p:nvSpPr>
        <p:spPr>
          <a:xfrm>
            <a:off x="5131327" y="4301652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Powell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50C3AC-EF10-4BE5-A833-5818AC7B3C2E}"/>
              </a:ext>
            </a:extLst>
          </p:cNvPr>
          <p:cNvSpPr txBox="1"/>
          <p:nvPr/>
        </p:nvSpPr>
        <p:spPr>
          <a:xfrm>
            <a:off x="4612828" y="6089664"/>
            <a:ext cx="10148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Cockcroft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024C5D-8183-4EE1-BB8A-28FF322CFC0C}"/>
              </a:ext>
            </a:extLst>
          </p:cNvPr>
          <p:cNvSpPr txBox="1"/>
          <p:nvPr/>
        </p:nvSpPr>
        <p:spPr>
          <a:xfrm>
            <a:off x="6073913" y="6091062"/>
            <a:ext cx="815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Walton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2B7365-A2C1-47AB-A4D8-5B12591A954F}"/>
              </a:ext>
            </a:extLst>
          </p:cNvPr>
          <p:cNvSpPr txBox="1"/>
          <p:nvPr/>
        </p:nvSpPr>
        <p:spPr>
          <a:xfrm>
            <a:off x="6800738" y="2449603"/>
            <a:ext cx="1672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Cloud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C8379F-39DF-462E-82EF-53155BDEF4DA}"/>
              </a:ext>
            </a:extLst>
          </p:cNvPr>
          <p:cNvSpPr txBox="1"/>
          <p:nvPr/>
        </p:nvSpPr>
        <p:spPr>
          <a:xfrm>
            <a:off x="7238364" y="6226051"/>
            <a:ext cx="16200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Cockcroft-Walton Generator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7752F8-F28E-4033-B279-0F535FC05439}"/>
              </a:ext>
            </a:extLst>
          </p:cNvPr>
          <p:cNvSpPr txBox="1"/>
          <p:nvPr/>
        </p:nvSpPr>
        <p:spPr>
          <a:xfrm>
            <a:off x="6273629" y="3608683"/>
            <a:ext cx="284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Symbol" panose="05050102010706020507" pitchFamily="18" charset="2"/>
              </a:rPr>
              <a:t>p</a:t>
            </a:r>
            <a:r>
              <a:rPr lang="en-US" altLang="ja-JP" sz="1600" b="1" baseline="30000" dirty="0">
                <a:latin typeface="Arial Narrow" panose="020B0606020202030204" pitchFamily="34" charset="0"/>
              </a:rPr>
              <a:t>+</a:t>
            </a:r>
            <a:r>
              <a:rPr lang="en-US" altLang="ja-JP" sz="1600" b="1" dirty="0">
                <a:latin typeface="Arial Narrow" panose="020B0606020202030204" pitchFamily="34" charset="0"/>
              </a:rPr>
              <a:t> track by photographic</a:t>
            </a:r>
            <a:br>
              <a:rPr lang="en-US" altLang="ja-JP" sz="1600" b="1" dirty="0">
                <a:latin typeface="Arial Narrow" panose="020B0606020202030204" pitchFamily="34" charset="0"/>
              </a:rPr>
            </a:br>
            <a:r>
              <a:rPr lang="en-US" altLang="ja-JP" sz="1600" b="1" dirty="0">
                <a:latin typeface="Arial Narrow" panose="020B0606020202030204" pitchFamily="34" charset="0"/>
              </a:rPr>
              <a:t>method (emulsion)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D768BD-1F8D-41CF-B6CB-11C9B592A34E}"/>
              </a:ext>
            </a:extLst>
          </p:cNvPr>
          <p:cNvSpPr txBox="1"/>
          <p:nvPr/>
        </p:nvSpPr>
        <p:spPr>
          <a:xfrm>
            <a:off x="278675" y="6499771"/>
            <a:ext cx="5908712" cy="307777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Reasons for the award are cited from the official website of the Nobel Foundation.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923091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Arthur Glaser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bubble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 Rubbia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Simon van der Meer 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their decisive contributions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project, which led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discovery of the field particles W and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Z, communicators of weak interaction”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-&gt;Simon van der Meer provided an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idea of stochastic cooling. It was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applied in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 Accumulator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supplied antiprotons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Proton-Antiproton Collider.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Charpak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his invention and development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particle detectors, in particular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multiwire proportional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54A432-3DF6-4E40-A314-E9E49D1BD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8" y="1062020"/>
            <a:ext cx="1087902" cy="16318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8817D6-1E1F-4734-AD7B-74151993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12" y="2906689"/>
            <a:ext cx="1087902" cy="16318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B3809A-9E40-4815-9E28-4849C6EB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9" y="2950218"/>
            <a:ext cx="1087902" cy="16318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8B4FF4-F6A1-439B-817B-6F23A92E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2" y="2900130"/>
            <a:ext cx="1624603" cy="1641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1F3E7F-44D9-4740-8202-2F4D55562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4959592"/>
            <a:ext cx="1087902" cy="163185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0AED25-FF60-4FF0-8751-2F16BB768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4843275"/>
            <a:ext cx="1342317" cy="1879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D267C20-F356-4A97-8318-2DC2966EA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1066042"/>
            <a:ext cx="1466252" cy="164101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4A4BC0-7EE7-4FFC-A8CD-43CD77E39597}"/>
              </a:ext>
            </a:extLst>
          </p:cNvPr>
          <p:cNvSpPr txBox="1"/>
          <p:nvPr/>
        </p:nvSpPr>
        <p:spPr>
          <a:xfrm>
            <a:off x="6069497" y="2364315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Glaser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8BFF50-56CD-4CEE-97AF-3A5511F795DA}"/>
              </a:ext>
            </a:extLst>
          </p:cNvPr>
          <p:cNvSpPr txBox="1"/>
          <p:nvPr/>
        </p:nvSpPr>
        <p:spPr>
          <a:xfrm>
            <a:off x="4854490" y="4261627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Rubbia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F592C8-CABD-4BD7-962A-8AA6E0520A0F}"/>
              </a:ext>
            </a:extLst>
          </p:cNvPr>
          <p:cNvSpPr txBox="1"/>
          <p:nvPr/>
        </p:nvSpPr>
        <p:spPr>
          <a:xfrm>
            <a:off x="4805554" y="6267996"/>
            <a:ext cx="848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Arial Narrow" panose="020B0606020202030204" pitchFamily="34" charset="0"/>
              </a:rPr>
              <a:t>Charpak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950061-F75E-43B6-9A09-8BABD07A57B7}"/>
              </a:ext>
            </a:extLst>
          </p:cNvPr>
          <p:cNvSpPr txBox="1"/>
          <p:nvPr/>
        </p:nvSpPr>
        <p:spPr>
          <a:xfrm>
            <a:off x="5790531" y="4239256"/>
            <a:ext cx="1264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van der Meer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B2553C-B7A8-40CA-93C8-C5AF93254F6E}"/>
              </a:ext>
            </a:extLst>
          </p:cNvPr>
          <p:cNvSpPr txBox="1"/>
          <p:nvPr/>
        </p:nvSpPr>
        <p:spPr>
          <a:xfrm>
            <a:off x="7371190" y="2441214"/>
            <a:ext cx="15156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Bubble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88A3FF-D28F-48B9-B9FF-B3B085CB44ED}"/>
              </a:ext>
            </a:extLst>
          </p:cNvPr>
          <p:cNvSpPr txBox="1"/>
          <p:nvPr/>
        </p:nvSpPr>
        <p:spPr>
          <a:xfrm>
            <a:off x="7330643" y="4103634"/>
            <a:ext cx="1515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Antiproton Accumulator 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50FBF-8BBE-4F25-B4CA-2E3AC7B11D65}"/>
              </a:ext>
            </a:extLst>
          </p:cNvPr>
          <p:cNvSpPr txBox="1"/>
          <p:nvPr/>
        </p:nvSpPr>
        <p:spPr>
          <a:xfrm>
            <a:off x="7778083" y="5436999"/>
            <a:ext cx="11783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Multiwire proportional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C062B-04FE-42D2-B182-E48B5BF4AEAB}"/>
              </a:ext>
            </a:extLst>
          </p:cNvPr>
          <p:cNvSpPr txBox="1"/>
          <p:nvPr/>
        </p:nvSpPr>
        <p:spPr>
          <a:xfrm>
            <a:off x="2183365" y="20601"/>
            <a:ext cx="477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birth of </a:t>
            </a:r>
            <a:r>
              <a:rPr lang="en-US" altLang="ja-JP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ja-JP" alt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D9F34-2E2F-4D78-93CF-262621B18C33}"/>
              </a:ext>
            </a:extLst>
          </p:cNvPr>
          <p:cNvSpPr txBox="1"/>
          <p:nvPr/>
        </p:nvSpPr>
        <p:spPr>
          <a:xfrm>
            <a:off x="9330" y="543821"/>
            <a:ext cx="913467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Let's me present the efforts to construct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detector.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 have participated in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experiment since I was a master's student.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story was requested by Dr.  Son Cao, although it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has been regularly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in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Vietnam School on neutrino in every summer. I am sorry if you hear this more than once…..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976842"/>
            <a:ext cx="4442663" cy="3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FDC8A718-8D88-4D98-AFCE-74B54A58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" y="2020384"/>
            <a:ext cx="4451170" cy="2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0BD62664-95A8-6AA5-5E18-63811339617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3132138" y="7938"/>
            <a:ext cx="283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Introduction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(1983 - 1996) was the first Nobel Prize experiment outside of Europe and America in the field of high energy physics.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small manpower / small budget experiment.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first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in 1985, only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12 authors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They are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7 staffs (about 5 Full Time Equivalent) and 5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initial budget for the experiment was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5 Oku-yen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additional running cost was about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 Oku-yen/year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It was quite small budget.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 Oku-yen ~ 0.5 Million US dollars in early 1980s.)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Reporting why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2038</Words>
  <Application>Microsoft Office PowerPoint</Application>
  <PresentationFormat>画面に合わせる (4:3)</PresentationFormat>
  <Paragraphs>201</Paragraphs>
  <Slides>19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Modern No. 20</vt:lpstr>
      <vt:lpstr>Symbol</vt:lpstr>
      <vt:lpstr>Times New Roman</vt:lpstr>
      <vt:lpstr>Wingdings</vt:lpstr>
      <vt:lpstr>Office ​​テーマ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Yuichi Oyama</cp:lastModifiedBy>
  <cp:revision>414</cp:revision>
  <cp:lastPrinted>2016-09-22T23:44:42Z</cp:lastPrinted>
  <dcterms:created xsi:type="dcterms:W3CDTF">2016-01-12T02:22:37Z</dcterms:created>
  <dcterms:modified xsi:type="dcterms:W3CDTF">2024-03-04T01:18:56Z</dcterms:modified>
</cp:coreProperties>
</file>