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3" r:id="rId8"/>
    <p:sldId id="276" r:id="rId9"/>
    <p:sldId id="284" r:id="rId10"/>
    <p:sldId id="285" r:id="rId11"/>
    <p:sldId id="282" r:id="rId12"/>
    <p:sldId id="286" r:id="rId13"/>
    <p:sldId id="293" r:id="rId14"/>
    <p:sldId id="287" r:id="rId15"/>
    <p:sldId id="281" r:id="rId16"/>
    <p:sldId id="292" r:id="rId17"/>
    <p:sldId id="288" r:id="rId18"/>
    <p:sldId id="289" r:id="rId19"/>
    <p:sldId id="290" r:id="rId20"/>
    <p:sldId id="291" r:id="rId21"/>
    <p:sldId id="306" r:id="rId22"/>
    <p:sldId id="294" r:id="rId23"/>
    <p:sldId id="295" r:id="rId24"/>
    <p:sldId id="296" r:id="rId25"/>
    <p:sldId id="297" r:id="rId26"/>
    <p:sldId id="298" r:id="rId27"/>
    <p:sldId id="299" r:id="rId28"/>
    <p:sldId id="305" r:id="rId29"/>
    <p:sldId id="300" r:id="rId30"/>
    <p:sldId id="301" r:id="rId31"/>
    <p:sldId id="302" r:id="rId32"/>
    <p:sldId id="303" r:id="rId33"/>
    <p:sldId id="304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AB11FB-F421-4B4A-ABB2-209CC9A8F305}">
          <p14:sldIdLst>
            <p14:sldId id="256"/>
            <p14:sldId id="257"/>
            <p14:sldId id="258"/>
            <p14:sldId id="277"/>
            <p14:sldId id="278"/>
            <p14:sldId id="279"/>
            <p14:sldId id="283"/>
            <p14:sldId id="276"/>
            <p14:sldId id="284"/>
            <p14:sldId id="285"/>
            <p14:sldId id="282"/>
            <p14:sldId id="286"/>
            <p14:sldId id="293"/>
            <p14:sldId id="287"/>
          </p14:sldIdLst>
        </p14:section>
        <p14:section name="Untitled Section" id="{4EDAB384-C876-468C-AFE2-DCFCA42ECD49}">
          <p14:sldIdLst>
            <p14:sldId id="281"/>
            <p14:sldId id="292"/>
            <p14:sldId id="288"/>
            <p14:sldId id="289"/>
            <p14:sldId id="290"/>
            <p14:sldId id="291"/>
            <p14:sldId id="306"/>
            <p14:sldId id="294"/>
            <p14:sldId id="295"/>
            <p14:sldId id="296"/>
            <p14:sldId id="297"/>
            <p14:sldId id="298"/>
            <p14:sldId id="299"/>
            <p14:sldId id="305"/>
            <p14:sldId id="300"/>
            <p14:sldId id="301"/>
            <p14:sldId id="302"/>
            <p14:sldId id="303"/>
            <p14:sldId id="304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5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5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8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0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3D81-FE4E-4307-B945-132F1AA0257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CBE-6BEF-495E-8F20-57FF2968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5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jp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3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3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132.png"/><Relationship Id="rId5" Type="http://schemas.openxmlformats.org/officeDocument/2006/relationships/image" Target="../media/image138.png"/><Relationship Id="rId10" Type="http://schemas.openxmlformats.org/officeDocument/2006/relationships/image" Target="../media/image131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57.png"/><Relationship Id="rId7" Type="http://schemas.openxmlformats.org/officeDocument/2006/relationships/image" Target="../media/image13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11" Type="http://schemas.openxmlformats.org/officeDocument/2006/relationships/image" Target="../media/image163.png"/><Relationship Id="rId5" Type="http://schemas.openxmlformats.org/officeDocument/2006/relationships/image" Target="../media/image159.png"/><Relationship Id="rId10" Type="http://schemas.openxmlformats.org/officeDocument/2006/relationships/image" Target="../media/image162.png"/><Relationship Id="rId4" Type="http://schemas.openxmlformats.org/officeDocument/2006/relationships/image" Target="../media/image158.png"/><Relationship Id="rId9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7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2743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Flipped U(1) extended Standard Model and Majorana dark matter 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686800" cy="3962400"/>
          </a:xfrm>
        </p:spPr>
        <p:txBody>
          <a:bodyPr>
            <a:normAutofit/>
          </a:bodyPr>
          <a:lstStyle/>
          <a:p>
            <a:endParaRPr lang="en-US" sz="25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i="1" dirty="0">
                <a:solidFill>
                  <a:schemeClr val="tx1"/>
                </a:solidFill>
              </a:rPr>
              <a:t>Cao Hoang Nam</a:t>
            </a:r>
          </a:p>
          <a:p>
            <a:r>
              <a:rPr lang="en-US" sz="2500" i="1" dirty="0" err="1">
                <a:solidFill>
                  <a:schemeClr val="tx1"/>
                </a:solidFill>
              </a:rPr>
              <a:t>Phenikaa</a:t>
            </a:r>
            <a:r>
              <a:rPr lang="en-US" sz="2500" i="1" dirty="0">
                <a:solidFill>
                  <a:schemeClr val="tx1"/>
                </a:solidFill>
              </a:rPr>
              <a:t> </a:t>
            </a:r>
            <a:r>
              <a:rPr lang="en-US" sz="2500" i="1" dirty="0" smtClean="0">
                <a:solidFill>
                  <a:schemeClr val="tx1"/>
                </a:solidFill>
              </a:rPr>
              <a:t>University</a:t>
            </a:r>
          </a:p>
          <a:p>
            <a:endParaRPr lang="en-US" sz="2500" i="1" dirty="0">
              <a:solidFill>
                <a:schemeClr val="tx1"/>
              </a:solidFill>
            </a:endParaRPr>
          </a:p>
          <a:p>
            <a:r>
              <a:rPr lang="en-US" sz="2500" i="1" dirty="0" smtClean="0">
                <a:solidFill>
                  <a:schemeClr val="tx1"/>
                </a:solidFill>
              </a:rPr>
              <a:t>Based on </a:t>
            </a:r>
            <a:r>
              <a:rPr lang="en-US" sz="2500" i="1" dirty="0" err="1" smtClean="0">
                <a:solidFill>
                  <a:schemeClr val="tx1"/>
                </a:solidFill>
              </a:rPr>
              <a:t>arXiv</a:t>
            </a:r>
            <a:r>
              <a:rPr lang="en-US" sz="2500" i="1" dirty="0" smtClean="0">
                <a:solidFill>
                  <a:schemeClr val="tx1"/>
                </a:solidFill>
              </a:rPr>
              <a:t>: 2007.xxx</a:t>
            </a:r>
            <a:endParaRPr lang="en-US" sz="2500" i="1" dirty="0">
              <a:solidFill>
                <a:schemeClr val="tx1"/>
              </a:solidFill>
            </a:endParaRPr>
          </a:p>
          <a:p>
            <a:endParaRPr lang="en-US" sz="2500" i="1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ICISE - </a:t>
            </a:r>
            <a:r>
              <a:rPr lang="en-US" sz="2500" dirty="0" err="1">
                <a:solidFill>
                  <a:schemeClr val="tx1"/>
                </a:solidFill>
              </a:rPr>
              <a:t>Quy</a:t>
            </a:r>
            <a:r>
              <a:rPr lang="en-US" sz="2500" dirty="0">
                <a:solidFill>
                  <a:schemeClr val="tx1"/>
                </a:solidFill>
              </a:rPr>
              <a:t> Nhon, July 2020</a:t>
            </a:r>
          </a:p>
        </p:txBody>
      </p:sp>
    </p:spTree>
    <p:extLst>
      <p:ext uri="{BB962C8B-B14F-4D97-AF65-F5344CB8AC3E}">
        <p14:creationId xmlns:p14="http://schemas.microsoft.com/office/powerpoint/2010/main" val="37493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43A2BC-9811-42F0-AA76-F87226C4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905686" cy="36988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CDD3100-6519-4271-9FA0-D747DC3BFB1C}"/>
              </a:ext>
            </a:extLst>
          </p:cNvPr>
          <p:cNvSpPr txBox="1">
            <a:spLocks/>
          </p:cNvSpPr>
          <p:nvPr/>
        </p:nvSpPr>
        <p:spPr>
          <a:xfrm>
            <a:off x="838200" y="9906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1800" dirty="0"/>
              <a:t>In the Standard Model, the neutrinos are massless because the right-handed neutrinos are absent and the lepton number is conserved.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FAF887-8664-45EA-81A4-043DF81E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3" y="5912676"/>
            <a:ext cx="7812973" cy="5643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B3C6704-80DF-4DDE-BCE4-EB0531252688}"/>
              </a:ext>
            </a:extLst>
          </p:cNvPr>
          <p:cNvSpPr txBox="1">
            <a:spLocks/>
          </p:cNvSpPr>
          <p:nvPr/>
        </p:nvSpPr>
        <p:spPr>
          <a:xfrm>
            <a:off x="1371600" y="152400"/>
            <a:ext cx="61722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Neutrino masses and oscillations</a:t>
            </a:r>
          </a:p>
        </p:txBody>
      </p:sp>
      <p:sp>
        <p:nvSpPr>
          <p:cNvPr id="2" name="AutoShape 2" descr="Neutrino mass and Neutrinoless Double Beta Decay in Left-Righ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79B620-9877-44C6-88F1-208265CD6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2094"/>
            <a:ext cx="4514063" cy="30117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2000" y="3810000"/>
            <a:ext cx="3133725" cy="1524000"/>
            <a:chOff x="762000" y="3810000"/>
            <a:chExt cx="3133725" cy="1524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CF551F6-7C2B-4317-A002-3B4FF0B5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3810000"/>
              <a:ext cx="3133725" cy="9620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825EB28-6AAB-436C-ADED-0EA8A6539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4867275"/>
              <a:ext cx="2009775" cy="4667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47675" y="5638800"/>
            <a:ext cx="3286125" cy="914400"/>
            <a:chOff x="447675" y="5638800"/>
            <a:chExt cx="3286125" cy="914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D34F19C-E853-40A0-AF46-C300C6155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675" y="6172200"/>
              <a:ext cx="3286125" cy="38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91F7F22-7175-48BA-86F7-19340E563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0150" y="5638800"/>
              <a:ext cx="1390650" cy="35242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317A6F-1F95-4BA4-904D-485A0300D7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42254"/>
            <a:ext cx="4514063" cy="257946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284719E-9517-4FC1-89D5-C5F6C6CC2BCF}"/>
              </a:ext>
            </a:extLst>
          </p:cNvPr>
          <p:cNvSpPr txBox="1">
            <a:spLocks/>
          </p:cNvSpPr>
          <p:nvPr/>
        </p:nvSpPr>
        <p:spPr>
          <a:xfrm>
            <a:off x="3505200" y="102352"/>
            <a:ext cx="22479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Dark Matter</a:t>
            </a:r>
          </a:p>
        </p:txBody>
      </p:sp>
      <p:sp>
        <p:nvSpPr>
          <p:cNvPr id="2" name="AutoShape 4" descr="Remembering Vera Rubin, a trailblazer at the telescope and beyo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Remembering Vera Rubin, a trailblazer at the telescope and beyon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Remembering Vera Rubin, a trailblazer at the telescope and beyond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443746" cy="27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79291" y="3730109"/>
            <a:ext cx="145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Vera C. Rubin</a:t>
            </a:r>
          </a:p>
        </p:txBody>
      </p:sp>
    </p:spTree>
    <p:extLst>
      <p:ext uri="{BB962C8B-B14F-4D97-AF65-F5344CB8AC3E}">
        <p14:creationId xmlns:p14="http://schemas.microsoft.com/office/powerpoint/2010/main" val="34035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2F260C-B299-487D-B910-A4D71079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52775"/>
            <a:ext cx="5734050" cy="34004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3209D65-1A6B-40F1-9F2C-4D40BCE4D2BF}"/>
              </a:ext>
            </a:extLst>
          </p:cNvPr>
          <p:cNvSpPr txBox="1">
            <a:spLocks/>
          </p:cNvSpPr>
          <p:nvPr/>
        </p:nvSpPr>
        <p:spPr>
          <a:xfrm>
            <a:off x="152400" y="800100"/>
            <a:ext cx="4191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Hot Dark Matter: Particles moving </a:t>
            </a:r>
            <a:r>
              <a:rPr lang="en-US" sz="1800" dirty="0" err="1"/>
              <a:t>relativistically</a:t>
            </a:r>
            <a:r>
              <a:rPr lang="en-US" sz="1800" dirty="0"/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Cold Dark Matter: Particles moving at sub-relativistic velocities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Warm Dark Matter: Particles with properties  intermediate between those of hot dark matter and cold dark matter (</a:t>
            </a:r>
            <a:r>
              <a:rPr lang="en-US" sz="1800" dirty="0">
                <a:solidFill>
                  <a:srgbClr val="FF0000"/>
                </a:solidFill>
              </a:rPr>
              <a:t>maybe source of the XENON1T anomaly</a:t>
            </a:r>
            <a:r>
              <a:rPr lang="en-US" sz="1800" dirty="0"/>
              <a:t>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3209D65-1A6B-40F1-9F2C-4D40BCE4D2BF}"/>
              </a:ext>
            </a:extLst>
          </p:cNvPr>
          <p:cNvSpPr txBox="1">
            <a:spLocks/>
          </p:cNvSpPr>
          <p:nvPr/>
        </p:nvSpPr>
        <p:spPr>
          <a:xfrm>
            <a:off x="4953001" y="914400"/>
            <a:ext cx="403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Electric neutral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Nonbaryonic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Stable (lifetime larger than Universe’s age)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44B3B0-DA17-48FF-B621-256983557C4A}"/>
              </a:ext>
            </a:extLst>
          </p:cNvPr>
          <p:cNvSpPr txBox="1"/>
          <p:nvPr/>
        </p:nvSpPr>
        <p:spPr>
          <a:xfrm>
            <a:off x="152400" y="354568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DM Classification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44B3B0-DA17-48FF-B621-256983557C4A}"/>
              </a:ext>
            </a:extLst>
          </p:cNvPr>
          <p:cNvSpPr txBox="1"/>
          <p:nvPr/>
        </p:nvSpPr>
        <p:spPr>
          <a:xfrm>
            <a:off x="4953001" y="330506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DM properties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D1E64-9BCE-4B0F-95CE-63953629A8D1}"/>
              </a:ext>
            </a:extLst>
          </p:cNvPr>
          <p:cNvSpPr txBox="1">
            <a:spLocks/>
          </p:cNvSpPr>
          <p:nvPr/>
        </p:nvSpPr>
        <p:spPr>
          <a:xfrm>
            <a:off x="1485900" y="200528"/>
            <a:ext cx="61722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Matter-antimatter asymmetry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6A5A60-D668-4B00-B98D-EF5CBA040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1" y="1066800"/>
            <a:ext cx="4199467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DA4985-F561-4CCE-810C-CA8FF33D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417114"/>
            <a:ext cx="5212861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CAF1C4-7047-40F5-A002-19E9327FD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5953430"/>
            <a:ext cx="3552825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1C5F4A-B61A-4438-B775-7A9AB6BA8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380" y="1401728"/>
            <a:ext cx="4121639" cy="54013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A57298E-29FB-4ADE-91F4-14881D147808}"/>
              </a:ext>
            </a:extLst>
          </p:cNvPr>
          <p:cNvSpPr txBox="1">
            <a:spLocks/>
          </p:cNvSpPr>
          <p:nvPr/>
        </p:nvSpPr>
        <p:spPr>
          <a:xfrm>
            <a:off x="286173" y="3692271"/>
            <a:ext cx="1640638" cy="344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 err="1">
                <a:solidFill>
                  <a:srgbClr val="00B0F0"/>
                </a:solidFill>
              </a:rPr>
              <a:t>Leptogenesis</a:t>
            </a:r>
            <a:endParaRPr lang="en-US" sz="2000" b="1" i="1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9BDC04-D822-45C2-A3C2-EDD367B55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716083"/>
            <a:ext cx="2400300" cy="30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44B3B0-DA17-48FF-B621-256983557C4A}"/>
              </a:ext>
            </a:extLst>
          </p:cNvPr>
          <p:cNvSpPr txBox="1"/>
          <p:nvPr/>
        </p:nvSpPr>
        <p:spPr>
          <a:xfrm>
            <a:off x="4876800" y="2403253"/>
            <a:ext cx="36809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No SM mechanism generating a large enough baryon asymmetry has been found </a:t>
            </a:r>
            <a:br>
              <a:rPr lang="en-US" dirty="0"/>
            </a:b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18491C-906A-459F-86EC-80ADF1269002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3352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Horizon problem: CMB is almost isotropic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Our universe is flat nearly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No magnetic monopoles have been observed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F4BCCD-092E-4742-9F4B-19F1239E7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3429000"/>
            <a:ext cx="4113874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B0D3C8-BD52-4A68-A784-E915632C0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28" y="3429000"/>
            <a:ext cx="4105275" cy="31623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6978971-0DFB-4E70-B648-BED863CC4720}"/>
              </a:ext>
            </a:extLst>
          </p:cNvPr>
          <p:cNvSpPr txBox="1">
            <a:spLocks/>
          </p:cNvSpPr>
          <p:nvPr/>
        </p:nvSpPr>
        <p:spPr>
          <a:xfrm>
            <a:off x="1485900" y="200528"/>
            <a:ext cx="61722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Cosmic Inflation</a:t>
            </a:r>
          </a:p>
        </p:txBody>
      </p:sp>
      <p:pic>
        <p:nvPicPr>
          <p:cNvPr id="5122" name="Picture 2" descr="Cosmic Inflation's Five Great Predictions - Starts With A Ba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4901875" cy="26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38F23C-028E-45AB-9E79-D85D676A4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83" y="6000274"/>
            <a:ext cx="4143375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E1CD63-475D-4CAC-AECF-51904D50F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90" y="866870"/>
            <a:ext cx="2228108" cy="104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4BF171-F72A-4545-9ED6-D2E3EDC3C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021" y="1090655"/>
            <a:ext cx="943784" cy="593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DE169F-46C0-4DA3-A141-9FA2EF893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166" y="2279746"/>
            <a:ext cx="1624865" cy="92432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2F7BE3B-7680-4A29-9D4E-243ADF0D4673}"/>
              </a:ext>
            </a:extLst>
          </p:cNvPr>
          <p:cNvSpPr txBox="1">
            <a:spLocks/>
          </p:cNvSpPr>
          <p:nvPr/>
        </p:nvSpPr>
        <p:spPr>
          <a:xfrm>
            <a:off x="1295400" y="143457"/>
            <a:ext cx="6743701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Anomalous Magnetic Moment of Muon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C2E975-1E01-42EA-BCFF-110C41997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884090"/>
            <a:ext cx="1628571" cy="24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A18084-00B5-48ED-9F98-392C2351C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3312661"/>
            <a:ext cx="5152381" cy="2371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FE4D8F-A1C3-4C38-94DB-7DA7191A9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781" y="3312661"/>
            <a:ext cx="1980265" cy="237142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D2DCB690-C313-4C3B-AA75-21DCDCBFDAEA}"/>
              </a:ext>
            </a:extLst>
          </p:cNvPr>
          <p:cNvSpPr/>
          <p:nvPr/>
        </p:nvSpPr>
        <p:spPr>
          <a:xfrm>
            <a:off x="5486400" y="6096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E74F2CC-5461-4055-96B9-6B01902466A2}"/>
              </a:ext>
            </a:extLst>
          </p:cNvPr>
          <p:cNvSpPr txBox="1">
            <a:spLocks/>
          </p:cNvSpPr>
          <p:nvPr/>
        </p:nvSpPr>
        <p:spPr>
          <a:xfrm>
            <a:off x="6675447" y="6006370"/>
            <a:ext cx="1554154" cy="47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New Physics</a:t>
            </a:r>
          </a:p>
        </p:txBody>
      </p:sp>
    </p:spTree>
    <p:extLst>
      <p:ext uri="{BB962C8B-B14F-4D97-AF65-F5344CB8AC3E}">
        <p14:creationId xmlns:p14="http://schemas.microsoft.com/office/powerpoint/2010/main" val="15486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7F8697-8BC6-49A2-9F73-2217BA756075}"/>
              </a:ext>
            </a:extLst>
          </p:cNvPr>
          <p:cNvSpPr txBox="1">
            <a:spLocks/>
          </p:cNvSpPr>
          <p:nvPr/>
        </p:nvSpPr>
        <p:spPr>
          <a:xfrm>
            <a:off x="2895600" y="2438400"/>
            <a:ext cx="259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Spacetime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SM gauge symmetry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2058E05-34FB-4FBF-A308-91AE4F33BF39}"/>
              </a:ext>
            </a:extLst>
          </p:cNvPr>
          <p:cNvSpPr txBox="1">
            <a:spLocks/>
          </p:cNvSpPr>
          <p:nvPr/>
        </p:nvSpPr>
        <p:spPr>
          <a:xfrm>
            <a:off x="762000" y="1143000"/>
            <a:ext cx="7330277" cy="517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In summary, in order to introduce the physics beyond GR+SM, one may at least extend</a:t>
            </a:r>
          </a:p>
        </p:txBody>
      </p:sp>
    </p:spTree>
    <p:extLst>
      <p:ext uri="{BB962C8B-B14F-4D97-AF65-F5344CB8AC3E}">
        <p14:creationId xmlns:p14="http://schemas.microsoft.com/office/powerpoint/2010/main" val="41340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Part 2:</a:t>
            </a:r>
            <a:br>
              <a:rPr lang="en-US" sz="4400" dirty="0"/>
            </a:br>
            <a:r>
              <a:rPr lang="en-US" sz="4400" dirty="0"/>
              <a:t>Flipped U(1) extended Standard Model and Majorana dark matter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C375CB-B4D8-4824-9452-8EB67EF1C204}"/>
              </a:ext>
            </a:extLst>
          </p:cNvPr>
          <p:cNvSpPr txBox="1">
            <a:spLocks/>
          </p:cNvSpPr>
          <p:nvPr/>
        </p:nvSpPr>
        <p:spPr>
          <a:xfrm>
            <a:off x="3048000" y="152400"/>
            <a:ext cx="22479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1CF036-EFCF-444B-BC02-02461C0D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7" y="1284671"/>
            <a:ext cx="1769533" cy="3619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337C0EE-32D5-4D21-987E-888ECE66287A}"/>
              </a:ext>
            </a:extLst>
          </p:cNvPr>
          <p:cNvGrpSpPr/>
          <p:nvPr/>
        </p:nvGrpSpPr>
        <p:grpSpPr>
          <a:xfrm>
            <a:off x="1143000" y="1346905"/>
            <a:ext cx="3672566" cy="252412"/>
            <a:chOff x="381000" y="1292041"/>
            <a:chExt cx="3672566" cy="2524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53203E3-CE32-46C1-A16F-5B04C92E9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295400"/>
              <a:ext cx="3124200" cy="23076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A3E825E-5A2F-4566-9AF5-0A7F9223A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9208" y="1292041"/>
              <a:ext cx="484358" cy="25241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80392B-80BE-4717-B86B-C65C17F53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349274"/>
            <a:ext cx="6596062" cy="435632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438CCC2-ED4A-45EA-ADC1-859FAC5FE678}"/>
              </a:ext>
            </a:extLst>
          </p:cNvPr>
          <p:cNvSpPr txBox="1">
            <a:spLocks/>
          </p:cNvSpPr>
          <p:nvPr/>
        </p:nvSpPr>
        <p:spPr>
          <a:xfrm>
            <a:off x="1051723" y="777765"/>
            <a:ext cx="1782753" cy="470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Gauge symmetry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409EB7-B008-45CE-8F57-DC5E40273F28}"/>
              </a:ext>
            </a:extLst>
          </p:cNvPr>
          <p:cNvSpPr txBox="1">
            <a:spLocks/>
          </p:cNvSpPr>
          <p:nvPr/>
        </p:nvSpPr>
        <p:spPr>
          <a:xfrm>
            <a:off x="1036483" y="1730121"/>
            <a:ext cx="2011518" cy="47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Particle content</a:t>
            </a:r>
          </a:p>
        </p:txBody>
      </p:sp>
    </p:spTree>
    <p:extLst>
      <p:ext uri="{BB962C8B-B14F-4D97-AF65-F5344CB8AC3E}">
        <p14:creationId xmlns:p14="http://schemas.microsoft.com/office/powerpoint/2010/main" val="23552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6BFF92-745E-46BB-8BA3-4A56053C9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90163"/>
            <a:ext cx="8458200" cy="801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13D7BE-919B-4CCD-B3EF-3FC27EDA7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2048583"/>
            <a:ext cx="5434011" cy="438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0910FB-ED63-4591-9F18-F347F4C2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3352800"/>
            <a:ext cx="7643813" cy="39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F067F7-4A78-4B19-98EE-9923383A9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962400"/>
            <a:ext cx="3590925" cy="431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9B481B-1761-4563-8126-1693675D4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839336"/>
            <a:ext cx="8458200" cy="17251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7F4701A-7F0A-4184-A774-6D93D46B7226}"/>
              </a:ext>
            </a:extLst>
          </p:cNvPr>
          <p:cNvSpPr txBox="1">
            <a:spLocks/>
          </p:cNvSpPr>
          <p:nvPr/>
        </p:nvSpPr>
        <p:spPr>
          <a:xfrm>
            <a:off x="350846" y="140925"/>
            <a:ext cx="1554154" cy="47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 err="1">
                <a:solidFill>
                  <a:srgbClr val="00B0F0"/>
                </a:solidFill>
              </a:rPr>
              <a:t>Lagrangian</a:t>
            </a:r>
            <a:endParaRPr lang="en-US" sz="2000" b="1" i="1" dirty="0">
              <a:solidFill>
                <a:srgbClr val="00B0F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8CCBD51-D3DE-424D-A718-6F7DE1CCC3B2}"/>
              </a:ext>
            </a:extLst>
          </p:cNvPr>
          <p:cNvSpPr txBox="1">
            <a:spLocks/>
          </p:cNvSpPr>
          <p:nvPr/>
        </p:nvSpPr>
        <p:spPr>
          <a:xfrm>
            <a:off x="381000" y="1620550"/>
            <a:ext cx="2057400" cy="398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7030A0"/>
                </a:solidFill>
              </a:rPr>
              <a:t>Covariant derivative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1191E9F-DE0B-4AF5-833A-C836A4932B1D}"/>
              </a:ext>
            </a:extLst>
          </p:cNvPr>
          <p:cNvSpPr txBox="1">
            <a:spLocks/>
          </p:cNvSpPr>
          <p:nvPr/>
        </p:nvSpPr>
        <p:spPr>
          <a:xfrm>
            <a:off x="381000" y="2591876"/>
            <a:ext cx="2057400" cy="398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7030A0"/>
                </a:solidFill>
              </a:rPr>
              <a:t>Higgs potential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5244B34-A04C-4639-84CA-89E268D06535}"/>
              </a:ext>
            </a:extLst>
          </p:cNvPr>
          <p:cNvSpPr txBox="1">
            <a:spLocks/>
          </p:cNvSpPr>
          <p:nvPr/>
        </p:nvSpPr>
        <p:spPr>
          <a:xfrm>
            <a:off x="429768" y="4346426"/>
            <a:ext cx="2057400" cy="398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7030A0"/>
                </a:solidFill>
              </a:rPr>
              <a:t>Yukawa couplings</a:t>
            </a:r>
          </a:p>
        </p:txBody>
      </p:sp>
    </p:spTree>
    <p:extLst>
      <p:ext uri="{BB962C8B-B14F-4D97-AF65-F5344CB8AC3E}">
        <p14:creationId xmlns:p14="http://schemas.microsoft.com/office/powerpoint/2010/main" val="17134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the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2590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500" dirty="0" smtClean="0"/>
              <a:t>GR+SM </a:t>
            </a:r>
            <a:r>
              <a:rPr lang="en-US" sz="2500" dirty="0" smtClean="0"/>
              <a:t>and </a:t>
            </a:r>
            <a:r>
              <a:rPr lang="en-US" sz="2500" dirty="0"/>
              <a:t>m</a:t>
            </a:r>
            <a:r>
              <a:rPr lang="en-US" sz="2500" dirty="0" smtClean="0"/>
              <a:t>otivations for beyond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500" dirty="0" smtClean="0"/>
              <a:t>Flipped </a:t>
            </a:r>
            <a:r>
              <a:rPr lang="en-US" sz="2500" dirty="0"/>
              <a:t>U(1) extended Standard Model and Majorana dark matter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476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E1BA60-212C-4B75-B947-16EE9D2E7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696108"/>
            <a:ext cx="1639879" cy="80900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9FA4524-82BD-4B10-B24A-19BA2342DFA3}"/>
              </a:ext>
            </a:extLst>
          </p:cNvPr>
          <p:cNvSpPr txBox="1">
            <a:spLocks/>
          </p:cNvSpPr>
          <p:nvPr/>
        </p:nvSpPr>
        <p:spPr>
          <a:xfrm>
            <a:off x="381000" y="381000"/>
            <a:ext cx="2163754" cy="316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U(1)_Y gauge coupling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1E2A1C-A741-4021-A0C5-6CA2C1A42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13954"/>
            <a:ext cx="5237171" cy="383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6D7F8C-37B5-40E6-8D9A-A5C98A998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2885574"/>
            <a:ext cx="6286500" cy="3103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4284A48-D424-4A9D-9534-1F8993DC7CA8}"/>
              </a:ext>
            </a:extLst>
          </p:cNvPr>
          <p:cNvGrpSpPr/>
          <p:nvPr/>
        </p:nvGrpSpPr>
        <p:grpSpPr>
          <a:xfrm>
            <a:off x="2436016" y="3408610"/>
            <a:ext cx="4168346" cy="334334"/>
            <a:chOff x="2436016" y="3408610"/>
            <a:chExt cx="4168346" cy="3343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5445A71-4244-47CB-B05F-35D0B949B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6632" y="3424481"/>
              <a:ext cx="1547730" cy="3184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4D89154-10CA-4A06-91FE-F46E341AB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6016" y="3408610"/>
              <a:ext cx="2612233" cy="310364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519743E-8F12-4A0A-8B4E-1A3DEA7679AB}"/>
              </a:ext>
            </a:extLst>
          </p:cNvPr>
          <p:cNvSpPr txBox="1">
            <a:spLocks/>
          </p:cNvSpPr>
          <p:nvPr/>
        </p:nvSpPr>
        <p:spPr>
          <a:xfrm>
            <a:off x="503246" y="1664925"/>
            <a:ext cx="2163754" cy="316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Anomaly cancellations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C8C6C8-E80C-48E5-A644-D592BA0C9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7" y="4267200"/>
            <a:ext cx="8535324" cy="21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0961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943475"/>
            <a:ext cx="2038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4310062" y="3505200"/>
            <a:ext cx="566738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94A1DF-4804-4777-9642-F37F6024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61822"/>
            <a:ext cx="1638300" cy="26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B7A61D-4E88-4B4A-9208-D875F27D4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861822"/>
            <a:ext cx="1171575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7E6742-CA71-48F2-9CCD-F252D3F0D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861822"/>
            <a:ext cx="781050" cy="281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E611F4-7B8D-41A3-91D6-3F92930EF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942309"/>
            <a:ext cx="4667250" cy="4476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8E7EEAE-ED05-4B8F-87F5-593394D7B452}"/>
              </a:ext>
            </a:extLst>
          </p:cNvPr>
          <p:cNvSpPr txBox="1">
            <a:spLocks/>
          </p:cNvSpPr>
          <p:nvPr/>
        </p:nvSpPr>
        <p:spPr>
          <a:xfrm>
            <a:off x="381000" y="381000"/>
            <a:ext cx="2286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VEVs of the scalar fields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E9D3F91-94EC-4BFD-BFAD-15CF4E5A0784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2286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Neutrino masses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059827-D8C2-426C-BAAF-95A75FCC7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13" y="3105150"/>
            <a:ext cx="5943600" cy="323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4EE977-03C8-40F4-9584-D2F1AA8A1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272" y="3124200"/>
            <a:ext cx="1724025" cy="285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36ACB1B-9033-49D2-9A70-A96F5D2BF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024" y="4676834"/>
            <a:ext cx="4619625" cy="285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E6A8B8-0DD2-43E9-B207-93F6CB331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1976" y="5227542"/>
            <a:ext cx="3257550" cy="923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1A10C5-0623-4BE3-988A-4B80010CE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1798920"/>
            <a:ext cx="5629275" cy="98901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DF7B8ADE-1356-46A0-A786-161C0963D492}"/>
              </a:ext>
            </a:extLst>
          </p:cNvPr>
          <p:cNvSpPr/>
          <p:nvPr/>
        </p:nvSpPr>
        <p:spPr>
          <a:xfrm>
            <a:off x="685800" y="4029090"/>
            <a:ext cx="7620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B30BB20-52F7-4A91-A7B4-511B4D7E61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3612" y="5486400"/>
            <a:ext cx="12096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4CA595-F959-420F-A9E1-6F11B1B4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908304"/>
            <a:ext cx="8524875" cy="12192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25284EB-33DA-4516-AAD1-3FC8F6B371DE}"/>
              </a:ext>
            </a:extLst>
          </p:cNvPr>
          <p:cNvSpPr txBox="1">
            <a:spLocks/>
          </p:cNvSpPr>
          <p:nvPr/>
        </p:nvSpPr>
        <p:spPr>
          <a:xfrm>
            <a:off x="533400" y="381000"/>
            <a:ext cx="2743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Neutral gauge boson sector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CF878C-4EF7-40B8-B418-7AB3EBD7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38400"/>
            <a:ext cx="7219950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7D3E8C-565F-4B90-A13B-D6C1C7591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909" y="5409819"/>
            <a:ext cx="4752975" cy="1162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7BEF83-8906-436C-821D-8DCAAC143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798428"/>
            <a:ext cx="847725" cy="29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D217D6B-FBD6-475D-86FC-910DB8725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01" y="4413123"/>
            <a:ext cx="3124200" cy="39052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D98B77F8-A938-4181-9C92-8FE4B0639F46}"/>
              </a:ext>
            </a:extLst>
          </p:cNvPr>
          <p:cNvSpPr/>
          <p:nvPr/>
        </p:nvSpPr>
        <p:spPr>
          <a:xfrm>
            <a:off x="285749" y="2932652"/>
            <a:ext cx="685801" cy="280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954E81-EDF5-4708-AB90-7DE8D491B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3663" y="4051839"/>
            <a:ext cx="4823399" cy="111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352768-9ECA-42DA-B87F-3DF6BF8AB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401050" cy="224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85051F-4D81-45A0-9293-ACB8DE09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4038600"/>
            <a:ext cx="8315325" cy="2209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C902442-9592-4575-AA2F-BBDEE91ED663}"/>
              </a:ext>
            </a:extLst>
          </p:cNvPr>
          <p:cNvSpPr txBox="1">
            <a:spLocks/>
          </p:cNvSpPr>
          <p:nvPr/>
        </p:nvSpPr>
        <p:spPr>
          <a:xfrm>
            <a:off x="304800" y="342900"/>
            <a:ext cx="2743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Z couplings to fermions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A1EAEF7-3D82-4558-BE1B-367EB6611AF8}"/>
              </a:ext>
            </a:extLst>
          </p:cNvPr>
          <p:cNvSpPr txBox="1">
            <a:spLocks/>
          </p:cNvSpPr>
          <p:nvPr/>
        </p:nvSpPr>
        <p:spPr>
          <a:xfrm>
            <a:off x="304800" y="3348229"/>
            <a:ext cx="2743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Z’ couplings to fermions</a:t>
            </a:r>
          </a:p>
        </p:txBody>
      </p:sp>
    </p:spTree>
    <p:extLst>
      <p:ext uri="{BB962C8B-B14F-4D97-AF65-F5344CB8AC3E}">
        <p14:creationId xmlns:p14="http://schemas.microsoft.com/office/powerpoint/2010/main" val="42429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C375CB-B4D8-4824-9452-8EB67EF1C204}"/>
              </a:ext>
            </a:extLst>
          </p:cNvPr>
          <p:cNvSpPr txBox="1">
            <a:spLocks/>
          </p:cNvSpPr>
          <p:nvPr/>
        </p:nvSpPr>
        <p:spPr>
          <a:xfrm>
            <a:off x="3048000" y="152400"/>
            <a:ext cx="22479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Constraints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438CCC2-ED4A-45EA-ADC1-859FAC5FE678}"/>
              </a:ext>
            </a:extLst>
          </p:cNvPr>
          <p:cNvSpPr txBox="1">
            <a:spLocks/>
          </p:cNvSpPr>
          <p:nvPr/>
        </p:nvSpPr>
        <p:spPr>
          <a:xfrm>
            <a:off x="381000" y="847344"/>
            <a:ext cx="5044277" cy="289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The precise measurement of the mass of the SM gauge boson 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5B422F-FA8D-487B-A6F2-92689F3D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847344"/>
            <a:ext cx="2019300" cy="219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69D6BB-D4E4-4ACF-AC5E-7C8E1042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45460"/>
            <a:ext cx="4895850" cy="619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7A57C0-1B9C-4CC7-BAC9-5D54EF3C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2321995"/>
            <a:ext cx="3324225" cy="54292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778DC48D-B22A-436B-9F85-D261DA03F6B8}"/>
              </a:ext>
            </a:extLst>
          </p:cNvPr>
          <p:cNvSpPr/>
          <p:nvPr/>
        </p:nvSpPr>
        <p:spPr>
          <a:xfrm>
            <a:off x="990600" y="2526592"/>
            <a:ext cx="6191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000" y="3122330"/>
            <a:ext cx="7934325" cy="3233748"/>
            <a:chOff x="381000" y="3122330"/>
            <a:chExt cx="7934325" cy="3233748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xmlns="" id="{3032E981-E227-4EB3-91F7-5703BCE4581B}"/>
                </a:ext>
              </a:extLst>
            </p:cNvPr>
            <p:cNvSpPr txBox="1">
              <a:spLocks/>
            </p:cNvSpPr>
            <p:nvPr/>
          </p:nvSpPr>
          <p:spPr>
            <a:xfrm>
              <a:off x="525861" y="3122330"/>
              <a:ext cx="5044277" cy="2890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Clr>
                  <a:srgbClr val="002060"/>
                </a:buClr>
                <a:buNone/>
              </a:pPr>
              <a:r>
                <a:rPr lang="en-US" sz="2000" b="1" i="1" dirty="0">
                  <a:solidFill>
                    <a:srgbClr val="00B0F0"/>
                  </a:solidFill>
                </a:rPr>
                <a:t>The precision measurement of the Z decay width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50D38CD-3AAC-48BE-8827-B5909264B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3138" y="3610963"/>
              <a:ext cx="2914650" cy="4095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4203941-4A85-4186-9D5F-40D51E62A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9726" y="4231857"/>
              <a:ext cx="5829300" cy="6381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3B614AB-6491-493A-BE77-C184B41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837" y="5153025"/>
              <a:ext cx="2105025" cy="3333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1E32459-4DB3-406C-AF1F-8A5CC08CA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33140" y="5150962"/>
              <a:ext cx="2562225" cy="3238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1871D4B-33D7-4880-9D26-77D1EA72D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6000" y="5168805"/>
              <a:ext cx="1971675" cy="3143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778AD05-50AA-4032-B974-36A946E1D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43000" y="5727428"/>
              <a:ext cx="7172325" cy="628650"/>
            </a:xfrm>
            <a:prstGeom prst="rect">
              <a:avLst/>
            </a:prstGeom>
          </p:spPr>
        </p:pic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xmlns="" id="{7E72C4BA-3243-43EB-992A-7AE8E2FF4D26}"/>
                </a:ext>
              </a:extLst>
            </p:cNvPr>
            <p:cNvSpPr/>
            <p:nvPr/>
          </p:nvSpPr>
          <p:spPr>
            <a:xfrm>
              <a:off x="381000" y="5910019"/>
              <a:ext cx="457200" cy="2890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30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FC8C9E-1BA7-4477-84A5-0F217C80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895475"/>
            <a:ext cx="6819900" cy="54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34D87E-3390-48AF-96FE-DF5C349D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2373765"/>
            <a:ext cx="6943725" cy="6953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7586B8B-2168-4799-B99E-41E0524BB47B}"/>
              </a:ext>
            </a:extLst>
          </p:cNvPr>
          <p:cNvSpPr txBox="1">
            <a:spLocks/>
          </p:cNvSpPr>
          <p:nvPr/>
        </p:nvSpPr>
        <p:spPr>
          <a:xfrm>
            <a:off x="609600" y="464998"/>
            <a:ext cx="5044277" cy="289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The weak nuclear charge of Cesium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BC15895-3412-49AE-92AD-91763A701EE5}"/>
              </a:ext>
            </a:extLst>
          </p:cNvPr>
          <p:cNvGrpSpPr/>
          <p:nvPr/>
        </p:nvGrpSpPr>
        <p:grpSpPr>
          <a:xfrm>
            <a:off x="990600" y="862346"/>
            <a:ext cx="3165348" cy="323850"/>
            <a:chOff x="990600" y="947689"/>
            <a:chExt cx="3165348" cy="3238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9E62A13-7987-469F-9D18-96DF21476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947689"/>
              <a:ext cx="1352550" cy="3238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66FFC87-C477-4CE6-9486-12639EC9B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248" y="965500"/>
              <a:ext cx="1790700" cy="27622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DB61F78-FB48-4BA1-8F24-540656A90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829056"/>
            <a:ext cx="2209800" cy="323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F25605-7155-4371-887F-3F077F278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938" y="1304925"/>
            <a:ext cx="2019300" cy="29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27DB08C-BDD2-4214-BB4E-21F450F67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3795513"/>
            <a:ext cx="3943350" cy="6858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18C08EF-4976-4BB1-BBB1-73E797654816}"/>
              </a:ext>
            </a:extLst>
          </p:cNvPr>
          <p:cNvGrpSpPr/>
          <p:nvPr/>
        </p:nvGrpSpPr>
        <p:grpSpPr>
          <a:xfrm>
            <a:off x="685799" y="3190875"/>
            <a:ext cx="2628901" cy="314325"/>
            <a:chOff x="685799" y="3190875"/>
            <a:chExt cx="2628901" cy="314325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xmlns="" id="{12E86788-2766-4E93-B2AB-C87110260E82}"/>
                </a:ext>
              </a:extLst>
            </p:cNvPr>
            <p:cNvSpPr txBox="1">
              <a:spLocks/>
            </p:cNvSpPr>
            <p:nvPr/>
          </p:nvSpPr>
          <p:spPr>
            <a:xfrm>
              <a:off x="685799" y="3216165"/>
              <a:ext cx="1524001" cy="2890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Clr>
                  <a:srgbClr val="002060"/>
                </a:buClr>
                <a:buNone/>
              </a:pPr>
              <a:r>
                <a:rPr lang="en-US" sz="2000" b="1" i="1" dirty="0">
                  <a:solidFill>
                    <a:srgbClr val="00B0F0"/>
                  </a:solidFill>
                </a:rPr>
                <a:t>LEP constraint 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7D6C130-5273-4440-8D8B-E24E75FA2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9800" y="3190875"/>
              <a:ext cx="1104900" cy="31432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6173CF2-5B77-4A6C-84DB-88DAF9F63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5401" y="3957438"/>
            <a:ext cx="3352800" cy="361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0880074-92B8-4245-B19B-5ED84C7005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4547618"/>
            <a:ext cx="3562350" cy="866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806831A-FB5A-4429-9AEC-EFE123DF5E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1747" y="4381890"/>
            <a:ext cx="354330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54576AA-931F-41DC-964E-3FC5D8BE98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00" y="5903061"/>
            <a:ext cx="6705600" cy="54292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A8712A64-500F-467B-AD30-445FA3995406}"/>
              </a:ext>
            </a:extLst>
          </p:cNvPr>
          <p:cNvSpPr/>
          <p:nvPr/>
        </p:nvSpPr>
        <p:spPr>
          <a:xfrm>
            <a:off x="4155948" y="4820151"/>
            <a:ext cx="473201" cy="438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F458F16-E96E-4183-9343-21418A8AFF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2917" y="5176640"/>
            <a:ext cx="1685925" cy="247650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F10B2783-FF09-4F8F-842F-4C80759267D9}"/>
              </a:ext>
            </a:extLst>
          </p:cNvPr>
          <p:cNvSpPr/>
          <p:nvPr/>
        </p:nvSpPr>
        <p:spPr>
          <a:xfrm>
            <a:off x="609600" y="2345238"/>
            <a:ext cx="371475" cy="289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A9E5CA-38CA-4D6C-9A17-9571D3C08806}"/>
              </a:ext>
            </a:extLst>
          </p:cNvPr>
          <p:cNvSpPr txBox="1">
            <a:spLocks/>
          </p:cNvSpPr>
          <p:nvPr/>
        </p:nvSpPr>
        <p:spPr>
          <a:xfrm>
            <a:off x="609600" y="464998"/>
            <a:ext cx="5044277" cy="289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The current LHC limits on new gauge boson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6635" y="4279045"/>
            <a:ext cx="7737765" cy="2426555"/>
            <a:chOff x="415635" y="735745"/>
            <a:chExt cx="7737765" cy="24265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AAA8D01-6335-4D1E-9AB0-8D9FBA941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735745"/>
              <a:ext cx="6372225" cy="75247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957" y="2362200"/>
              <a:ext cx="57531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488220"/>
              <a:ext cx="52578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35" y="2133600"/>
              <a:ext cx="343852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Arrow Connector 11"/>
          <p:cNvCxnSpPr>
            <a:endCxn id="1027" idx="1"/>
          </p:cNvCxnSpPr>
          <p:nvPr/>
        </p:nvCxnSpPr>
        <p:spPr>
          <a:xfrm flipV="1">
            <a:off x="2209800" y="533632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64" y="762000"/>
            <a:ext cx="5527636" cy="34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" y="914690"/>
            <a:ext cx="8548687" cy="5181310"/>
            <a:chOff x="266700" y="1451644"/>
            <a:chExt cx="8548687" cy="51813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BCD4D5A-2EA1-4649-8124-7E8E6D2F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451644"/>
              <a:ext cx="7367587" cy="44745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0085169-579C-4BCA-B7B2-41845287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6290054"/>
              <a:ext cx="3790950" cy="3429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E24FA22C-7C05-4D25-AABF-1D3633AA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613" y="3505200"/>
              <a:ext cx="357187" cy="570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ED4CDEA-FE65-40A2-8ACF-29A1FC840603}"/>
                </a:ext>
              </a:extLst>
            </p:cNvPr>
            <p:cNvGrpSpPr/>
            <p:nvPr/>
          </p:nvGrpSpPr>
          <p:grpSpPr>
            <a:xfrm>
              <a:off x="266700" y="4039552"/>
              <a:ext cx="1971675" cy="221742"/>
              <a:chOff x="266700" y="4039552"/>
              <a:chExt cx="1971675" cy="22174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AA3C40BC-B7BD-4FE9-BF54-047D4FDAD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00" y="4039552"/>
                <a:ext cx="1181100" cy="2095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45ED49D1-818C-4B6E-9A2A-88FAC0532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7800" y="4042219"/>
                <a:ext cx="790575" cy="219075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EDD8F19-27AF-4559-ADD1-35EBAAF7E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8962" y="4051744"/>
              <a:ext cx="1876425" cy="20955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203CFE5F-AA56-4837-89BA-106B00993B49}"/>
                </a:ext>
              </a:extLst>
            </p:cNvPr>
            <p:cNvCxnSpPr/>
            <p:nvPr/>
          </p:nvCxnSpPr>
          <p:spPr>
            <a:xfrm flipH="1" flipV="1">
              <a:off x="7362825" y="3505200"/>
              <a:ext cx="790575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ECBF7EB-478F-4F6D-B841-73AA3CD95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3237" y="5161373"/>
              <a:ext cx="1962150" cy="25717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06C0E8C9-2834-4766-91D5-02F849504250}"/>
                </a:ext>
              </a:extLst>
            </p:cNvPr>
            <p:cNvCxnSpPr/>
            <p:nvPr/>
          </p:nvCxnSpPr>
          <p:spPr>
            <a:xfrm flipH="1">
              <a:off x="6019800" y="5334000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51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06265-35ED-44FA-BCCD-408E100B6F3A}"/>
              </a:ext>
            </a:extLst>
          </p:cNvPr>
          <p:cNvSpPr txBox="1">
            <a:spLocks/>
          </p:cNvSpPr>
          <p:nvPr/>
        </p:nvSpPr>
        <p:spPr>
          <a:xfrm>
            <a:off x="2286000" y="152400"/>
            <a:ext cx="50292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Dark matter phenomenology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144B993-50A8-49E2-B081-3B6981B8B531}"/>
              </a:ext>
            </a:extLst>
          </p:cNvPr>
          <p:cNvSpPr txBox="1">
            <a:spLocks/>
          </p:cNvSpPr>
          <p:nvPr/>
        </p:nvSpPr>
        <p:spPr>
          <a:xfrm>
            <a:off x="381000" y="609600"/>
            <a:ext cx="1447799" cy="289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Direct detection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914340"/>
            <a:ext cx="5810250" cy="2133660"/>
            <a:chOff x="381000" y="990540"/>
            <a:chExt cx="5810250" cy="21336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49161CB-4015-432C-AE04-B27ACB25B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990540"/>
              <a:ext cx="3984879" cy="6096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F1EDC54-5594-4705-B038-735D75D09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732449"/>
              <a:ext cx="5029200" cy="63185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627E09F-3052-4B13-B130-97143DDA2A69}"/>
                </a:ext>
              </a:extLst>
            </p:cNvPr>
            <p:cNvGrpSpPr/>
            <p:nvPr/>
          </p:nvGrpSpPr>
          <p:grpSpPr>
            <a:xfrm>
              <a:off x="381000" y="2578942"/>
              <a:ext cx="5810250" cy="545258"/>
              <a:chOff x="1504950" y="2674192"/>
              <a:chExt cx="5810250" cy="5452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FE4055-1F1A-420E-868C-4DDCA98D47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4950" y="2674192"/>
                <a:ext cx="1619250" cy="54525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434BC355-9D0A-46DD-92E2-DFCEF4972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0000" y="2718171"/>
                <a:ext cx="3505200" cy="382216"/>
              </a:xfrm>
              <a:prstGeom prst="rect">
                <a:avLst/>
              </a:prstGeom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2375624" cy="25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2387" y="3106373"/>
            <a:ext cx="9052751" cy="3675427"/>
            <a:chOff x="52387" y="3106373"/>
            <a:chExt cx="9052751" cy="3675427"/>
          </a:xfrm>
        </p:grpSpPr>
        <p:grpSp>
          <p:nvGrpSpPr>
            <p:cNvPr id="2" name="Group 1"/>
            <p:cNvGrpSpPr/>
            <p:nvPr/>
          </p:nvGrpSpPr>
          <p:grpSpPr>
            <a:xfrm>
              <a:off x="52387" y="3363548"/>
              <a:ext cx="9052751" cy="3418252"/>
              <a:chOff x="52387" y="3211148"/>
              <a:chExt cx="9052751" cy="341825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13DBCF75-652A-4F09-A1A6-FFA695CDD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87" y="3211148"/>
                <a:ext cx="9039225" cy="27051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06837DD6-8989-48BE-B4F4-C831AE37A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1800" y="6305550"/>
                <a:ext cx="2028825" cy="3238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72953E0-85AC-4BE0-B669-8D432AD25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45405" y="6326124"/>
                <a:ext cx="1285875" cy="266700"/>
              </a:xfrm>
              <a:prstGeom prst="rect">
                <a:avLst/>
              </a:prstGeom>
            </p:spPr>
          </p:pic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3BB744EB-F148-4D53-A6ED-C27D719170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2513" y="5720906"/>
                <a:ext cx="357187" cy="5709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E0E1C6C8-C938-4A79-B254-0C6BFCD78FD3}"/>
                  </a:ext>
                </a:extLst>
              </p:cNvPr>
              <p:cNvGrpSpPr/>
              <p:nvPr/>
            </p:nvGrpSpPr>
            <p:grpSpPr>
              <a:xfrm>
                <a:off x="228600" y="6255258"/>
                <a:ext cx="1971675" cy="221742"/>
                <a:chOff x="266700" y="4039552"/>
                <a:chExt cx="1971675" cy="221742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xmlns="" id="{7DCEB3C6-90B0-4587-992A-2ACD2311A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700" y="4039552"/>
                  <a:ext cx="1181100" cy="20955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xmlns="" id="{1170A126-9290-4D7D-9EE6-91D7DE07EC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7800" y="4042219"/>
                  <a:ext cx="790575" cy="219075"/>
                </a:xfrm>
                <a:prstGeom prst="rect">
                  <a:avLst/>
                </a:prstGeom>
              </p:spPr>
            </p:pic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xmlns="" id="{3C3C8838-36AB-4789-A97B-691D098792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01000" y="5556637"/>
                <a:ext cx="104776" cy="7047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305ACCD-C623-4458-BB82-22F31DD28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2988" y="6328052"/>
                <a:ext cx="1962150" cy="257175"/>
              </a:xfrm>
              <a:prstGeom prst="rect">
                <a:avLst/>
              </a:prstGeom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022" y="3106373"/>
              <a:ext cx="21812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Arrow Connector 20"/>
            <p:cNvCxnSpPr>
              <a:stCxn id="2051" idx="1"/>
            </p:cNvCxnSpPr>
            <p:nvPr/>
          </p:nvCxnSpPr>
          <p:spPr>
            <a:xfrm flipH="1">
              <a:off x="1804987" y="3234961"/>
              <a:ext cx="1835035" cy="498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51" idx="3"/>
            </p:cNvCxnSpPr>
            <p:nvPr/>
          </p:nvCxnSpPr>
          <p:spPr>
            <a:xfrm>
              <a:off x="5821247" y="3234961"/>
              <a:ext cx="1321741" cy="498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775" y="6096000"/>
              <a:ext cx="30956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5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Part 1:</a:t>
            </a:r>
            <a:br>
              <a:rPr lang="en-US" sz="4400" dirty="0"/>
            </a:br>
            <a:r>
              <a:rPr lang="en-US" sz="4400" dirty="0"/>
              <a:t>Standard Model and Motivations for beyond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AF28A9-6FE2-4951-91A2-7A3482920A38}"/>
              </a:ext>
            </a:extLst>
          </p:cNvPr>
          <p:cNvSpPr txBox="1">
            <a:spLocks/>
          </p:cNvSpPr>
          <p:nvPr/>
        </p:nvSpPr>
        <p:spPr>
          <a:xfrm>
            <a:off x="609600" y="533400"/>
            <a:ext cx="1447799" cy="289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Indirect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60B0CF-387F-4660-BB1D-B34DA72C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456" y="990600"/>
            <a:ext cx="2714625" cy="73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27A9D6-4AF0-4382-890F-BF8BF80F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50960"/>
            <a:ext cx="2371725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43B1B5-C03C-4A99-88B4-03EF1130F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219199"/>
            <a:ext cx="952500" cy="276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E48F48-0E03-4A3F-8749-5445495E1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961" y="4191000"/>
            <a:ext cx="3333750" cy="638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9600" y="1981200"/>
            <a:ext cx="7110412" cy="1820752"/>
            <a:chOff x="609600" y="2105025"/>
            <a:chExt cx="7110412" cy="18207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1EB7C80-F110-4F03-BBDE-2AC013E2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3987" y="2105025"/>
              <a:ext cx="6296025" cy="1323975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xmlns="" id="{7BEE881A-5676-49E7-BC41-90A79F6556C3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3636742"/>
              <a:ext cx="6172200" cy="2890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Clr>
                  <a:srgbClr val="002060"/>
                </a:buClr>
                <a:buNone/>
              </a:pPr>
              <a:r>
                <a:rPr lang="en-US" sz="1500" b="1" i="1" dirty="0">
                  <a:solidFill>
                    <a:srgbClr val="7030A0"/>
                  </a:solidFill>
                </a:rPr>
                <a:t>The thermal average annihilation cross-section times the relative velocity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9334C575-09F7-49BB-9028-DB5AF507ED54}"/>
                </a:ext>
              </a:extLst>
            </p:cNvPr>
            <p:cNvCxnSpPr/>
            <p:nvPr/>
          </p:nvCxnSpPr>
          <p:spPr>
            <a:xfrm flipV="1">
              <a:off x="1219200" y="3124200"/>
              <a:ext cx="60960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4352588-96E1-48FD-853D-C4C8B5442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7315" y="5505450"/>
            <a:ext cx="3162300" cy="51435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12207F0A-479F-4969-82D8-F9B8C8FADB49}"/>
              </a:ext>
            </a:extLst>
          </p:cNvPr>
          <p:cNvSpPr txBox="1">
            <a:spLocks/>
          </p:cNvSpPr>
          <p:nvPr/>
        </p:nvSpPr>
        <p:spPr>
          <a:xfrm>
            <a:off x="552450" y="5029200"/>
            <a:ext cx="6858000" cy="51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1500" b="1" i="1" dirty="0">
                <a:solidFill>
                  <a:srgbClr val="7030A0"/>
                </a:solidFill>
              </a:rPr>
              <a:t>The dark matter pair annihilation into the standard model particles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6912DB6-0A05-464B-A98B-DFC2803C4B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613" y="5533865"/>
            <a:ext cx="2690835" cy="4575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375715"/>
            <a:ext cx="27813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3074" idx="1"/>
            <a:endCxn id="5" idx="3"/>
          </p:cNvCxnSpPr>
          <p:nvPr/>
        </p:nvCxnSpPr>
        <p:spPr>
          <a:xfrm flipH="1">
            <a:off x="5267325" y="523353"/>
            <a:ext cx="1062037" cy="113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7663CB-321E-4DC7-B60E-D73C49C1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6076950" cy="218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10485B-7C8A-4D24-907D-810660E9B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95600"/>
            <a:ext cx="7219950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A74446-BA46-493A-B50C-F03D7D52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12" y="4953000"/>
            <a:ext cx="74104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B3C2F7-2DF0-4534-8851-8FC90945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21336"/>
            <a:ext cx="9144000" cy="2916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7A026D-2F2F-4105-B604-B366A99E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83758"/>
            <a:ext cx="2238375" cy="2476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8035335-CB21-4489-83C7-3E489AACD8A5}"/>
              </a:ext>
            </a:extLst>
          </p:cNvPr>
          <p:cNvCxnSpPr/>
          <p:nvPr/>
        </p:nvCxnSpPr>
        <p:spPr>
          <a:xfrm flipH="1" flipV="1">
            <a:off x="3810000" y="1295400"/>
            <a:ext cx="381000" cy="1642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73CA06C-D1A0-4D99-9C38-88F68C9ECE62}"/>
              </a:ext>
            </a:extLst>
          </p:cNvPr>
          <p:cNvCxnSpPr/>
          <p:nvPr/>
        </p:nvCxnSpPr>
        <p:spPr>
          <a:xfrm flipV="1">
            <a:off x="5562600" y="1371600"/>
            <a:ext cx="228600" cy="161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9DE1FF-B7ED-4BC0-B6D7-E58BAD357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429000"/>
            <a:ext cx="9134475" cy="2876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C9200CB-E4B2-4EFF-ACA4-19BCC4F74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575" y="6503142"/>
            <a:ext cx="2066925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34D5220-A693-4E47-86EC-25306C597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932" y="6503142"/>
            <a:ext cx="3305175" cy="2190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8483435-4F6F-4FEE-9D4E-123F98CB3B10}"/>
              </a:ext>
            </a:extLst>
          </p:cNvPr>
          <p:cNvGrpSpPr/>
          <p:nvPr/>
        </p:nvGrpSpPr>
        <p:grpSpPr>
          <a:xfrm>
            <a:off x="838200" y="3054858"/>
            <a:ext cx="1971675" cy="221742"/>
            <a:chOff x="266700" y="4039552"/>
            <a:chExt cx="1971675" cy="2217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0302254-0FE0-4655-9681-9F8A4E27E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700" y="4039552"/>
              <a:ext cx="1181100" cy="2095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7DEE9CC-B581-4ADD-918A-5BFB7D77F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7800" y="4042219"/>
              <a:ext cx="790575" cy="219075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74D2C12-3A25-44BC-8354-89289D11C491}"/>
              </a:ext>
            </a:extLst>
          </p:cNvPr>
          <p:cNvCxnSpPr/>
          <p:nvPr/>
        </p:nvCxnSpPr>
        <p:spPr>
          <a:xfrm flipV="1">
            <a:off x="914400" y="24384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765FFF1-903A-4738-ACA3-C2FFDE0244EE}"/>
              </a:ext>
            </a:extLst>
          </p:cNvPr>
          <p:cNvCxnSpPr/>
          <p:nvPr/>
        </p:nvCxnSpPr>
        <p:spPr>
          <a:xfrm>
            <a:off x="914400" y="3319038"/>
            <a:ext cx="0" cy="338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F439682-C638-49CE-9A71-921393824A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099" y="3053979"/>
            <a:ext cx="1914525" cy="27622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3659D36-F929-4B45-8FF5-A36FD6ECD499}"/>
              </a:ext>
            </a:extLst>
          </p:cNvPr>
          <p:cNvCxnSpPr/>
          <p:nvPr/>
        </p:nvCxnSpPr>
        <p:spPr>
          <a:xfrm flipV="1">
            <a:off x="8305800" y="24384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7F3DAE9-A143-4C67-A802-7E3624498DCC}"/>
              </a:ext>
            </a:extLst>
          </p:cNvPr>
          <p:cNvCxnSpPr/>
          <p:nvPr/>
        </p:nvCxnSpPr>
        <p:spPr>
          <a:xfrm>
            <a:off x="8305800" y="3319038"/>
            <a:ext cx="0" cy="338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11" y="318655"/>
            <a:ext cx="1232189" cy="25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24434"/>
            <a:ext cx="1371600" cy="22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F90556-75BE-4E26-BF2A-CB3620C4F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18288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2667000"/>
            <a:ext cx="7696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i="1" dirty="0">
                <a:solidFill>
                  <a:srgbClr val="002060"/>
                </a:solidFill>
              </a:rPr>
              <a:t>THANK YOU FOR YOUR ATTENTION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42715E-12F1-4ADF-A971-BE465282F076}"/>
              </a:ext>
            </a:extLst>
          </p:cNvPr>
          <p:cNvSpPr txBox="1">
            <a:spLocks/>
          </p:cNvSpPr>
          <p:nvPr/>
        </p:nvSpPr>
        <p:spPr>
          <a:xfrm>
            <a:off x="2286000" y="152400"/>
            <a:ext cx="42672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2000" b="1" dirty="0" smtClean="0"/>
              <a:t>GR+SM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9239B-912E-42D6-BF53-4AA545B5C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4611680"/>
            <a:ext cx="3886200" cy="2188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5656B3-A76D-43D4-A7E9-20E5E4E4B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99" y="3642361"/>
            <a:ext cx="3970017" cy="2682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E2BC16-D8C2-4821-8E7B-F76FFF029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12" y="594360"/>
            <a:ext cx="6876688" cy="2377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F58EA0-BDA0-47F0-84E7-B3C8A00345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2" y="2859081"/>
            <a:ext cx="293447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14F8DB-85C1-4417-898D-A9ACB947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9" y="3225927"/>
            <a:ext cx="3343275" cy="809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4E107E-71DC-4135-8E71-7C4A68D0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49" y="3204591"/>
            <a:ext cx="2771775" cy="809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9CA457-AFF5-4BC8-92CC-72322262D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4384"/>
            <a:ext cx="9144000" cy="3099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A3633F-5B36-43A2-B921-2282A1A4C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832" y="4236720"/>
            <a:ext cx="3657600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44E2AF99-5A24-4D16-9B09-60DB45F3E4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4674108"/>
                <a:ext cx="3343275" cy="15483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002060"/>
                  </a:buClr>
                  <a:buNone/>
                </a:pPr>
                <a:r>
                  <a:rPr lang="en-US" sz="1800" dirty="0"/>
                  <a:t>In the world of elementary particles with energy scales much lower than Planck energy scale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1800" dirty="0"/>
                  <a:t> GeV), the gravity effects are ignored.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4E2AF99-5A24-4D16-9B09-60DB45F3E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74108"/>
                <a:ext cx="3343275" cy="1548384"/>
              </a:xfrm>
              <a:prstGeom prst="rect">
                <a:avLst/>
              </a:prstGeom>
              <a:blipFill>
                <a:blip r:embed="rId6"/>
                <a:stretch>
                  <a:fillRect l="-1642" t="-2362" r="-1460"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3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249F01-BCAD-4D11-A37C-82FEAEDC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80" y="112776"/>
            <a:ext cx="6347440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F1BDF6-E5A2-41A4-8573-E2DD48720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48" y="4312920"/>
            <a:ext cx="2805788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FF026-0EF4-44F4-BC9D-9B73F696085D}"/>
              </a:ext>
            </a:extLst>
          </p:cNvPr>
          <p:cNvSpPr txBox="1">
            <a:spLocks/>
          </p:cNvSpPr>
          <p:nvPr/>
        </p:nvSpPr>
        <p:spPr>
          <a:xfrm>
            <a:off x="2438400" y="304800"/>
            <a:ext cx="29718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Standard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E26C919-0FA7-45C6-9F5E-024570928D0B}"/>
              </a:ext>
            </a:extLst>
          </p:cNvPr>
          <p:cNvSpPr txBox="1">
            <a:spLocks/>
          </p:cNvSpPr>
          <p:nvPr/>
        </p:nvSpPr>
        <p:spPr>
          <a:xfrm>
            <a:off x="762000" y="834226"/>
            <a:ext cx="2100644" cy="3087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2000" b="1" dirty="0">
                <a:solidFill>
                  <a:srgbClr val="00B0F0"/>
                </a:solidFill>
              </a:rPr>
              <a:t>Gauge symmetry: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A1BB33-CCC4-4738-92CF-E4AF43CAA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728216"/>
            <a:ext cx="4267200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70EDD8-C207-476A-9446-A83EC8919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648" y="1271016"/>
            <a:ext cx="4114800" cy="381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A21A7F7-3B33-4BE7-9849-9E935CC96F92}"/>
              </a:ext>
            </a:extLst>
          </p:cNvPr>
          <p:cNvSpPr txBox="1">
            <a:spLocks/>
          </p:cNvSpPr>
          <p:nvPr/>
        </p:nvSpPr>
        <p:spPr>
          <a:xfrm>
            <a:off x="762000" y="2743200"/>
            <a:ext cx="2100644" cy="3087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2000" b="1" dirty="0">
                <a:solidFill>
                  <a:srgbClr val="00B0F0"/>
                </a:solidFill>
              </a:rPr>
              <a:t>Fermion content: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8CD4430-9E12-4BDE-AE94-7C1FE7C42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743200"/>
            <a:ext cx="4076700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C8BD624-105F-4881-B976-59022D275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399916"/>
            <a:ext cx="1143000" cy="410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BD2F680-ACD6-4148-8323-DC076E055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886200"/>
            <a:ext cx="1543050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04925" y="4419600"/>
            <a:ext cx="6543675" cy="2133600"/>
            <a:chOff x="1304925" y="4419600"/>
            <a:chExt cx="6543675" cy="21336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4EA4DD4-7A6F-49CF-973C-BFA528C26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0087" y="6172200"/>
              <a:ext cx="2876550" cy="38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22036B0-27BE-416D-BB79-1E87D528C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8125" y="4877752"/>
              <a:ext cx="3800475" cy="1095375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35B6003-CD56-4407-95D3-C2775080EDFA}"/>
                </a:ext>
              </a:extLst>
            </p:cNvPr>
            <p:cNvGrpSpPr/>
            <p:nvPr/>
          </p:nvGrpSpPr>
          <p:grpSpPr>
            <a:xfrm>
              <a:off x="3050190" y="5400293"/>
              <a:ext cx="607410" cy="893827"/>
              <a:chOff x="1799844" y="3192209"/>
              <a:chExt cx="607410" cy="89382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D2917471-F20C-4C42-A7A2-65AEB29AF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4535" y="3200400"/>
                <a:ext cx="200025" cy="18097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2D129A1B-3675-4EEF-A60D-610DC2D08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3679" y="3469956"/>
                <a:ext cx="180975" cy="24765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6214D3A2-1D01-4B0A-A6FF-4F66F1320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0824" y="3793997"/>
                <a:ext cx="180975" cy="24765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86F8D79A-B9EF-45F2-A2A3-B00B9459C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99844" y="3192209"/>
                <a:ext cx="200025" cy="86772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F2A95084-9F79-4842-BE72-1CA90E1F7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0800000">
                <a:off x="2207229" y="3218308"/>
                <a:ext cx="200025" cy="867728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2772A81-4810-4DE1-ABDC-ADA0B5DED94A}"/>
                </a:ext>
              </a:extLst>
            </p:cNvPr>
            <p:cNvGrpSpPr/>
            <p:nvPr/>
          </p:nvGrpSpPr>
          <p:grpSpPr>
            <a:xfrm>
              <a:off x="3041904" y="4419600"/>
              <a:ext cx="589026" cy="705802"/>
              <a:chOff x="1850136" y="2276856"/>
              <a:chExt cx="589026" cy="70580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6A980F72-1005-4265-A439-626FCD464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7400" y="2311336"/>
                <a:ext cx="228600" cy="1524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DD582200-E08F-4584-BA45-A1C82F2BF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39112" y="2456688"/>
                <a:ext cx="219075" cy="2286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040739FC-B16B-44FE-89CC-BA87C5F4E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57400" y="2735198"/>
                <a:ext cx="200025" cy="20002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8C8BFCDD-BD0F-457C-81C1-499725AD3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50136" y="2276856"/>
                <a:ext cx="200025" cy="67627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6FFC2A01-2316-44D3-8CD4-8C31A36E1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0800000">
                <a:off x="2239137" y="2306383"/>
                <a:ext cx="200025" cy="676275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F7B89470-86BC-4147-84A4-3ED149A61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04925" y="5257800"/>
              <a:ext cx="981075" cy="320140"/>
            </a:xfrm>
            <a:prstGeom prst="rect">
              <a:avLst/>
            </a:prstGeom>
          </p:spPr>
        </p:pic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xmlns="" id="{F3ADBF9D-EFE7-48EA-A27D-8958DFB96E9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657601" y="4762502"/>
              <a:ext cx="852486" cy="228598"/>
            </a:xfrm>
            <a:prstGeom prst="bentConnector3">
              <a:avLst>
                <a:gd name="adj1" fmla="val -148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xmlns="" id="{73D2774C-12DE-41AE-BC65-9E5F1D6AB36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667411" y="5653465"/>
              <a:ext cx="842679" cy="348616"/>
            </a:xfrm>
            <a:prstGeom prst="bentConnector3">
              <a:avLst>
                <a:gd name="adj1" fmla="val 117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1AF2D7E-F8D0-4A95-AC82-1A1CADAEB06A}"/>
                  </a:ext>
                </a:extLst>
              </p:cNvPr>
              <p:cNvSpPr txBox="1"/>
              <p:nvPr/>
            </p:nvSpPr>
            <p:spPr>
              <a:xfrm>
                <a:off x="7405497" y="4292537"/>
                <a:ext cx="16226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1AF2D7E-F8D0-4A95-AC82-1A1CADAE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97" y="4292537"/>
                <a:ext cx="1622680" cy="276999"/>
              </a:xfrm>
              <a:prstGeom prst="rect">
                <a:avLst/>
              </a:prstGeom>
              <a:blipFill>
                <a:blip r:embed="rId17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C1E6CDB-4F1B-490A-A0D4-D5CDB17800C5}"/>
              </a:ext>
            </a:extLst>
          </p:cNvPr>
          <p:cNvSpPr txBox="1">
            <a:spLocks/>
          </p:cNvSpPr>
          <p:nvPr/>
        </p:nvSpPr>
        <p:spPr>
          <a:xfrm>
            <a:off x="-152400" y="384048"/>
            <a:ext cx="4619244" cy="3819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2000" b="1" dirty="0">
                <a:solidFill>
                  <a:srgbClr val="00B0F0"/>
                </a:solidFill>
              </a:rPr>
              <a:t>Spontaneous symmetry breaking: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11F402E-7895-449E-B2E0-DEDAA046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312" y="387096"/>
            <a:ext cx="3990975" cy="419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F559DBE-DB0D-4410-8E1E-701B863D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4038601" cy="8953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7304" y="4618482"/>
            <a:ext cx="4038600" cy="1961950"/>
            <a:chOff x="527304" y="4618482"/>
            <a:chExt cx="4038600" cy="19619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9A55437F-140E-48EF-A41E-8B879DB51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304" y="4618482"/>
              <a:ext cx="4038600" cy="9334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82BB564C-FF45-4C1E-8196-1E27C2855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496" y="5675557"/>
              <a:ext cx="3524250" cy="90487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6FEA45C-3166-4E43-8836-819BFEBC3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450" y="1081632"/>
            <a:ext cx="1390650" cy="828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BD9D940-693B-43F8-8825-B83781106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374" y="2190750"/>
            <a:ext cx="1495425" cy="10096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1F47497-EE45-4366-AFF5-66FF37892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" y="2057105"/>
            <a:ext cx="4229100" cy="244792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B2DD6DB-2AC9-4CD6-AD9A-65A0CBA8C573}"/>
              </a:ext>
            </a:extLst>
          </p:cNvPr>
          <p:cNvGrpSpPr/>
          <p:nvPr/>
        </p:nvGrpSpPr>
        <p:grpSpPr>
          <a:xfrm>
            <a:off x="4411068" y="1081632"/>
            <a:ext cx="3172468" cy="465963"/>
            <a:chOff x="4411068" y="1081632"/>
            <a:chExt cx="3172468" cy="46596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990D8B5-8D74-4706-913E-1456B8E0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80887" y="1081632"/>
              <a:ext cx="2002649" cy="46596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30A27D7-510D-494F-8C83-064CADE0C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1068" y="1110996"/>
              <a:ext cx="1195348" cy="424516"/>
            </a:xfrm>
            <a:prstGeom prst="rect">
              <a:avLst/>
            </a:prstGeom>
          </p:spPr>
        </p:pic>
      </p:grp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xmlns="" id="{E1F354B4-A192-47FB-8DAC-FCC990533514}"/>
              </a:ext>
            </a:extLst>
          </p:cNvPr>
          <p:cNvCxnSpPr>
            <a:cxnSpLocks/>
            <a:stCxn id="29" idx="1"/>
          </p:cNvCxnSpPr>
          <p:nvPr/>
        </p:nvCxnSpPr>
        <p:spPr>
          <a:xfrm rot="10800000" flipV="1">
            <a:off x="2939416" y="2695575"/>
            <a:ext cx="2727958" cy="159406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7AEC20-E8A3-41CB-978B-EF99687BBB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7374" y="4749805"/>
            <a:ext cx="3324225" cy="65722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2BEA72A3-EB1F-452E-B33B-C0A9E252823D}"/>
              </a:ext>
            </a:extLst>
          </p:cNvPr>
          <p:cNvSpPr/>
          <p:nvPr/>
        </p:nvSpPr>
        <p:spPr>
          <a:xfrm>
            <a:off x="4800600" y="5551932"/>
            <a:ext cx="533400" cy="391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D6C805-F099-4B3C-BFB8-27DB69AC5E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2211" y="5551932"/>
            <a:ext cx="1113989" cy="6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98A47A-DED2-4D44-9E9E-528E21D7F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4" y="990600"/>
            <a:ext cx="3365386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EBC6B1-F180-4A28-93A0-96B5A9167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276600" cy="327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BAD073-25D7-4D75-9FA5-EB73EE7B8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48200"/>
            <a:ext cx="2646706" cy="1755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21BCC9-DBE7-4E75-8798-26A2C07F3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83977"/>
            <a:ext cx="2244676" cy="24740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AC83C75-B73F-4995-9C88-F1FC1FFAEA42}"/>
              </a:ext>
            </a:extLst>
          </p:cNvPr>
          <p:cNvSpPr txBox="1">
            <a:spLocks/>
          </p:cNvSpPr>
          <p:nvPr/>
        </p:nvSpPr>
        <p:spPr>
          <a:xfrm>
            <a:off x="1485900" y="200528"/>
            <a:ext cx="6172200" cy="507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2060"/>
              </a:buClr>
              <a:buNone/>
            </a:pPr>
            <a:r>
              <a:rPr lang="en-US" sz="3000" b="1" dirty="0"/>
              <a:t>What is spacetime at short distances?</a:t>
            </a:r>
          </a:p>
        </p:txBody>
      </p:sp>
    </p:spTree>
    <p:extLst>
      <p:ext uri="{BB962C8B-B14F-4D97-AF65-F5344CB8AC3E}">
        <p14:creationId xmlns:p14="http://schemas.microsoft.com/office/powerpoint/2010/main" val="12492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363</Words>
  <Application>Microsoft Office PowerPoint</Application>
  <PresentationFormat>On-screen Show (4:3)</PresentationFormat>
  <Paragraphs>73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Flipped U(1) extended Standard Model and Majorana dark matter </vt:lpstr>
      <vt:lpstr>Plan of the talk</vt:lpstr>
      <vt:lpstr> Part 1: Standard Model and Motivations for beyond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Part 2: Flipped U(1) extended Standard Model and Majorana dark matter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charged AdS black holes in Einstein-Gauss-Bonnet Gravity </dc:title>
  <dc:creator>NAMCAO</dc:creator>
  <cp:lastModifiedBy>NAMCAO</cp:lastModifiedBy>
  <cp:revision>122</cp:revision>
  <dcterms:created xsi:type="dcterms:W3CDTF">2019-10-22T19:18:31Z</dcterms:created>
  <dcterms:modified xsi:type="dcterms:W3CDTF">2020-07-01T07:38:14Z</dcterms:modified>
</cp:coreProperties>
</file>