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  <p:sldId id="265" r:id="rId8"/>
    <p:sldId id="262" r:id="rId9"/>
    <p:sldId id="267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336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26CF7-C67B-49FA-A45D-0C8D17D5C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91519-9F7F-4C9E-9DE0-4C59E45B4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59CFB-C0E6-4E2E-B4C9-1FC9222CE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1BD08-EE21-46FB-8BEE-15862214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AFD66-7524-4940-B792-3A8A201B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31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2BEA-9551-4637-97EC-0FDDECC5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BB4B6-E23B-45D1-9615-A087EAEDA2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02DB7-C0AF-4EB0-8B1F-76633F6C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83B45-5985-4460-96E8-DDC8D1B13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AA00E-F58D-4355-9DE6-6F9B9F3E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3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7E577B-CCFE-4AD8-9A71-1410FC929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5FF25-7E61-414C-8746-242D7D357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6F00A-E31B-4693-9931-DDEAE2E2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1B49F-F6C0-4C7E-93F7-66FF8F40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8C553-593B-4D1E-9735-F1635AC10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7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8DEB-D60E-4B17-B792-D71FBD39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A1EA1-2DEB-41E4-A06C-D20F75CFF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EE6A0-B292-4FDB-86F6-5314EB97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5CE1D-BECC-44EF-834D-717A521C6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151CC-7ACD-4F23-BDCF-6486CD8C9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9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9A5C-617B-4488-AA67-A8086F40B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3A0D6-3E69-4BD1-A411-157E225A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0641A-7CDD-4E5C-A221-12990F12D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CEE5D-2E5B-49D9-891B-E80011DE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AE5B4-8F8B-42A0-811F-0631123C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7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AA14-8B02-4D57-A590-4960EDD06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06D5-8A62-4E78-A178-1A7E09F2BF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83A45-CA14-4F63-A292-DAA20B14F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88BAE-B145-4A8F-B3EC-EA780DF1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5307C-FA33-4FAF-9011-6C8F71DC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B8054-E011-4D5D-A9F7-9C59FBE1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5D962-77D3-4361-B700-A341C193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D23E3-1BDE-4230-A020-71F448776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6D6D6-B7FD-4AB1-B942-4ACBA18EF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5C4DA3-61EC-4DC1-A2C5-28DE9721F1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05CFA-579E-42BB-A4F2-8C4A9EED6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57F1A3-EE5F-4769-A69E-B5EE26D6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FE5371-4A51-44BC-8725-0BC3C0A8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1FE86-0733-4EAF-8D8A-1CBA8976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2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E6E3-B070-43A0-91AE-976E40652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7DD35-2442-4050-8253-30E7A1A3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CF5A3-1F0B-452B-8BC5-0DEBC3F0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C16E7-B03A-4AB2-BD0F-6DC34FE8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6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5517E-F7B2-4A55-BA5D-7EC0619A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0DB224-3135-4DFA-858D-E50821C91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1A0D-ABDB-41B2-88B4-D3087A07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8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EB96B-F72E-4150-B452-6BACE71B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04FB7-693F-41E9-A194-98841B5D4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9757C-AE49-4824-B325-CEA660ACE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3E38-EE0A-4550-9652-BFF62037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B6694-42CA-4EFC-860F-BA1AFCD57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C78F-D134-4A74-889C-ED138351E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6D7B5-403D-4ECA-B89B-07E3C329F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817745-452E-4B48-A969-3E6882DD5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BCEBD-5628-4B6A-AF54-B6FF895FE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8CD0A-9C47-4258-BEF6-5EEC25B6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6C5DD-0066-4BE0-9192-560E35BB1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76ADFE-C423-4F5B-820B-90000805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7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493F39-B68B-4711-91ED-7C47A8E3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A852-65CC-4875-9F37-173C0F55F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459E6-9B52-4D7B-82C3-B1C28207B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5AE7-07AA-43FE-9C7A-5349B044AD3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1B172-8EC5-43EB-90AE-E01051A8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3EB5B-AD3D-429A-B789-BD9897D27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3CD7-E7F2-43A4-B0DE-30B96328A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1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tary_matrix" TargetMode="External"/><Relationship Id="rId2" Type="http://schemas.openxmlformats.org/officeDocument/2006/relationships/hyperlink" Target="https://en.wikipedia.org/wiki/Scatte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B604A-D38F-413C-BD70-E466780D7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/>
              <a:t>S – matrix in the interaction representation</a:t>
            </a:r>
          </a:p>
          <a:p>
            <a:r>
              <a:rPr lang="en-US" sz="3000"/>
              <a:t>Lagrangian Formalism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0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BF545-9D3E-400E-9136-CC486D51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3. Charge Conservation</a:t>
            </a:r>
            <a:br>
              <a:rPr lang="en-US"/>
            </a:b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FD980C-551F-490B-9BD1-EC5FC5510E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28011"/>
                <a:ext cx="10515600" cy="4648952"/>
              </a:xfrm>
            </p:spPr>
            <p:txBody>
              <a:bodyPr>
                <a:normAutofit/>
              </a:bodyPr>
              <a:lstStyle/>
              <a:p>
                <a:r>
                  <a:rPr lang="en-US" sz="2000"/>
                  <a:t>The Lagrangian depend on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𝜕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000"/>
              </a:p>
              <a:p>
                <a:endParaRPr lang="en-US" sz="2000"/>
              </a:p>
              <a:p>
                <a:endParaRPr lang="en-US" sz="2000"/>
              </a:p>
              <a:p>
                <a:endParaRPr lang="en-US" sz="2000"/>
              </a:p>
              <a:p>
                <a:r>
                  <a:rPr lang="en-US" sz="2000"/>
                  <a:t>Local gauge transformations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∧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/>
                  <a:t> is an arbitrary real function of x</a:t>
                </a:r>
              </a:p>
              <a:p>
                <a:r>
                  <a:rPr lang="en-US" sz="2000"/>
                  <a:t>Assume Lagrangian being invariant under transformation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ℒ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ℒ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FD980C-551F-490B-9BD1-EC5FC5510E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28011"/>
                <a:ext cx="10515600" cy="4648952"/>
              </a:xfrm>
              <a:blipFill>
                <a:blip r:embed="rId2"/>
                <a:stretch>
                  <a:fillRect l="-52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F421CD2-D62F-4A9F-99D5-256E30F62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990" y="1904928"/>
            <a:ext cx="2924926" cy="102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4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B09841-A68D-4269-963B-B1C6EE7993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70021"/>
                <a:ext cx="10515600" cy="5823284"/>
              </a:xfrm>
            </p:spPr>
            <p:txBody>
              <a:bodyPr>
                <a:normAutofit/>
              </a:bodyPr>
              <a:lstStyle/>
              <a:p>
                <a:r>
                  <a:rPr lang="en-US" sz="2000"/>
                  <a:t>In order to current and charge are conservation, considering infinitesimal gauge transformations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000"/>
                  <a:t>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US" sz="2000"/>
                  <a:t> is an infinitesimal quantity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000"/>
              </a:p>
              <a:p>
                <a:pPr marL="0" indent="0">
                  <a:buNone/>
                </a:pPr>
                <a:endParaRPr lang="en-US" sz="2000" b="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200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/>
              </a:p>
              <a:p>
                <a:pPr marL="0" indent="0">
                  <a:buNone/>
                </a:pPr>
                <a:endParaRPr lang="en-US" sz="2000" b="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𝑑𝑒𝑛𝑠𝑡𝑖𝑡𝑦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𝑐h𝑎𝑟𝑔𝑒</m:t>
                      </m:r>
                    </m:oMath>
                  </m:oMathPara>
                </a14:m>
                <a:endParaRPr lang="en-US" sz="2000" b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=0: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𝑐h𝑎𝑟𝑔𝑒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𝑐𝑜𝑛𝑣𝑒𝑟𝑠𝑎𝑡𝑖𝑜𝑛</m:t>
                      </m:r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B09841-A68D-4269-963B-B1C6EE7993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70021"/>
                <a:ext cx="10515600" cy="5823284"/>
              </a:xfrm>
              <a:blipFill>
                <a:blip r:embed="rId2"/>
                <a:stretch>
                  <a:fillRect l="-522" t="-1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6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8FFD-B554-4691-B3F6-DB27396C5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9341"/>
            <a:ext cx="9144000" cy="2387600"/>
          </a:xfrm>
        </p:spPr>
        <p:txBody>
          <a:bodyPr/>
          <a:lstStyle/>
          <a:p>
            <a:r>
              <a:rPr lang="en-US"/>
              <a:t>S – matrix in the interaction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254416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13AF-AB34-46B5-945F-964B02117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A4C7-FD2A-4788-860D-12FE0AD61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The </a:t>
            </a:r>
            <a:r>
              <a:rPr lang="en-US" sz="2000" b="1"/>
              <a:t>S-matrix</a:t>
            </a:r>
            <a:r>
              <a:rPr lang="en-US" sz="2000"/>
              <a:t> or </a:t>
            </a:r>
            <a:r>
              <a:rPr lang="en-US" sz="2000" b="1"/>
              <a:t>scattering matrix</a:t>
            </a:r>
            <a:r>
              <a:rPr lang="en-US" sz="2000"/>
              <a:t> relates the initial state and the final state of a physical system undergoing a </a:t>
            </a:r>
            <a:r>
              <a:rPr lang="en-US" sz="2000">
                <a:hlinkClick r:id="rId2" tooltip="Scattering"/>
              </a:rPr>
              <a:t>scattering process</a:t>
            </a:r>
            <a:r>
              <a:rPr lang="en-US" sz="2000"/>
              <a:t>. </a:t>
            </a:r>
          </a:p>
          <a:p>
            <a:r>
              <a:rPr lang="en-US" sz="2000"/>
              <a:t>The S-matrix is defined as the </a:t>
            </a:r>
            <a:r>
              <a:rPr lang="en-US" sz="2000">
                <a:hlinkClick r:id="rId3" tooltip="Unitary matrix"/>
              </a:rPr>
              <a:t>unitary matrix</a:t>
            </a:r>
            <a:r>
              <a:rPr lang="en-US" sz="2000"/>
              <a:t> connecting sets of asymptotically free particle states (the </a:t>
            </a:r>
            <a:r>
              <a:rPr lang="en-US" sz="2000" i="1"/>
              <a:t>in-states</a:t>
            </a:r>
            <a:r>
              <a:rPr lang="en-US" sz="2000"/>
              <a:t> and the </a:t>
            </a:r>
            <a:r>
              <a:rPr lang="en-US" sz="2000" i="1"/>
              <a:t>out-states)</a:t>
            </a:r>
          </a:p>
          <a:p>
            <a:r>
              <a:rPr lang="en-US" sz="2000" i="1"/>
              <a:t>Asymptotically free</a:t>
            </a:r>
            <a:r>
              <a:rPr lang="en-US" sz="2000"/>
              <a:t> then means that the state has this appearance in either the distant past or the distant future.</a:t>
            </a:r>
          </a:p>
        </p:txBody>
      </p:sp>
    </p:spTree>
    <p:extLst>
      <p:ext uri="{BB962C8B-B14F-4D97-AF65-F5344CB8AC3E}">
        <p14:creationId xmlns:p14="http://schemas.microsoft.com/office/powerpoint/2010/main" val="90824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A9C870-805D-45D0-9C68-9D6E76CF24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84348" y="701675"/>
                <a:ext cx="11614150" cy="59725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/>
                  <a:t>Let the Hamiltonian </a:t>
                </a:r>
                <a:r>
                  <a:rPr lang="en-US" sz="2000" i="1"/>
                  <a:t>H</a:t>
                </a:r>
                <a:r>
                  <a:rPr lang="en-US" sz="2000"/>
                  <a:t> be split into the free part </a:t>
                </a:r>
                <a:r>
                  <a:rPr lang="en-US" sz="2000" i="1"/>
                  <a:t>H</a:t>
                </a:r>
                <a:r>
                  <a:rPr lang="en-US" sz="2000" baseline="-25000"/>
                  <a:t>0</a:t>
                </a:r>
                <a:r>
                  <a:rPr lang="en-US" sz="2000"/>
                  <a:t> and the interaction </a:t>
                </a:r>
                <a:r>
                  <a:rPr lang="en-US" sz="2000" i="1"/>
                  <a:t> H</a:t>
                </a:r>
                <a:r>
                  <a:rPr lang="en-US" sz="2000" i="1" baseline="-25000"/>
                  <a:t>I</a:t>
                </a:r>
                <a:r>
                  <a:rPr lang="en-US" sz="2000"/>
                  <a:t>, </a:t>
                </a:r>
                <a:r>
                  <a:rPr lang="en-US" sz="2000" i="1"/>
                  <a:t>H</a:t>
                </a:r>
                <a:r>
                  <a:rPr lang="en-US" sz="2000"/>
                  <a:t> = </a:t>
                </a:r>
                <a:r>
                  <a:rPr lang="en-US" sz="2000" i="1"/>
                  <a:t>H</a:t>
                </a:r>
                <a:r>
                  <a:rPr lang="en-US" sz="2000" baseline="-25000"/>
                  <a:t>0</a:t>
                </a:r>
                <a:r>
                  <a:rPr lang="en-US" sz="2000"/>
                  <a:t> + </a:t>
                </a:r>
                <a:r>
                  <a:rPr lang="en-US" sz="2000" i="1"/>
                  <a:t>H</a:t>
                </a:r>
                <a:r>
                  <a:rPr lang="en-US" sz="2000" i="1" baseline="-25000"/>
                  <a:t>I</a:t>
                </a:r>
              </a:p>
              <a:p>
                <a:pPr marL="0" indent="0">
                  <a:buNone/>
                </a:pPr>
                <a:r>
                  <a:rPr lang="en-US" sz="2000"/>
                  <a:t>The operators behave as free field operators and the state vectors have dynamics according to the interaction </a:t>
                </a:r>
                <a:r>
                  <a:rPr lang="en-US" sz="2000" i="1"/>
                  <a:t> H</a:t>
                </a:r>
                <a:r>
                  <a:rPr lang="en-US" sz="2000" i="1" baseline="-25000"/>
                  <a:t>I</a:t>
                </a:r>
                <a:endParaRPr lang="en-US" sz="20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b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/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000" b="0" i="1" smtClean="0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  <m:d>
                          <m:dPr>
                            <m:ctrlPr>
                              <a:rPr lang="en-US" sz="2000" b="0" i="1" smtClean="0"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sz="2000" b="0" i="1" smtClean="0"/>
                      <m:t> </m:t>
                    </m:r>
                  </m:oMath>
                </a14:m>
                <a:r>
                  <a:rPr lang="en-US" sz="2000"/>
                  <a:t>is a state that has evolved from a free initial state </a:t>
                </a:r>
                <a14:m>
                  <m:oMath xmlns:m="http://schemas.openxmlformats.org/officeDocument/2006/math">
                    <m:r>
                      <a:rPr lang="en-US" sz="2000" b="0" i="1" smtClean="0"/>
                      <m:t>|</m:t>
                    </m:r>
                    <m:d>
                      <m:dPr>
                        <m:begChr m:val=""/>
                        <m:endChr m:val="⟩"/>
                        <m:ctrlPr>
                          <a:rPr lang="en-US" sz="2000" b="0" i="1" smtClean="0"/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000" b="0" i="1" smtClean="0">
                                <a:ea typeface="Cambria Math" panose="02040503050406030204" pitchFamily="18" charset="0"/>
                              </a:rPr>
                              <m:t>Φ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Initial state: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2000" b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000"/>
                  <a:t>State vector: 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n-US" sz="20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 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begChr m:val=""/>
                          <m:endChr m:val="⟩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 b="0"/>
              </a:p>
              <a:p>
                <a:pPr marL="0" indent="0">
                  <a:buNone/>
                </a:pPr>
                <a:r>
                  <a:rPr lang="en-US" sz="2000"/>
                  <a:t>The operator S = U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2000"/>
                  <a:t> is the S-matrix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den>
                        </m:f>
                        <m:nary>
                          <m:naryPr>
                            <m:limLoc m:val="undOvr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en-US" sz="2000" b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/>
                  <a:t>…</a:t>
                </a:r>
                <a:r>
                  <a:rPr lang="en-US" sz="2000" b="0"/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…</a:t>
                </a:r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)</a:t>
                </a:r>
              </a:p>
              <a:p>
                <a:pPr marL="0" indent="0">
                  <a:buNone/>
                </a:pPr>
                <a:r>
                  <a:rPr lang="en-US" sz="2000"/>
                  <a:t>With Dyson chronological operator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…</a:t>
                </a:r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…</a:t>
                </a:r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/>
                  <a:t>…</a:t>
                </a:r>
                <a:r>
                  <a:rPr lang="en-US" sz="2000" b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b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sz="200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A9C870-805D-45D0-9C68-9D6E76CF24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4348" y="701675"/>
                <a:ext cx="11614150" cy="5972537"/>
              </a:xfrm>
              <a:blipFill>
                <a:blip r:embed="rId2"/>
                <a:stretch>
                  <a:fillRect l="-525" t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\left|\Psi (t)\right\rangle ">
            <a:extLst>
              <a:ext uri="{FF2B5EF4-FFF2-40B4-BE49-F238E27FC236}">
                <a16:creationId xmlns:a16="http://schemas.microsoft.com/office/drawing/2014/main" id="{B49E7D1B-A1A0-4262-9761-0A6F518C73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925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\left|\Phi _{i}\right\rangle .">
            <a:extLst>
              <a:ext uri="{FF2B5EF4-FFF2-40B4-BE49-F238E27FC236}">
                <a16:creationId xmlns:a16="http://schemas.microsoft.com/office/drawing/2014/main" id="{BB64B5C2-4EFB-44DC-A381-E7A674F001C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925" y="92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\left\langle \Phi _{f}\right|.">
            <a:extLst>
              <a:ext uri="{FF2B5EF4-FFF2-40B4-BE49-F238E27FC236}">
                <a16:creationId xmlns:a16="http://schemas.microsoft.com/office/drawing/2014/main" id="{4723373B-49AE-416D-AC4E-BE1F45B36EC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8925" y="396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1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A8FFD-B554-4691-B3F6-DB27396C5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5333" y="253119"/>
            <a:ext cx="9144000" cy="2387600"/>
          </a:xfrm>
        </p:spPr>
        <p:txBody>
          <a:bodyPr/>
          <a:lstStyle/>
          <a:p>
            <a:r>
              <a:rPr lang="en-US"/>
              <a:t>Lagrangian Formalism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A1B13-92DC-4EF6-9B0F-84F325776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AutoNum type="arabicPeriod"/>
            </a:pPr>
            <a:r>
              <a:rPr lang="en-US"/>
              <a:t>Field Equations of Motion</a:t>
            </a:r>
          </a:p>
          <a:p>
            <a:pPr marL="457200" indent="-457200" algn="l">
              <a:buAutoNum type="arabicPeriod"/>
            </a:pPr>
            <a:r>
              <a:rPr lang="en-US"/>
              <a:t>Conservation of Energy</a:t>
            </a:r>
          </a:p>
          <a:p>
            <a:pPr marL="457200" indent="-457200" algn="l">
              <a:buAutoNum type="arabicPeriod"/>
            </a:pPr>
            <a:r>
              <a:rPr lang="en-US"/>
              <a:t>Charge Conservation</a:t>
            </a:r>
          </a:p>
          <a:p>
            <a:pPr marL="457200" indent="-457200"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0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18CC6-AB02-48E2-8E93-60CE335E4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823412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rgbClr val="FF0000"/>
                </a:solidFill>
              </a:rPr>
              <a:t>1. Field Equations of Motion</a:t>
            </a:r>
            <a:br>
              <a:rPr lang="en-US"/>
            </a:b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E8889A-6C68-4416-A04B-9CEE2F872F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23475"/>
                <a:ext cx="10515600" cy="4853489"/>
              </a:xfrm>
            </p:spPr>
            <p:txBody>
              <a:bodyPr>
                <a:normAutofit/>
              </a:bodyPr>
              <a:lstStyle/>
              <a:p>
                <a:r>
                  <a:rPr lang="en-US" sz="2000"/>
                  <a:t>Lagrangian equations of motion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den>
                    </m:f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bSup>
                          <m:sSub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=1,2,3 </m:t>
                    </m:r>
                  </m:oMath>
                </a14:m>
                <a:r>
                  <a:rPr lang="en-US" sz="2000"/>
                  <a:t>is the coordinates of the particles</a:t>
                </a:r>
              </a:p>
              <a:p>
                <a:r>
                  <a:rPr lang="en-US" sz="2000"/>
                  <a:t>The field equations whose field are relativistic systems can be invariant under Lorentz transformations, only if spatial and time Lagrangian depends 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=0,1,2,3</m:t>
                    </m:r>
                  </m:oMath>
                </a14:m>
                <a:endParaRPr lang="en-US" sz="2000"/>
              </a:p>
              <a:p>
                <a:endParaRPr lang="en-US" sz="2000"/>
              </a:p>
              <a:p>
                <a:endParaRPr lang="en-US" sz="2000"/>
              </a:p>
              <a:p>
                <a:r>
                  <a:rPr lang="en-US" sz="2000"/>
                  <a:t>Let us determine the variation of the action</a:t>
                </a:r>
              </a:p>
              <a:p>
                <a:endParaRPr lang="en-US" sz="200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E8889A-6C68-4416-A04B-9CEE2F872F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23475"/>
                <a:ext cx="10515600" cy="4853489"/>
              </a:xfrm>
              <a:blipFill>
                <a:blip r:embed="rId2"/>
                <a:stretch>
                  <a:fillRect l="-522" t="-1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3E9FF34-88B8-4795-980F-5899A2213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441" y="3089860"/>
            <a:ext cx="2097644" cy="678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2A9D76-B599-434A-AC3C-E3C999E272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3402" y="4322845"/>
            <a:ext cx="4008585" cy="1620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21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787BC-7E08-4EBB-8482-91F85AC06F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947" y="300788"/>
                <a:ext cx="11598442" cy="6557211"/>
              </a:xfrm>
            </p:spPr>
            <p:txBody>
              <a:bodyPr>
                <a:normAutofit/>
              </a:bodyPr>
              <a:lstStyle/>
              <a:p>
                <a:r>
                  <a:rPr lang="en-US" sz="2000"/>
                  <a:t>In this formula:</a:t>
                </a:r>
              </a:p>
              <a:p>
                <a:pPr marL="0" indent="0">
                  <a:buNone/>
                </a:pPr>
                <a:r>
                  <a:rPr lang="en-US" sz="2000"/>
                  <a:t>where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𝛿𝜓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/>
                  <a:t> is an arbitrary infinitesimal function of x. We have</a:t>
                </a:r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Substituting such result into equation of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000" b="0">
                    <a:ea typeface="Cambria Math" panose="02040503050406030204" pitchFamily="18" charset="0"/>
                  </a:rPr>
                  <a:t> and combining Gauss theorem:</a:t>
                </a:r>
              </a:p>
              <a:p>
                <a:pPr marL="0" indent="0">
                  <a:buNone/>
                </a:pPr>
                <a:endParaRPr lang="en-US" sz="2000" b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sz="2000"/>
                  <a:t> is the surface surrounding the volume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</m:oMath>
                </a14:m>
                <a:r>
                  <a:rPr lang="en-US" sz="2000"/>
                  <a:t>is the infinitesimal surface elements. We shall assume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𝛿𝜓</m:t>
                    </m:r>
                    <m:d>
                      <m:dPr>
                        <m:begChr m:val="|"/>
                        <m:endChr m:val=""/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</m:d>
                  </m:oMath>
                </a14:m>
                <a:r>
                  <a:rPr lang="en-US" sz="2000"/>
                  <a:t> = 0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𝐸𝑢𝑙𝑒𝑟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𝐿𝑎𝑔𝑟𝑎𝑛𝑔𝑒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𝑒𝑞𝑢𝑎𝑡𝑖𝑜𝑛</m:t>
                      </m:r>
                    </m:oMath>
                  </m:oMathPara>
                </a14:m>
                <a:endParaRPr lang="en-US" sz="2000"/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 </a:t>
                </a:r>
              </a:p>
              <a:p>
                <a:pPr marL="0" indent="0">
                  <a:buNone/>
                </a:pPr>
                <a:r>
                  <a:rPr lang="en-US" sz="2000"/>
                  <a:t>If the field depends on an additional variable which can take discrete values, the variational principle implies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num>
                        <m:den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sub>
                          </m:sSub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sub>
                          </m:sSub>
                        </m:den>
                      </m:f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C787BC-7E08-4EBB-8482-91F85AC06F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947" y="300788"/>
                <a:ext cx="11598442" cy="6557211"/>
              </a:xfrm>
              <a:blipFill>
                <a:blip r:embed="rId2"/>
                <a:stretch>
                  <a:fillRect l="-525" t="-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8897532-CEE7-42DC-8F94-E3EF95853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171" y="300789"/>
            <a:ext cx="2298534" cy="30991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0D52AB-2694-4DCD-89C8-E171DD8CAA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7181" y="300789"/>
            <a:ext cx="3030703" cy="4292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B0E553-5479-4EFD-BFDF-14D060F9E6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0639" y="1242009"/>
            <a:ext cx="3861893" cy="6228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53A1B8-17D8-4564-BA0C-5C7EACBAD8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4998" y="2347432"/>
            <a:ext cx="4584365" cy="78166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766C6D-05C9-4716-A961-ED710575E5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1364" y="4265528"/>
            <a:ext cx="2402899" cy="78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5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3D17-F80C-40D0-AC58-DF43E6DF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253" y="235869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0000"/>
                </a:solidFill>
              </a:rPr>
              <a:t>2. Conservation of Energy</a:t>
            </a:r>
            <a:br>
              <a:rPr lang="en-US"/>
            </a:b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0DA310-2F55-42C1-A3E7-72376B99CE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479" y="898650"/>
                <a:ext cx="11680658" cy="5441992"/>
              </a:xfrm>
            </p:spPr>
            <p:txBody>
              <a:bodyPr>
                <a:normAutofit/>
              </a:bodyPr>
              <a:lstStyle/>
              <a:p>
                <a:r>
                  <a:rPr lang="en-US" sz="2000"/>
                  <a:t>Translations the coordinates of points are transformaed as follows</a:t>
                </a:r>
              </a:p>
              <a:p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/>
                  <a:t>is a constant vector, i=1,2,3</a:t>
                </a:r>
              </a:p>
              <a:p>
                <a:r>
                  <a:rPr lang="en-US" sz="2000"/>
                  <a:t>The condition for translational invariance has the form: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000"/>
                  <a:t> is an inifinitesimal vector. Keeping pnly the linear terms in the power expansion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/>
                  <a:t>:</a:t>
                </a:r>
              </a:p>
              <a:p>
                <a:endParaRPr lang="en-US" sz="2000"/>
              </a:p>
              <a:p>
                <a:pPr marL="0" indent="0">
                  <a:buNone/>
                </a:pPr>
                <a:endParaRPr lang="en-US" sz="2000" b="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 </m:t>
                      </m:r>
                    </m:oMath>
                  </m:oMathPara>
                </a14:m>
                <a:endParaRPr lang="en-US" sz="2000" b="0"/>
              </a:p>
              <a:p>
                <a:endParaRPr lang="en-US" sz="2000"/>
              </a:p>
              <a:p>
                <a:r>
                  <a:rPr lang="en-US" sz="2000"/>
                  <a:t>Equation of motion:</a:t>
                </a:r>
              </a:p>
              <a:p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Besides, we have:  		   = const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0DA310-2F55-42C1-A3E7-72376B99CE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479" y="898650"/>
                <a:ext cx="11680658" cy="5441992"/>
              </a:xfrm>
              <a:blipFill>
                <a:blip r:embed="rId2"/>
                <a:stretch>
                  <a:fillRect l="-574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55CF70B6-2D85-4302-B005-E04BE1AEE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011" y="1351882"/>
            <a:ext cx="1416216" cy="4650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B7E191-01D3-4835-BABB-42ECD2177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227" y="2149461"/>
            <a:ext cx="1790700" cy="371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E80780-9FEF-4C10-94E5-613D08CD5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7212" y="3076575"/>
            <a:ext cx="3457575" cy="7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2EFB79-B3AE-44EB-87E4-5FA4D6CA4D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253" y="3916279"/>
            <a:ext cx="126682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03BE82B-0388-4F02-8481-D5E0E03AE7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8200" y="4710865"/>
            <a:ext cx="1457325" cy="781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B36541E-04AB-42D6-B99E-2456361190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74457" y="5491915"/>
            <a:ext cx="19621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94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9A17A5-9ED1-4FEE-8FD2-5897FF09D0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78394" y="657476"/>
                <a:ext cx="9697452" cy="5378116"/>
              </a:xfrm>
            </p:spPr>
            <p:txBody>
              <a:bodyPr>
                <a:normAutofit/>
              </a:bodyPr>
              <a:lstStyle/>
              <a:p>
                <a:r>
                  <a:rPr lang="en-US" sz="2000"/>
                  <a:t>We have:</a:t>
                </a:r>
              </a:p>
              <a:p>
                <a:endParaRPr lang="en-US" sz="2000"/>
              </a:p>
              <a:p>
                <a:endParaRPr lang="en-US" sz="200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endParaRPr lang="en-US" sz="2000" b="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 </m:t>
                      </m:r>
                    </m:oMath>
                  </m:oMathPara>
                </a14:m>
                <a:endParaRPr lang="en-US" sz="2000" b="0"/>
              </a:p>
              <a:p>
                <a:pPr marL="0" indent="0">
                  <a:buNone/>
                </a:pPr>
                <a:endParaRPr lang="en-US" sz="2000"/>
              </a:p>
              <a:p>
                <a:pPr marL="0" indent="0">
                  <a:buNone/>
                </a:pPr>
                <a:r>
                  <a:rPr lang="en-US" sz="2000"/>
                  <a:t>The energy conservation law is a consequence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9A17A5-9ED1-4FEE-8FD2-5897FF09D0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78394" y="657476"/>
                <a:ext cx="9697452" cy="5378116"/>
              </a:xfrm>
              <a:blipFill>
                <a:blip r:embed="rId2"/>
                <a:stretch>
                  <a:fillRect l="-691" t="-1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19AF020-EA7F-478E-B020-F263E1049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673" y="605088"/>
            <a:ext cx="4981575" cy="809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A6F9B3B-8460-46F6-A399-665CFB340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5722" y="1448488"/>
            <a:ext cx="2514600" cy="952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EFF4497-644A-4488-A6C0-AA9CBB4A38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5620" y="2733675"/>
            <a:ext cx="43815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71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398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S – matrix in the interaction representation</vt:lpstr>
      <vt:lpstr>Definition</vt:lpstr>
      <vt:lpstr>PowerPoint Presentation</vt:lpstr>
      <vt:lpstr>Lagrangian Formalism</vt:lpstr>
      <vt:lpstr>1. Field Equations of Motion </vt:lpstr>
      <vt:lpstr>PowerPoint Presentation</vt:lpstr>
      <vt:lpstr>2. Conservation of Energy </vt:lpstr>
      <vt:lpstr>PowerPoint Presentation</vt:lpstr>
      <vt:lpstr>3. Charge Conservation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Thi Kim Ha</dc:creator>
  <cp:lastModifiedBy>Nguyen Thi Kim Ha</cp:lastModifiedBy>
  <cp:revision>119</cp:revision>
  <dcterms:created xsi:type="dcterms:W3CDTF">2018-02-01T08:08:17Z</dcterms:created>
  <dcterms:modified xsi:type="dcterms:W3CDTF">2018-02-02T03:48:43Z</dcterms:modified>
</cp:coreProperties>
</file>